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321" r:id="rId2"/>
    <p:sldId id="326" r:id="rId3"/>
    <p:sldId id="330" r:id="rId4"/>
    <p:sldId id="332" r:id="rId5"/>
    <p:sldId id="333" r:id="rId6"/>
    <p:sldId id="334" r:id="rId7"/>
    <p:sldId id="337" r:id="rId8"/>
    <p:sldId id="348" r:id="rId9"/>
    <p:sldId id="335" r:id="rId10"/>
    <p:sldId id="339" r:id="rId11"/>
    <p:sldId id="336" r:id="rId12"/>
    <p:sldId id="338" r:id="rId13"/>
    <p:sldId id="340" r:id="rId14"/>
    <p:sldId id="341" r:id="rId15"/>
    <p:sldId id="342" r:id="rId16"/>
    <p:sldId id="343" r:id="rId17"/>
    <p:sldId id="344" r:id="rId18"/>
    <p:sldId id="345" r:id="rId19"/>
    <p:sldId id="331" r:id="rId20"/>
    <p:sldId id="327" r:id="rId21"/>
    <p:sldId id="328" r:id="rId22"/>
    <p:sldId id="346" r:id="rId23"/>
    <p:sldId id="347" r:id="rId2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35" autoAdjust="0"/>
    <p:restoredTop sz="88667" autoAdjust="0"/>
  </p:normalViewPr>
  <p:slideViewPr>
    <p:cSldViewPr>
      <p:cViewPr varScale="1">
        <p:scale>
          <a:sx n="112" d="100"/>
          <a:sy n="112" d="100"/>
        </p:scale>
        <p:origin x="-10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4F8E8BA-AD15-41F7-B5C5-B9F23CF3AF29}" type="datetimeFigureOut">
              <a:rPr lang="tr-TR"/>
              <a:pPr>
                <a:defRPr/>
              </a:pPr>
              <a:t>08.10.2015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3016EE7-483E-4E17-9A96-B3E60FA2909E}" type="slidenum">
              <a:rPr lang="tr-TR"/>
              <a:pPr>
                <a:defRPr/>
              </a:pPr>
              <a:t>‹#›</a:t>
            </a:fld>
            <a:endParaRPr lang="tr-TR"/>
          </a:p>
        </p:txBody>
      </p:sp>
    </p:spTree>
    <p:extLst>
      <p:ext uri="{BB962C8B-B14F-4D97-AF65-F5344CB8AC3E}">
        <p14:creationId xmlns:p14="http://schemas.microsoft.com/office/powerpoint/2010/main" val="19619924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257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4" name="3 Slayt Numarası Yer Tutucusu"/>
          <p:cNvSpPr>
            <a:spLocks noGrp="1"/>
          </p:cNvSpPr>
          <p:nvPr>
            <p:ph type="sldNum" sz="quarter" idx="5"/>
          </p:nvPr>
        </p:nvSpPr>
        <p:spPr/>
        <p:txBody>
          <a:bodyPr/>
          <a:lstStyle/>
          <a:p>
            <a:pPr>
              <a:defRPr/>
            </a:pPr>
            <a:fld id="{488EB0C6-645A-4C98-AD04-88C6D5791C07}" type="slidenum">
              <a:rPr lang="tr-TR" smtClean="0"/>
              <a:pPr>
                <a:defRPr/>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A8AE92FE-FF46-40AF-96ED-C57811658C6D}" type="slidenum">
              <a:rPr lang="en-GB"/>
              <a:pPr>
                <a:defRPr/>
              </a:pPr>
              <a:t>10</a:t>
            </a:fld>
            <a:endParaRPr lang="en-GB"/>
          </a:p>
        </p:txBody>
      </p:sp>
      <p:sp>
        <p:nvSpPr>
          <p:cNvPr id="160771"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60772"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C64F5BFD-CBB2-401F-96E1-A5AFAEF5CA22}" type="slidenum">
              <a:rPr lang="en-GB"/>
              <a:pPr>
                <a:defRPr/>
              </a:pPr>
              <a:t>11</a:t>
            </a:fld>
            <a:endParaRPr lang="en-GB"/>
          </a:p>
        </p:txBody>
      </p:sp>
      <p:sp>
        <p:nvSpPr>
          <p:cNvPr id="161795"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61796"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B099C9CD-99CC-4922-B800-43606A515C64}" type="slidenum">
              <a:rPr lang="en-GB"/>
              <a:pPr>
                <a:defRPr/>
              </a:pPr>
              <a:t>12</a:t>
            </a:fld>
            <a:endParaRPr lang="en-GB"/>
          </a:p>
        </p:txBody>
      </p:sp>
      <p:sp>
        <p:nvSpPr>
          <p:cNvPr id="162819"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62820"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C234F485-6D42-4E30-8CB4-3A6A563CA462}" type="slidenum">
              <a:rPr lang="en-GB"/>
              <a:pPr>
                <a:defRPr/>
              </a:pPr>
              <a:t>13</a:t>
            </a:fld>
            <a:endParaRPr lang="en-GB"/>
          </a:p>
        </p:txBody>
      </p:sp>
      <p:sp>
        <p:nvSpPr>
          <p:cNvPr id="163843"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63844"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3327C39A-B7A8-4982-8C1F-C29A35D4DDC1}" type="slidenum">
              <a:rPr lang="en-GB"/>
              <a:pPr>
                <a:defRPr/>
              </a:pPr>
              <a:t>14</a:t>
            </a:fld>
            <a:endParaRPr lang="en-GB"/>
          </a:p>
        </p:txBody>
      </p:sp>
      <p:sp>
        <p:nvSpPr>
          <p:cNvPr id="16486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64868"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7F8BFC2D-24CE-4AF3-A397-3C95DE2B9FBB}" type="slidenum">
              <a:rPr lang="en-GB"/>
              <a:pPr>
                <a:defRPr/>
              </a:pPr>
              <a:t>15</a:t>
            </a:fld>
            <a:endParaRPr lang="en-GB"/>
          </a:p>
        </p:txBody>
      </p:sp>
      <p:sp>
        <p:nvSpPr>
          <p:cNvPr id="165891"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65892"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11A2ECE8-9D1E-4761-ADE6-A5BE9F0CB3B4}" type="slidenum">
              <a:rPr lang="en-GB"/>
              <a:pPr>
                <a:defRPr/>
              </a:pPr>
              <a:t>16</a:t>
            </a:fld>
            <a:endParaRPr lang="en-GB"/>
          </a:p>
        </p:txBody>
      </p:sp>
      <p:sp>
        <p:nvSpPr>
          <p:cNvPr id="166915"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66916"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3D667762-0C34-47B8-B991-7A2C5A4F5270}" type="slidenum">
              <a:rPr lang="en-GB"/>
              <a:pPr>
                <a:defRPr/>
              </a:pPr>
              <a:t>17</a:t>
            </a:fld>
            <a:endParaRPr lang="en-GB"/>
          </a:p>
        </p:txBody>
      </p:sp>
      <p:sp>
        <p:nvSpPr>
          <p:cNvPr id="167939"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67940"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12AFB30A-447C-49F3-8DF3-EA7F14371153}" type="slidenum">
              <a:rPr lang="en-GB"/>
              <a:pPr>
                <a:defRPr/>
              </a:pPr>
              <a:t>18</a:t>
            </a:fld>
            <a:endParaRPr lang="en-GB"/>
          </a:p>
        </p:txBody>
      </p:sp>
      <p:sp>
        <p:nvSpPr>
          <p:cNvPr id="168963"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68964"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AA6890BF-84C5-4189-8985-E88A89120A21}" type="slidenum">
              <a:rPr lang="en-GB"/>
              <a:pPr>
                <a:defRPr/>
              </a:pPr>
              <a:t>19</a:t>
            </a:fld>
            <a:endParaRPr lang="en-GB"/>
          </a:p>
        </p:txBody>
      </p:sp>
      <p:sp>
        <p:nvSpPr>
          <p:cNvPr id="16998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69988"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A299B1A5-FB09-4033-9D6F-04AB6FE4D4FC}" type="slidenum">
              <a:rPr lang="en-GB"/>
              <a:pPr>
                <a:defRPr/>
              </a:pPr>
              <a:t>2</a:t>
            </a:fld>
            <a:endParaRPr lang="en-GB"/>
          </a:p>
        </p:txBody>
      </p:sp>
      <p:sp>
        <p:nvSpPr>
          <p:cNvPr id="153603"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53604"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F53106E7-3202-4526-AEB7-085FD5042C9E}" type="slidenum">
              <a:rPr lang="en-GB"/>
              <a:pPr>
                <a:defRPr/>
              </a:pPr>
              <a:t>20</a:t>
            </a:fld>
            <a:endParaRPr lang="en-GB"/>
          </a:p>
        </p:txBody>
      </p:sp>
      <p:sp>
        <p:nvSpPr>
          <p:cNvPr id="171011"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71012"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D59ED506-5F19-4EF0-B481-B5C101D328AF}" type="slidenum">
              <a:rPr lang="en-GB"/>
              <a:pPr>
                <a:defRPr/>
              </a:pPr>
              <a:t>21</a:t>
            </a:fld>
            <a:endParaRPr lang="en-GB"/>
          </a:p>
        </p:txBody>
      </p:sp>
      <p:sp>
        <p:nvSpPr>
          <p:cNvPr id="172035"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72036"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D59ED506-5F19-4EF0-B481-B5C101D328AF}" type="slidenum">
              <a:rPr lang="en-GB"/>
              <a:pPr>
                <a:defRPr/>
              </a:pPr>
              <a:t>22</a:t>
            </a:fld>
            <a:endParaRPr lang="en-GB"/>
          </a:p>
        </p:txBody>
      </p:sp>
      <p:sp>
        <p:nvSpPr>
          <p:cNvPr id="172035"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72036"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D59ED506-5F19-4EF0-B481-B5C101D328AF}" type="slidenum">
              <a:rPr lang="en-GB"/>
              <a:pPr>
                <a:defRPr/>
              </a:pPr>
              <a:t>23</a:t>
            </a:fld>
            <a:endParaRPr lang="en-GB"/>
          </a:p>
        </p:txBody>
      </p:sp>
      <p:sp>
        <p:nvSpPr>
          <p:cNvPr id="172035"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72036"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02E08749-169C-461D-B523-A18B7EDAF316}" type="slidenum">
              <a:rPr lang="en-GB"/>
              <a:pPr>
                <a:defRPr/>
              </a:pPr>
              <a:t>3</a:t>
            </a:fld>
            <a:endParaRPr lang="en-GB"/>
          </a:p>
        </p:txBody>
      </p:sp>
      <p:sp>
        <p:nvSpPr>
          <p:cNvPr id="15462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54628"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C9555EBE-5D37-45EB-89E8-0E15DC2B8784}" type="slidenum">
              <a:rPr lang="en-GB"/>
              <a:pPr>
                <a:defRPr/>
              </a:pPr>
              <a:t>4</a:t>
            </a:fld>
            <a:endParaRPr lang="en-GB"/>
          </a:p>
        </p:txBody>
      </p:sp>
      <p:sp>
        <p:nvSpPr>
          <p:cNvPr id="155651"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55652"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0661C795-DA1C-4C5A-801A-3522D59B34CB}" type="slidenum">
              <a:rPr lang="en-GB"/>
              <a:pPr>
                <a:defRPr/>
              </a:pPr>
              <a:t>5</a:t>
            </a:fld>
            <a:endParaRPr lang="en-GB"/>
          </a:p>
        </p:txBody>
      </p:sp>
      <p:sp>
        <p:nvSpPr>
          <p:cNvPr id="156675"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56676"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632718C5-594E-4595-88A8-5D002CE69842}" type="slidenum">
              <a:rPr lang="en-GB"/>
              <a:pPr>
                <a:defRPr/>
              </a:pPr>
              <a:t>6</a:t>
            </a:fld>
            <a:endParaRPr lang="en-GB"/>
          </a:p>
        </p:txBody>
      </p:sp>
      <p:sp>
        <p:nvSpPr>
          <p:cNvPr id="157699"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57700"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8D63670B-6FAF-426F-99BC-7349E8AD6F89}" type="slidenum">
              <a:rPr lang="en-GB"/>
              <a:pPr>
                <a:defRPr/>
              </a:pPr>
              <a:t>7</a:t>
            </a:fld>
            <a:endParaRPr lang="en-GB"/>
          </a:p>
        </p:txBody>
      </p:sp>
      <p:sp>
        <p:nvSpPr>
          <p:cNvPr id="158723"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58724"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8D63670B-6FAF-426F-99BC-7349E8AD6F89}" type="slidenum">
              <a:rPr lang="en-GB"/>
              <a:pPr>
                <a:defRPr/>
              </a:pPr>
              <a:t>8</a:t>
            </a:fld>
            <a:endParaRPr lang="en-GB"/>
          </a:p>
        </p:txBody>
      </p:sp>
      <p:sp>
        <p:nvSpPr>
          <p:cNvPr id="158723"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58724"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sz="quarter" idx="5"/>
          </p:nvPr>
        </p:nvSpPr>
        <p:spPr/>
        <p:txBody>
          <a:bodyPr/>
          <a:lstStyle/>
          <a:p>
            <a:pPr>
              <a:defRPr/>
            </a:pPr>
            <a:fld id="{80477FC6-38D3-4E52-A1D3-31AC72FF301A}" type="slidenum">
              <a:rPr lang="en-GB"/>
              <a:pPr>
                <a:defRPr/>
              </a:pPr>
              <a:t>9</a:t>
            </a:fld>
            <a:endParaRPr lang="en-GB"/>
          </a:p>
        </p:txBody>
      </p:sp>
      <p:sp>
        <p:nvSpPr>
          <p:cNvPr id="15974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endParaRPr lang="tr-TR"/>
          </a:p>
        </p:txBody>
      </p:sp>
      <p:sp>
        <p:nvSpPr>
          <p:cNvPr id="159748" name="Rectangle 2"/>
          <p:cNvSpPr>
            <a:spLocks noGrp="1" noChangeArrowheads="1"/>
          </p:cNvSpPr>
          <p:nvPr>
            <p:ph type="body"/>
          </p:nvPr>
        </p:nvSpPr>
        <p:spPr bwMode="auto">
          <a:xfrm>
            <a:off x="914400" y="4343400"/>
            <a:ext cx="5021263" cy="4114800"/>
          </a:xfrm>
          <a:noFill/>
        </p:spPr>
        <p:txBody>
          <a:bodyPr wrap="none" numCol="1" anchor="ctr" anchorCtr="0" compatLnSpc="1">
            <a:prstTxWarp prst="textNoShape">
              <a:avLst/>
            </a:prstTxWarp>
          </a:bodyPr>
          <a:lstStyle/>
          <a:p>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C03ABB86-74FC-4FA6-8D98-40AB7A4501C0}" type="datetimeFigureOut">
              <a:rPr lang="tr-TR"/>
              <a:pPr>
                <a:defRPr/>
              </a:pPr>
              <a:t>08.10.2015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88D83C0-FC8C-4949-8CF8-15241E8F47A2}" type="slidenum">
              <a:rPr lang="tr-TR"/>
              <a:pPr>
                <a:defRPr/>
              </a:pPr>
              <a:t>‹#›</a:t>
            </a:fld>
            <a:endParaRPr lang="tr-TR"/>
          </a:p>
        </p:txBody>
      </p:sp>
      <p:pic>
        <p:nvPicPr>
          <p:cNvPr id="7" name="Picture 1" descr="Y:\Resimlerim\Mersin Valiligi small_blue.jpg"/>
          <p:cNvPicPr>
            <a:picLocks noChangeAspect="1" noChangeArrowheads="1"/>
          </p:cNvPicPr>
          <p:nvPr userDrawn="1"/>
        </p:nvPicPr>
        <p:blipFill>
          <a:blip r:embed="rId3" cstate="print"/>
          <a:srcRect/>
          <a:stretch>
            <a:fillRect/>
          </a:stretch>
        </p:blipFill>
        <p:spPr bwMode="auto">
          <a:xfrm>
            <a:off x="3563888" y="475151"/>
            <a:ext cx="1454522" cy="1485251"/>
          </a:xfrm>
          <a:prstGeom prst="rect">
            <a:avLst/>
          </a:prstGeom>
          <a:noFill/>
        </p:spPr>
      </p:pic>
    </p:spTree>
  </p:cSld>
  <p:clrMapOvr>
    <a:masterClrMapping/>
  </p:clrMapOvr>
  <p:transition>
    <p:push dir="u"/>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39EF7127-B7A9-4C19-ABDE-D3929C0090C1}" type="datetimeFigureOut">
              <a:rPr lang="tr-TR"/>
              <a:pPr>
                <a:defRPr/>
              </a:pPr>
              <a:t>08.10.2015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BD06844-588B-4D41-A785-B07CEF153851}" type="slidenum">
              <a:rPr lang="tr-TR"/>
              <a:pPr>
                <a:defRPr/>
              </a:pPr>
              <a:t>‹#›</a:t>
            </a:fld>
            <a:endParaRPr lang="tr-TR"/>
          </a:p>
        </p:txBody>
      </p:sp>
    </p:spTree>
  </p:cSld>
  <p:clrMapOvr>
    <a:masterClrMapping/>
  </p:clrMapOvr>
  <p:transition>
    <p:push dir="u"/>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F910FA96-1DE1-4D59-9CFE-EBD518757A89}" type="datetimeFigureOut">
              <a:rPr lang="tr-TR"/>
              <a:pPr>
                <a:defRPr/>
              </a:pPr>
              <a:t>08.10.2015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3DF8403-1F33-4FE8-97CB-ADCECBCD735E}" type="slidenum">
              <a:rPr lang="tr-TR"/>
              <a:pPr>
                <a:defRPr/>
              </a:pPr>
              <a:t>‹#›</a:t>
            </a:fld>
            <a:endParaRPr lang="tr-TR"/>
          </a:p>
        </p:txBody>
      </p:sp>
    </p:spTree>
  </p:cSld>
  <p:clrMapOvr>
    <a:masterClrMapping/>
  </p:clrMapOvr>
  <p:transition>
    <p:push dir="u"/>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308E5234-6F2E-4153-B1E6-61018E3EEE64}" type="datetimeFigureOut">
              <a:rPr lang="tr-TR"/>
              <a:pPr>
                <a:defRPr/>
              </a:pPr>
              <a:t>08.10.2015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E25A02E8-51D2-480F-AD42-7FDDE266E00F}" type="slidenum">
              <a:rPr lang="tr-TR"/>
              <a:pPr>
                <a:defRPr/>
              </a:pPr>
              <a:t>‹#›</a:t>
            </a:fld>
            <a:endParaRPr lang="tr-TR"/>
          </a:p>
        </p:txBody>
      </p:sp>
    </p:spTree>
  </p:cSld>
  <p:clrMapOvr>
    <a:masterClrMapping/>
  </p:clrMapOvr>
  <p:transition>
    <p:push dir="u"/>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9F5D81CB-326B-4215-AF32-F945797B6356}" type="datetimeFigureOut">
              <a:rPr lang="tr-TR"/>
              <a:pPr>
                <a:defRPr/>
              </a:pPr>
              <a:t>08.10.2015</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Remzi </a:t>
            </a:r>
            <a:r>
              <a:rPr lang="tr-TR" err="1"/>
              <a:t>Kuyugöz</a:t>
            </a:r>
            <a:r>
              <a:rPr lang="tr-TR"/>
              <a:t>, Mersin Valiliği</a:t>
            </a:r>
          </a:p>
        </p:txBody>
      </p:sp>
      <p:sp>
        <p:nvSpPr>
          <p:cNvPr id="6" name="5 Slayt Numarası Yer Tutucusu"/>
          <p:cNvSpPr>
            <a:spLocks noGrp="1"/>
          </p:cNvSpPr>
          <p:nvPr>
            <p:ph type="sldNum" sz="quarter" idx="12"/>
          </p:nvPr>
        </p:nvSpPr>
        <p:spPr/>
        <p:txBody>
          <a:bodyPr/>
          <a:lstStyle>
            <a:lvl1pPr>
              <a:defRPr/>
            </a:lvl1pPr>
          </a:lstStyle>
          <a:p>
            <a:pPr>
              <a:defRPr/>
            </a:pPr>
            <a:fld id="{56FFE3ED-D291-4135-8C07-B04F37E8DBAF}" type="slidenum">
              <a:rPr lang="tr-TR"/>
              <a:pPr>
                <a:defRPr/>
              </a:pPr>
              <a:t>‹#›</a:t>
            </a:fld>
            <a:endParaRPr lang="tr-TR"/>
          </a:p>
        </p:txBody>
      </p:sp>
    </p:spTree>
  </p:cSld>
  <p:clrMapOvr>
    <a:masterClrMapping/>
  </p:clrMapOvr>
  <p:transition>
    <p:push dir="u"/>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1EEFB471-C4A7-4A9D-A339-2CC3B4B9F9A5}" type="datetimeFigureOut">
              <a:rPr lang="tr-TR"/>
              <a:pPr>
                <a:defRPr/>
              </a:pPr>
              <a:t>08.10.2015</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39C4B5AC-E969-4BEB-81B0-18ECDBCD3A66}" type="slidenum">
              <a:rPr lang="tr-TR"/>
              <a:pPr>
                <a:defRPr/>
              </a:pPr>
              <a:t>‹#›</a:t>
            </a:fld>
            <a:endParaRPr lang="tr-TR"/>
          </a:p>
        </p:txBody>
      </p:sp>
    </p:spTree>
  </p:cSld>
  <p:clrMapOvr>
    <a:masterClrMapping/>
  </p:clrMapOvr>
  <p:transition>
    <p:push dir="u"/>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CBEF45C4-C56F-4E69-8A39-F6C5ADEEEE77}" type="datetimeFigureOut">
              <a:rPr lang="tr-TR"/>
              <a:pPr>
                <a:defRPr/>
              </a:pPr>
              <a:t>08.10.2015</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DC6660BC-F0D9-421C-826A-6F8521CE135E}" type="slidenum">
              <a:rPr lang="tr-TR"/>
              <a:pPr>
                <a:defRPr/>
              </a:pPr>
              <a:t>‹#›</a:t>
            </a:fld>
            <a:endParaRPr lang="tr-TR"/>
          </a:p>
        </p:txBody>
      </p:sp>
    </p:spTree>
  </p:cSld>
  <p:clrMapOvr>
    <a:masterClrMapping/>
  </p:clrMapOvr>
  <p:transition>
    <p:push dir="u"/>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365AD3DE-F906-42B7-8B2B-7FA16A1CBAC2}" type="datetimeFigureOut">
              <a:rPr lang="tr-TR"/>
              <a:pPr>
                <a:defRPr/>
              </a:pPr>
              <a:t>08.10.2015</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78181951-ADB3-44FF-83D4-12750C2698C6}" type="slidenum">
              <a:rPr lang="tr-TR"/>
              <a:pPr>
                <a:defRPr/>
              </a:pPr>
              <a:t>‹#›</a:t>
            </a:fld>
            <a:endParaRPr lang="tr-TR"/>
          </a:p>
        </p:txBody>
      </p:sp>
    </p:spTree>
  </p:cSld>
  <p:clrMapOvr>
    <a:masterClrMapping/>
  </p:clrMapOvr>
  <p:transition>
    <p:push dir="u"/>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DE50EC78-AC7C-458C-BFC1-8A2917D4F797}" type="datetimeFigureOut">
              <a:rPr lang="tr-TR"/>
              <a:pPr>
                <a:defRPr/>
              </a:pPr>
              <a:t>08.10.2015</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2CD02903-4943-4F29-AFBD-E1103975AA9A}" type="slidenum">
              <a:rPr lang="tr-TR"/>
              <a:pPr>
                <a:defRPr/>
              </a:pPr>
              <a:t>‹#›</a:t>
            </a:fld>
            <a:endParaRPr lang="tr-TR"/>
          </a:p>
        </p:txBody>
      </p:sp>
    </p:spTree>
  </p:cSld>
  <p:clrMapOvr>
    <a:masterClrMapping/>
  </p:clrMapOvr>
  <p:transition>
    <p:push dir="u"/>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30A4C019-F542-413A-8FB7-D666EB3451E5}" type="datetimeFigureOut">
              <a:rPr lang="tr-TR"/>
              <a:pPr>
                <a:defRPr/>
              </a:pPr>
              <a:t>08.10.2015</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0C84F45-2252-434D-B68E-46939B54B29E}" type="slidenum">
              <a:rPr lang="tr-TR"/>
              <a:pPr>
                <a:defRPr/>
              </a:pPr>
              <a:t>‹#›</a:t>
            </a:fld>
            <a:endParaRPr lang="tr-TR"/>
          </a:p>
        </p:txBody>
      </p:sp>
    </p:spTree>
  </p:cSld>
  <p:clrMapOvr>
    <a:masterClrMapping/>
  </p:clrMapOvr>
  <p:transition>
    <p:push dir="u"/>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30BA9261-3631-497F-94D8-619DFF8F2D4B}" type="datetimeFigureOut">
              <a:rPr lang="tr-TR"/>
              <a:pPr>
                <a:defRPr/>
              </a:pPr>
              <a:t>08.10.2015</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C9DCC1EA-7454-40F9-9FCB-A70558AD7D95}" type="slidenum">
              <a:rPr lang="tr-TR"/>
              <a:pPr>
                <a:defRPr/>
              </a:pPr>
              <a:t>‹#›</a:t>
            </a:fld>
            <a:endParaRPr lang="tr-TR"/>
          </a:p>
        </p:txBody>
      </p:sp>
    </p:spTree>
  </p:cSld>
  <p:clrMapOvr>
    <a:masterClrMapping/>
  </p:clrMapOvr>
  <p:transition>
    <p:push dir="u"/>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074"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3075"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B1DC8DF-1A01-4E1F-91D0-6F253F5BD9D9}" type="datetimeFigureOut">
              <a:rPr lang="tr-TR"/>
              <a:pPr>
                <a:defRPr/>
              </a:pPr>
              <a:t>08.10.2015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tr-TR"/>
              <a:t>Remzi </a:t>
            </a:r>
            <a:r>
              <a:rPr lang="tr-TR" err="1"/>
              <a:t>Kuyugöz</a:t>
            </a:r>
            <a:r>
              <a:rPr lang="tr-TR"/>
              <a:t>, Mersin Valiliği</a:t>
            </a: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B363DE3-1C0B-4782-88F9-E1B442DCA517}" type="slidenum">
              <a:rPr lang="tr-TR"/>
              <a:pPr>
                <a:defRPr/>
              </a:pPr>
              <a:t>‹#›</a:t>
            </a:fld>
            <a:endParaRPr lang="tr-TR"/>
          </a:p>
        </p:txBody>
      </p:sp>
    </p:spTree>
  </p:cSld>
  <p:clrMap bg1="dk1" tx1="lt1" bg2="dk2" tx2="lt2" accent1="accent1" accent2="accent2" accent3="accent3" accent4="accent4" accent5="accent5" accent6="accent6" hlink="hlink" folHlink="folHlink"/>
  <p:sldLayoutIdLst>
    <p:sldLayoutId id="2147483863" r:id="rId1"/>
    <p:sldLayoutId id="2147483864" r:id="rId2"/>
    <p:sldLayoutId id="2147483862"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Lst>
  <p:transition>
    <p:push dir="u"/>
    <p:sndAc>
      <p:stSnd>
        <p:snd r:embed="rId13" name="click.wav"/>
      </p:stSnd>
    </p:sndAc>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ctrTitle"/>
          </p:nvPr>
        </p:nvSpPr>
        <p:spPr>
          <a:xfrm>
            <a:off x="685800" y="2391023"/>
            <a:ext cx="7772400" cy="1470025"/>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ARŞİVLEME</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 name="Rectangle 27"/>
          <p:cNvSpPr>
            <a:spLocks noGrp="1" noChangeArrowheads="1"/>
          </p:cNvSpPr>
          <p:nvPr>
            <p:ph type="subTitle" idx="1"/>
          </p:nvPr>
        </p:nvSpPr>
        <p:spPr bwMode="auto">
          <a:prstGeom prst="rect">
            <a:avLst/>
          </a:prstGeom>
          <a:noFill/>
          <a:ln w="9525">
            <a:noFill/>
            <a:miter lim="800000"/>
            <a:headEnd/>
            <a:tailEnd/>
          </a:ln>
        </p:spPr>
        <p:txBody>
          <a:bodyPr anchor="ctr" anchorCtr="1"/>
          <a:lstStyle/>
          <a:p>
            <a:pPr algn="ctr">
              <a:defRPr/>
            </a:pPr>
            <a:r>
              <a:rPr lang="tr-TR" sz="1800" b="1" dirty="0">
                <a:latin typeface="Calibri" pitchFamily="34" charset="0"/>
              </a:rPr>
              <a:t>© Remzi KUYUGÖZ</a:t>
            </a:r>
            <a:br>
              <a:rPr lang="tr-TR" sz="1800" b="1" dirty="0">
                <a:latin typeface="Calibri" pitchFamily="34" charset="0"/>
              </a:rPr>
            </a:br>
            <a:r>
              <a:rPr lang="tr-TR" sz="1800" b="1" dirty="0">
                <a:latin typeface="Calibri" pitchFamily="34" charset="0"/>
              </a:rPr>
              <a:t>İl Yazı İşleri Müdürü</a:t>
            </a:r>
            <a:br>
              <a:rPr lang="tr-TR" sz="1800" b="1" dirty="0">
                <a:latin typeface="Calibri" pitchFamily="34" charset="0"/>
              </a:rPr>
            </a:br>
            <a:r>
              <a:rPr lang="tr-TR" sz="1800" b="1" dirty="0">
                <a:latin typeface="Calibri" pitchFamily="34" charset="0"/>
              </a:rPr>
              <a:t>Mersin</a:t>
            </a:r>
            <a:r>
              <a:rPr lang="tr-TR" sz="1800" b="1">
                <a:latin typeface="Calibri" pitchFamily="34" charset="0"/>
              </a:rPr>
              <a:t>, </a:t>
            </a:r>
            <a:r>
              <a:rPr lang="tr-TR" sz="1800" b="1" smtClean="0">
                <a:latin typeface="Calibri" pitchFamily="34" charset="0"/>
              </a:rPr>
              <a:t>2015</a:t>
            </a:r>
            <a:endParaRPr lang="tr-TR" sz="1800" b="1" dirty="0">
              <a:latin typeface="Calibri" pitchFamily="34" charset="0"/>
            </a:endParaRPr>
          </a:p>
        </p:txBody>
      </p:sp>
    </p:spTree>
  </p:cSld>
  <p:clrMapOvr>
    <a:masterClrMapping/>
  </p:clrMapOvr>
  <p:transition>
    <p:push dir="u"/>
    <p:sndAc>
      <p:stSnd>
        <p:snd r:embed="rId3" name="click.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1005AB65-05F5-4684-90D1-8D00901AC68F}" type="slidenum">
              <a:rPr lang="en-GB"/>
              <a:pPr algn="l">
                <a:defRPr/>
              </a:pPr>
              <a:t>10</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9636" name="Rectangle 2"/>
          <p:cNvSpPr>
            <a:spLocks noGrp="1" noChangeArrowheads="1"/>
          </p:cNvSpPr>
          <p:nvPr>
            <p:ph type="body" idx="4294967295"/>
          </p:nvPr>
        </p:nvSpPr>
        <p:spPr>
          <a:xfrm>
            <a:off x="757238" y="1000125"/>
            <a:ext cx="8386762" cy="4672013"/>
          </a:xfrm>
        </p:spPr>
        <p:txBody>
          <a:bodyPr>
            <a:spAutoFit/>
          </a:bodyPr>
          <a:lstStyle/>
          <a:p>
            <a:pPr marL="0" indent="0">
              <a:buFont typeface="Arial" pitchFamily="34" charset="0"/>
              <a:buNone/>
              <a:defRPr/>
            </a:pPr>
            <a:r>
              <a:rPr lang="tr-TR" sz="2400" b="1" u="sng" dirty="0" smtClean="0"/>
              <a:t>Malzemenin Ayırımı</a:t>
            </a:r>
            <a:endParaRPr lang="tr-TR" sz="2400" u="sng" dirty="0" smtClean="0"/>
          </a:p>
          <a:p>
            <a:pPr marL="0" indent="0">
              <a:buFont typeface="Arial" pitchFamily="34" charset="0"/>
              <a:buNone/>
              <a:defRPr/>
            </a:pPr>
            <a:r>
              <a:rPr lang="tr-TR" sz="2400" dirty="0" smtClean="0"/>
              <a:t>Her yıl </a:t>
            </a:r>
            <a:r>
              <a:rPr lang="tr-TR" sz="2400" dirty="0" smtClean="0">
                <a:solidFill>
                  <a:schemeClr val="accent2">
                    <a:lumMod val="40000"/>
                    <a:lumOff val="60000"/>
                  </a:schemeClr>
                </a:solidFill>
              </a:rPr>
              <a:t>OCAK</a:t>
            </a:r>
            <a:r>
              <a:rPr lang="tr-TR" sz="2400" dirty="0" smtClean="0"/>
              <a:t> ayında, arşivlik malzeme;</a:t>
            </a:r>
          </a:p>
          <a:p>
            <a:pPr>
              <a:buFont typeface="Arial" pitchFamily="34" charset="0"/>
              <a:buNone/>
              <a:defRPr/>
            </a:pPr>
            <a:r>
              <a:rPr lang="tr-TR" sz="2400" dirty="0" smtClean="0"/>
              <a:t>a)   İşlemi tamamlananlar,</a:t>
            </a:r>
          </a:p>
          <a:p>
            <a:pPr>
              <a:buFont typeface="Arial" pitchFamily="34" charset="0"/>
              <a:buNone/>
              <a:defRPr/>
            </a:pPr>
            <a:r>
              <a:rPr lang="tr-TR" sz="2400" dirty="0" smtClean="0"/>
              <a:t>b)  İşlemi devam edenler,</a:t>
            </a:r>
          </a:p>
          <a:p>
            <a:pPr>
              <a:buFont typeface="Arial" pitchFamily="34" charset="0"/>
              <a:buNone/>
              <a:defRPr/>
            </a:pPr>
            <a:r>
              <a:rPr lang="tr-TR" sz="2400" dirty="0" smtClean="0"/>
              <a:t>c)   İşlemi tamamlanmış olmakla birlikte elde bulundurulması gerekenler,</a:t>
            </a:r>
          </a:p>
          <a:p>
            <a:pPr>
              <a:buFont typeface="Arial" pitchFamily="34" charset="0"/>
              <a:buNone/>
              <a:defRPr/>
            </a:pPr>
            <a:r>
              <a:rPr lang="tr-TR" sz="2400" dirty="0" smtClean="0"/>
              <a:t>d)  İşlemi devam etmekle birlikte evrakın çokluğu veya işlerliğinin az olması nedeniyle birim arşivine kaldırılması gerekli görülenler,</a:t>
            </a:r>
          </a:p>
          <a:p>
            <a:pPr>
              <a:buFont typeface="Arial" pitchFamily="34" charset="0"/>
              <a:buNone/>
              <a:defRPr/>
            </a:pPr>
            <a:r>
              <a:rPr lang="tr-TR" sz="2400" dirty="0" smtClean="0"/>
              <a:t>e)   Devir ve imha edilmesi gerekenler, </a:t>
            </a:r>
          </a:p>
          <a:p>
            <a:pPr>
              <a:buFont typeface="Arial" pitchFamily="34" charset="0"/>
              <a:buNone/>
              <a:defRPr/>
            </a:pPr>
            <a:r>
              <a:rPr lang="tr-TR" sz="2400" dirty="0" smtClean="0"/>
              <a:t>şeklinde </a:t>
            </a:r>
            <a:r>
              <a:rPr lang="tr-TR" sz="2400" dirty="0" smtClean="0">
                <a:solidFill>
                  <a:schemeClr val="accent2">
                    <a:lumMod val="40000"/>
                    <a:lumOff val="60000"/>
                  </a:schemeClr>
                </a:solidFill>
              </a:rPr>
              <a:t>ayırıma tabi tutulur</a:t>
            </a:r>
            <a:r>
              <a:rPr lang="tr-TR" sz="2400" dirty="0" smtClean="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88AA64CA-E6E2-494D-88C8-42837B2A46F3}" type="slidenum">
              <a:rPr lang="en-GB"/>
              <a:pPr algn="l">
                <a:defRPr/>
              </a:pPr>
              <a:t>11</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9636" name="Rectangle 2"/>
          <p:cNvSpPr>
            <a:spLocks noGrp="1" noChangeArrowheads="1"/>
          </p:cNvSpPr>
          <p:nvPr>
            <p:ph type="body" idx="4294967295"/>
          </p:nvPr>
        </p:nvSpPr>
        <p:spPr>
          <a:xfrm>
            <a:off x="757238" y="1000125"/>
            <a:ext cx="8386762" cy="4746625"/>
          </a:xfrm>
        </p:spPr>
        <p:txBody>
          <a:bodyPr>
            <a:spAutoFit/>
          </a:bodyPr>
          <a:lstStyle/>
          <a:p>
            <a:pPr>
              <a:buFont typeface="Arial" pitchFamily="34" charset="0"/>
              <a:buNone/>
              <a:defRPr/>
            </a:pPr>
            <a:r>
              <a:rPr lang="tr-TR" sz="2400" b="1" dirty="0" smtClean="0"/>
              <a:t>Malzemenin Birim Arşivine Devri</a:t>
            </a:r>
            <a:endParaRPr lang="tr-TR" sz="2400" dirty="0" smtClean="0"/>
          </a:p>
          <a:p>
            <a:pPr>
              <a:buFont typeface="Arial" pitchFamily="34" charset="0"/>
              <a:buNone/>
              <a:defRPr/>
            </a:pPr>
            <a:r>
              <a:rPr lang="tr-TR" sz="2400" dirty="0" smtClean="0"/>
              <a:t>Alt birimlerce, her türlü işlemi tamamlanmış ve uygunluk kon­trolü yapılarak eksikleri giderilmiş </a:t>
            </a:r>
            <a:r>
              <a:rPr lang="tr-TR" sz="2400" dirty="0" smtClean="0">
                <a:solidFill>
                  <a:schemeClr val="accent2">
                    <a:lumMod val="40000"/>
                    <a:lumOff val="60000"/>
                  </a:schemeClr>
                </a:solidFill>
              </a:rPr>
              <a:t>arşivlik malzeme, Ocak-Mart aylarını kapsayan dönem içerisinde birim arşivine devredilir.</a:t>
            </a:r>
            <a:r>
              <a:rPr lang="tr-TR" sz="2400" dirty="0" smtClean="0"/>
              <a:t> Malzemenin belirtilen dönem içerisinde devri ilgili alt birimler arasında önceden belirlenecek bir sıra ile yapılır. Malzemelerin bu şekilde tespit, ayırım ve </a:t>
            </a:r>
            <a:r>
              <a:rPr lang="tr-TR" sz="2400" dirty="0" smtClean="0">
                <a:solidFill>
                  <a:schemeClr val="accent2">
                    <a:lumMod val="40000"/>
                    <a:lumOff val="60000"/>
                  </a:schemeClr>
                </a:solidFill>
              </a:rPr>
              <a:t>birim arşivine devrine karar verme yetkisi birim amirlerine aittir.</a:t>
            </a:r>
          </a:p>
          <a:p>
            <a:pPr>
              <a:buFont typeface="Arial" pitchFamily="34" charset="0"/>
              <a:buNone/>
              <a:defRPr/>
            </a:pPr>
            <a:r>
              <a:rPr lang="tr-TR" sz="2400" dirty="0" smtClean="0"/>
              <a:t>Teslim-tesellüm işlemleri, alt birim ve birim arşivi görevlilerince yapılır.</a:t>
            </a:r>
          </a:p>
          <a:p>
            <a:pPr>
              <a:buFont typeface="Arial" pitchFamily="34" charset="0"/>
              <a:buNone/>
              <a:defRPr/>
            </a:pPr>
            <a:r>
              <a:rPr lang="tr-TR" sz="2400" dirty="0" smtClean="0"/>
              <a:t>Arşivlik malzeme birim arşivine uygunluk kontrolü yapılmış olarak Devir-Teslim Envanter Formu (EK-3) ile devredilir.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B188557D-303C-4866-81EB-0935F260F085}" type="slidenum">
              <a:rPr lang="en-GB"/>
              <a:pPr algn="l">
                <a:defRPr/>
              </a:pPr>
              <a:t>12</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1924" name="Rectangle 2"/>
          <p:cNvSpPr>
            <a:spLocks noGrp="1" noChangeArrowheads="1"/>
          </p:cNvSpPr>
          <p:nvPr>
            <p:ph type="body" idx="4294967295"/>
          </p:nvPr>
        </p:nvSpPr>
        <p:spPr>
          <a:xfrm>
            <a:off x="757238" y="1000125"/>
            <a:ext cx="8386762" cy="4967288"/>
          </a:xfrm>
        </p:spPr>
        <p:txBody>
          <a:bodyPr>
            <a:spAutoFit/>
          </a:bodyPr>
          <a:lstStyle/>
          <a:p>
            <a:pPr>
              <a:buFont typeface="Arial" pitchFamily="34" charset="0"/>
              <a:buNone/>
            </a:pPr>
            <a:r>
              <a:rPr lang="tr-TR" sz="2400" b="1" smtClean="0"/>
              <a:t>Kurum Arşivinde Yapılacak İşlemler</a:t>
            </a:r>
            <a:endParaRPr lang="tr-TR" sz="2400" smtClean="0"/>
          </a:p>
          <a:p>
            <a:pPr>
              <a:buFont typeface="Arial" pitchFamily="34" charset="0"/>
              <a:buNone/>
            </a:pPr>
            <a:endParaRPr lang="tr-TR" sz="2400" smtClean="0"/>
          </a:p>
          <a:p>
            <a:pPr>
              <a:buFont typeface="Arial" pitchFamily="34" charset="0"/>
              <a:buNone/>
            </a:pPr>
            <a:r>
              <a:rPr lang="tr-TR" sz="2400" smtClean="0"/>
              <a:t>Mevcut Malzemenin Envanterinin Çıkarılması</a:t>
            </a:r>
          </a:p>
          <a:p>
            <a:pPr>
              <a:buFont typeface="Arial" pitchFamily="34" charset="0"/>
              <a:buNone/>
            </a:pPr>
            <a:r>
              <a:rPr lang="tr-TR" sz="2400" b="1" smtClean="0"/>
              <a:t>Madde  33-</a:t>
            </a:r>
            <a:r>
              <a:rPr lang="tr-TR" sz="2400" smtClean="0"/>
              <a:t>  Bu yönetmeliğin yürürlüğe girdiği tarihten Önce Kurum Arşivinde bulunan arşivlik malzeme ile arşiv malzemesinin kullanılmasının kolaylaştırılması amacıyla envanteri çıkarılır veya aktarılır.</a:t>
            </a:r>
          </a:p>
          <a:p>
            <a:pPr>
              <a:buFont typeface="Arial" pitchFamily="34" charset="0"/>
              <a:buNone/>
            </a:pPr>
            <a:endParaRPr lang="tr-TR" sz="2400" b="1" smtClean="0"/>
          </a:p>
          <a:p>
            <a:pPr>
              <a:buFont typeface="Arial" pitchFamily="34" charset="0"/>
              <a:buNone/>
            </a:pPr>
            <a:r>
              <a:rPr lang="tr-TR" sz="2400" b="1" smtClean="0"/>
              <a:t>Malzemenin Kurum Arşivinde Yerleştirilmesi</a:t>
            </a:r>
            <a:endParaRPr lang="tr-TR" sz="2400" smtClean="0"/>
          </a:p>
          <a:p>
            <a:pPr>
              <a:buFont typeface="Arial" pitchFamily="34" charset="0"/>
              <a:buNone/>
            </a:pPr>
            <a:r>
              <a:rPr lang="tr-TR" sz="2400" b="1" smtClean="0"/>
              <a:t>Madde 34- </a:t>
            </a:r>
            <a:r>
              <a:rPr lang="tr-TR" sz="2400" smtClean="0"/>
              <a:t>Mevcut malzeme ile teslim alınan malzeme Kurum Arşivinde bu Yönetmeliğin 26 ncı maddesi hükümlerine göre yerleştirilir.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ACE455E2-6D15-4993-8262-D346F5B48A96}" type="slidenum">
              <a:rPr lang="en-GB"/>
              <a:pPr algn="l">
                <a:defRPr/>
              </a:pPr>
              <a:t>13</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9636" name="Rectangle 2"/>
          <p:cNvSpPr>
            <a:spLocks noGrp="1" noChangeArrowheads="1"/>
          </p:cNvSpPr>
          <p:nvPr>
            <p:ph type="body" idx="4294967295"/>
          </p:nvPr>
        </p:nvSpPr>
        <p:spPr>
          <a:xfrm>
            <a:off x="757238" y="785813"/>
            <a:ext cx="8386762" cy="5853112"/>
          </a:xfrm>
        </p:spPr>
        <p:txBody>
          <a:bodyPr>
            <a:spAutoFit/>
          </a:bodyPr>
          <a:lstStyle/>
          <a:p>
            <a:pPr>
              <a:buFont typeface="Arial" pitchFamily="34" charset="0"/>
              <a:buNone/>
              <a:defRPr/>
            </a:pPr>
            <a:r>
              <a:rPr lang="tr-TR" sz="2400" b="1" dirty="0" smtClean="0"/>
              <a:t>Malzemenin Ayırımı</a:t>
            </a:r>
            <a:endParaRPr lang="tr-TR" sz="2400" dirty="0" smtClean="0"/>
          </a:p>
          <a:p>
            <a:pPr>
              <a:buFont typeface="Arial" pitchFamily="34" charset="0"/>
              <a:buNone/>
              <a:defRPr/>
            </a:pPr>
            <a:r>
              <a:rPr lang="tr-TR" sz="2400" b="1" dirty="0" smtClean="0"/>
              <a:t>Madde 35- </a:t>
            </a:r>
            <a:r>
              <a:rPr lang="tr-TR" sz="2400" dirty="0" smtClean="0"/>
              <a:t>Kurum Arşivinde, arşiv malzemesi ile bir dönemde değere sahip olduğu halde hukuki kıymetini ve delil olma özelliğini kaybetmiş, ileride kullanılmasına ve korunmasına gerek görülmeyen her türlü malzemenin ve ileride arşiv malzemesi vasfını kazanacak olan arşivlik malzemenin ayırımı yapılır. Bu işlem 13 üncü madde hükümlerine göre </a:t>
            </a:r>
            <a:r>
              <a:rPr lang="tr-TR" sz="2400" dirty="0" smtClean="0">
                <a:solidFill>
                  <a:schemeClr val="accent2">
                    <a:lumMod val="40000"/>
                    <a:lumOff val="60000"/>
                  </a:schemeClr>
                </a:solidFill>
              </a:rPr>
              <a:t>Ayıklama ve imha Komisyonunca </a:t>
            </a:r>
            <a:r>
              <a:rPr lang="tr-TR" sz="2400" dirty="0" smtClean="0"/>
              <a:t>yerine getirilir.</a:t>
            </a:r>
          </a:p>
          <a:p>
            <a:pPr>
              <a:buFont typeface="Arial" pitchFamily="34" charset="0"/>
              <a:buNone/>
              <a:defRPr/>
            </a:pPr>
            <a:r>
              <a:rPr lang="tr-TR" sz="2400" b="1" dirty="0" smtClean="0"/>
              <a:t>Ayıklama ve İmha Komisyonu</a:t>
            </a:r>
            <a:endParaRPr lang="tr-TR" sz="2400" dirty="0" smtClean="0"/>
          </a:p>
          <a:p>
            <a:pPr>
              <a:buFont typeface="Arial" pitchFamily="34" charset="0"/>
              <a:buNone/>
              <a:defRPr/>
            </a:pPr>
            <a:r>
              <a:rPr lang="tr-TR" sz="2400" b="1" dirty="0" smtClean="0"/>
              <a:t>Madde 36- </a:t>
            </a:r>
            <a:r>
              <a:rPr lang="tr-TR" sz="2400" dirty="0" smtClean="0"/>
              <a:t>Ayıklama ve imha Komisyonu, kurum arşiv sorumlusunun başkanlığında, kurum arşivinden iki görevli ile malzemeleri ayıklanacak ve imha edilecek birimin amiri tarafından görevlendirilecek deneyimli iki kişiden kurulur. Bakanlık Kütüphanesi veya Dokümantasyon Merkezinden bir görevli komisyonun tabii üyesidir.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06D82154-CACA-4577-991B-2471D34924FC}" type="slidenum">
              <a:rPr lang="en-GB"/>
              <a:pPr algn="l">
                <a:defRPr/>
              </a:pPr>
              <a:t>14</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9636" name="Rectangle 2"/>
          <p:cNvSpPr>
            <a:spLocks noGrp="1" noChangeArrowheads="1"/>
          </p:cNvSpPr>
          <p:nvPr>
            <p:ph type="body" idx="4294967295"/>
          </p:nvPr>
        </p:nvSpPr>
        <p:spPr>
          <a:xfrm>
            <a:off x="757238" y="1428750"/>
            <a:ext cx="8386762" cy="3933825"/>
          </a:xfrm>
        </p:spPr>
        <p:txBody>
          <a:bodyPr>
            <a:spAutoFit/>
          </a:bodyPr>
          <a:lstStyle/>
          <a:p>
            <a:pPr>
              <a:buFont typeface="Arial" pitchFamily="34" charset="0"/>
              <a:buNone/>
              <a:defRPr/>
            </a:pPr>
            <a:r>
              <a:rPr lang="tr-TR" sz="2400" b="1" dirty="0" smtClean="0"/>
              <a:t>Çalışma Esasları</a:t>
            </a:r>
            <a:endParaRPr lang="tr-TR" sz="2400" dirty="0" smtClean="0"/>
          </a:p>
          <a:p>
            <a:pPr>
              <a:buFont typeface="Arial" pitchFamily="34" charset="0"/>
              <a:buNone/>
              <a:defRPr/>
            </a:pPr>
            <a:r>
              <a:rPr lang="tr-TR" sz="2400" b="1" dirty="0" smtClean="0"/>
              <a:t>Madde 37-</a:t>
            </a:r>
            <a:r>
              <a:rPr lang="tr-TR" sz="2400" dirty="0" smtClean="0"/>
              <a:t> Kullanılmasına ve muhafazasına lüzum görülmeyen malzemenin imhası, Ayıklama ve İmha Komisyonunun karan ile yapılır. Komisyon Arşiv Müdürlüğünün bağlı olduğu birim amirinin daveti ile her </a:t>
            </a:r>
            <a:r>
              <a:rPr lang="tr-TR" sz="2400" dirty="0" smtClean="0">
                <a:solidFill>
                  <a:schemeClr val="accent2">
                    <a:lumMod val="40000"/>
                    <a:lumOff val="60000"/>
                  </a:schemeClr>
                </a:solidFill>
              </a:rPr>
              <a:t>yıl Mart ayı başında çalışmaya başlar </a:t>
            </a:r>
            <a:r>
              <a:rPr lang="tr-TR" sz="2400" dirty="0" smtClean="0"/>
              <a:t>ve kullanılmasına ve muhafazasına lüzum görülmeyen malzemelerle, ayıklanması o yıla devredilmiş malzemeleri ayıklamaya tâbi tutar.</a:t>
            </a:r>
          </a:p>
          <a:p>
            <a:pPr>
              <a:buFont typeface="Arial" pitchFamily="34" charset="0"/>
              <a:buNone/>
              <a:defRPr/>
            </a:pPr>
            <a:r>
              <a:rPr lang="tr-TR" sz="2400" dirty="0" smtClean="0"/>
              <a:t>Komisyon, kararlarını oy çokluğu ile alır. Eşitlik halinde başkanın oyunu kullandığı görüş geçerli sayılır.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1627EC4F-1712-4AB1-8E23-70DD5582AB60}" type="slidenum">
              <a:rPr lang="en-GB"/>
              <a:pPr algn="l">
                <a:defRPr/>
              </a:pPr>
              <a:t>15</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4996" name="Rectangle 2"/>
          <p:cNvSpPr>
            <a:spLocks noGrp="1" noChangeArrowheads="1"/>
          </p:cNvSpPr>
          <p:nvPr>
            <p:ph type="body" idx="4294967295"/>
          </p:nvPr>
        </p:nvSpPr>
        <p:spPr>
          <a:xfrm>
            <a:off x="757238" y="1428750"/>
            <a:ext cx="8386762" cy="4302125"/>
          </a:xfrm>
        </p:spPr>
        <p:txBody>
          <a:bodyPr>
            <a:spAutoFit/>
          </a:bodyPr>
          <a:lstStyle/>
          <a:p>
            <a:pPr>
              <a:buFont typeface="Arial" pitchFamily="34" charset="0"/>
              <a:buNone/>
            </a:pPr>
            <a:r>
              <a:rPr lang="tr-TR" sz="2400" b="1" smtClean="0"/>
              <a:t>İmha Edilecek Malzemede Sınır</a:t>
            </a:r>
            <a:endParaRPr lang="tr-TR" sz="2400" smtClean="0"/>
          </a:p>
          <a:p>
            <a:pPr>
              <a:buFont typeface="Arial" pitchFamily="34" charset="0"/>
              <a:buNone/>
            </a:pPr>
            <a:r>
              <a:rPr lang="tr-TR" sz="2400" b="1" smtClean="0"/>
              <a:t>Madde 38- </a:t>
            </a:r>
            <a:r>
              <a:rPr lang="tr-TR" sz="2400" smtClean="0"/>
              <a:t>İleride kullanılmasına ve muhafazasına lüzum görülmeyen, arşiv malzemesi ve arşivlik malzeme dışında kalan, hukukî kıymetini ve delil olma özelliğini kaybetmiş olan malzeme imha edilir, imha edilecek malzemenin ayırım ve imha işlemleri Ayıklama ve imha Komisyonunca yapılır.</a:t>
            </a:r>
          </a:p>
          <a:p>
            <a:pPr>
              <a:buFont typeface="Arial" pitchFamily="34" charset="0"/>
              <a:buNone/>
            </a:pPr>
            <a:r>
              <a:rPr lang="tr-TR" sz="2400" smtClean="0"/>
              <a:t>Belli sürelerle saklanmaları mevzuatla belirlenen malzeme ile cari işlemlerde kullanılması ihtimali bulunan malzeme bu yönetmeliğin 39 uncu maddesinde sayılan malzeme içerisinde bulunsalar dahi, belirtilen süreler içerisinde ayıklama ve imha işlemine tâbi tutulmaz.</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5FD690A1-D7B9-4E85-97A7-FBCD05ACBEA4}" type="slidenum">
              <a:rPr lang="en-GB"/>
              <a:pPr algn="l">
                <a:defRPr/>
              </a:pPr>
              <a:t>16</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6020" name="Rectangle 2"/>
          <p:cNvSpPr>
            <a:spLocks noGrp="1" noChangeArrowheads="1"/>
          </p:cNvSpPr>
          <p:nvPr>
            <p:ph type="body" idx="4294967295"/>
          </p:nvPr>
        </p:nvSpPr>
        <p:spPr>
          <a:xfrm>
            <a:off x="757238" y="1428750"/>
            <a:ext cx="8386762" cy="4597400"/>
          </a:xfrm>
        </p:spPr>
        <p:txBody>
          <a:bodyPr>
            <a:spAutoFit/>
          </a:bodyPr>
          <a:lstStyle/>
          <a:p>
            <a:pPr>
              <a:buFont typeface="Arial" pitchFamily="34" charset="0"/>
              <a:buNone/>
            </a:pPr>
            <a:r>
              <a:rPr lang="tr-TR" sz="2400" b="1" smtClean="0"/>
              <a:t>İmha Edilecek Malzeme</a:t>
            </a:r>
            <a:endParaRPr lang="tr-TR" sz="2400" smtClean="0"/>
          </a:p>
          <a:p>
            <a:pPr>
              <a:buFont typeface="Arial" pitchFamily="34" charset="0"/>
              <a:buNone/>
            </a:pPr>
            <a:r>
              <a:rPr lang="tr-TR" sz="2400" b="1" smtClean="0"/>
              <a:t>Madde 39- </a:t>
            </a:r>
            <a:r>
              <a:rPr lang="tr-TR" sz="2400" smtClean="0"/>
              <a:t>İmha edilecek malzeme aşağıda gösterilmiştir;</a:t>
            </a:r>
          </a:p>
          <a:p>
            <a:pPr>
              <a:buFont typeface="Arial" pitchFamily="34" charset="0"/>
              <a:buNone/>
            </a:pPr>
            <a:r>
              <a:rPr lang="tr-TR" sz="2400" smtClean="0"/>
              <a:t>a)   Şekli ne olursa olsun, her çeşit tekit yazılan,</a:t>
            </a:r>
          </a:p>
          <a:p>
            <a:pPr>
              <a:buFont typeface="Arial" pitchFamily="34" charset="0"/>
              <a:buNone/>
            </a:pPr>
            <a:r>
              <a:rPr lang="tr-TR" sz="2400" smtClean="0"/>
              <a:t>b)  Elle, daktilo ile veya başka teknikle yazılmış her çeşit müsvedde yazılar,</a:t>
            </a:r>
          </a:p>
          <a:p>
            <a:pPr>
              <a:buFont typeface="Arial" pitchFamily="34" charset="0"/>
              <a:buNone/>
            </a:pPr>
            <a:r>
              <a:rPr lang="tr-TR" sz="2400" smtClean="0"/>
              <a:t>c)   Resmi veya özel her çeşit zarflar (Tarihi değerleri olanlar hariç),</a:t>
            </a:r>
          </a:p>
          <a:p>
            <a:pPr>
              <a:buFont typeface="Arial" pitchFamily="34" charset="0"/>
              <a:buNone/>
            </a:pPr>
            <a:r>
              <a:rPr lang="tr-TR" sz="2400" smtClean="0"/>
              <a:t>d)  Adlî ve idarî yargı organları ile PTT ve diğer resmî kuruluşlardan gelen tebliğ ve benzeri her çeşit kağıtlar, PTT’ye zimmet karşılığında verilen her türlü evrakın kaydedildiği zimmet defterleri ve havale fişleri,</a:t>
            </a:r>
          </a:p>
          <a:p>
            <a:pPr>
              <a:buFont typeface="Arial" pitchFamily="34" charset="0"/>
              <a:buNone/>
            </a:pPr>
            <a:r>
              <a:rPr lang="tr-TR" sz="2400" smtClean="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95ABB785-F6E0-41CE-A297-492A9280A331}" type="slidenum">
              <a:rPr lang="en-GB"/>
              <a:pPr algn="l">
                <a:defRPr/>
              </a:pPr>
              <a:t>17</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7044" name="Rectangle 2"/>
          <p:cNvSpPr>
            <a:spLocks noGrp="1" noChangeArrowheads="1"/>
          </p:cNvSpPr>
          <p:nvPr>
            <p:ph type="body" idx="4294967295"/>
          </p:nvPr>
        </p:nvSpPr>
        <p:spPr>
          <a:xfrm>
            <a:off x="757238" y="1428750"/>
            <a:ext cx="8386762" cy="2825750"/>
          </a:xfrm>
        </p:spPr>
        <p:txBody>
          <a:bodyPr>
            <a:spAutoFit/>
          </a:bodyPr>
          <a:lstStyle/>
          <a:p>
            <a:pPr>
              <a:buFont typeface="Arial" pitchFamily="34" charset="0"/>
              <a:buNone/>
            </a:pPr>
            <a:r>
              <a:rPr lang="tr-TR" sz="2400" b="1" smtClean="0"/>
              <a:t>İmha Listesi</a:t>
            </a:r>
            <a:endParaRPr lang="tr-TR" sz="2400" smtClean="0"/>
          </a:p>
          <a:p>
            <a:pPr>
              <a:buFont typeface="Arial" pitchFamily="34" charset="0"/>
              <a:buNone/>
            </a:pPr>
            <a:r>
              <a:rPr lang="tr-TR" sz="2400" b="1" smtClean="0"/>
              <a:t>Madde 40-</a:t>
            </a:r>
            <a:r>
              <a:rPr lang="tr-TR" sz="2400" smtClean="0"/>
              <a:t> Ayıklama ve İmha Komisyonunca ayıklanarak imhasına karar verilen malzeme asli düzenleri bozulmadan SEKA'ya teslim edilinceye kadar muhafaza edilir.</a:t>
            </a:r>
          </a:p>
          <a:p>
            <a:pPr>
              <a:buFont typeface="Arial" pitchFamily="34" charset="0"/>
              <a:buNone/>
            </a:pPr>
            <a:r>
              <a:rPr lang="tr-TR" sz="2400" smtClean="0"/>
              <a:t>imhası kararlaştırılan malzeme için bu Yönetmeliğin 31 inci maddesindeki açıklamalar dairesinde bir imha listesi hazırlanır (EK-5).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ABC7ED1C-9F9A-4F01-9862-9C9CA5C72658}" type="slidenum">
              <a:rPr lang="en-GB"/>
              <a:pPr algn="l">
                <a:defRPr/>
              </a:pPr>
              <a:t>18</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8068" name="Rectangle 2"/>
          <p:cNvSpPr>
            <a:spLocks noGrp="1" noChangeArrowheads="1"/>
          </p:cNvSpPr>
          <p:nvPr>
            <p:ph type="body" idx="4294967295"/>
          </p:nvPr>
        </p:nvSpPr>
        <p:spPr>
          <a:xfrm>
            <a:off x="757238" y="1428750"/>
            <a:ext cx="8386762" cy="3563938"/>
          </a:xfrm>
        </p:spPr>
        <p:txBody>
          <a:bodyPr>
            <a:spAutoFit/>
          </a:bodyPr>
          <a:lstStyle/>
          <a:p>
            <a:pPr>
              <a:buFont typeface="Arial" pitchFamily="34" charset="0"/>
              <a:buNone/>
            </a:pPr>
            <a:r>
              <a:rPr lang="tr-TR" sz="2400" b="1" smtClean="0"/>
              <a:t>İmha Tutanağı ve İmha Şekilleri</a:t>
            </a:r>
            <a:endParaRPr lang="tr-TR" sz="2400" smtClean="0"/>
          </a:p>
          <a:p>
            <a:pPr>
              <a:buFont typeface="Arial" pitchFamily="34" charset="0"/>
              <a:buNone/>
            </a:pPr>
            <a:r>
              <a:rPr lang="tr-TR" sz="2400" b="1" smtClean="0"/>
              <a:t>Madde 41-</a:t>
            </a:r>
            <a:r>
              <a:rPr lang="tr-TR" sz="2400" smtClean="0"/>
              <a:t> İmhası kesinleşen malzeme, komisyon üyelerince imzalı İmha Tutanağı (EK-6) ile SEKA'ya gönderilir. İmhalık malzeme SEKA'ya gönderilme­den önce kullanma imkânı bulunan klasör, dosya ve diğerleri ayrılır. Gizlilik kaydı taşıyan malzeme kıyılır veya okunmayacak şekilde tahrip edilir.</a:t>
            </a:r>
          </a:p>
          <a:p>
            <a:pPr>
              <a:buFont typeface="Arial" pitchFamily="34" charset="0"/>
              <a:buNone/>
            </a:pPr>
            <a:r>
              <a:rPr lang="tr-TR" sz="2400" smtClean="0"/>
              <a:t>İmha listesi ile imha tutanağı iki nüsha hazırlanarak, bir nüshası kurum arşivinde, bir nüshası da ilgili biriminde 10 yıl süre ile saklanır.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ED86CDB0-1601-406C-953C-4456347CCFFD}" type="slidenum">
              <a:rPr lang="en-GB"/>
              <a:pPr algn="l">
                <a:defRPr/>
              </a:pPr>
              <a:t>19</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Belgeler/Dosyalar</a:t>
            </a:r>
          </a:p>
        </p:txBody>
      </p:sp>
      <p:sp>
        <p:nvSpPr>
          <p:cNvPr id="89092" name="Rectangle 2"/>
          <p:cNvSpPr>
            <a:spLocks noGrp="1" noChangeArrowheads="1"/>
          </p:cNvSpPr>
          <p:nvPr>
            <p:ph type="body" idx="4294967295"/>
          </p:nvPr>
        </p:nvSpPr>
        <p:spPr>
          <a:xfrm>
            <a:off x="1042988" y="1804988"/>
            <a:ext cx="7772400" cy="4716462"/>
          </a:xfrm>
        </p:spPr>
        <p:txBody>
          <a:bodyPr>
            <a:spAutoFit/>
          </a:bodyPr>
          <a:lstStyle/>
          <a:p>
            <a:pPr marL="328613" indent="-328613">
              <a:lnSpc>
                <a:spcPct val="90000"/>
              </a:lnSpc>
              <a:spcBef>
                <a:spcPts val="700"/>
              </a:spcBef>
              <a:buClr>
                <a:srgbClr val="3333CC"/>
              </a:buClr>
              <a:buSzPct val="60000"/>
              <a:buFont typeface="Wingdings" pitchFamily="2" charset="2"/>
              <a:buChar char=""/>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tr-TR" sz="2800" smtClean="0"/>
              <a:t>Belgelerin asıl nüshaları dosyasında tutulacak, fotokopi ve faks metinleri belge olarak kabul edilmeyecektir. </a:t>
            </a:r>
          </a:p>
          <a:p>
            <a:pPr marL="328613" indent="-328613">
              <a:lnSpc>
                <a:spcPct val="90000"/>
              </a:lnSpc>
              <a:spcBef>
                <a:spcPts val="700"/>
              </a:spcBef>
              <a:buClr>
                <a:srgbClr val="3333CC"/>
              </a:buClr>
              <a:buSzPct val="60000"/>
              <a:buFont typeface="Wingdings" pitchFamily="2" charset="2"/>
              <a:buChar char=""/>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tr-TR" sz="2800" smtClean="0"/>
              <a:t>Dosyalar birim arşivlerine kaldırılırken içindeki fazla nüshalar ayıklanacaktır.</a:t>
            </a:r>
          </a:p>
          <a:p>
            <a:pPr marL="328613" indent="-328613">
              <a:lnSpc>
                <a:spcPct val="90000"/>
              </a:lnSpc>
              <a:spcBef>
                <a:spcPts val="700"/>
              </a:spcBef>
              <a:buClr>
                <a:srgbClr val="3333CC"/>
              </a:buClr>
              <a:buSzPct val="60000"/>
              <a:buFont typeface="Wingdings" pitchFamily="2" charset="2"/>
              <a:buChar char=""/>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tr-TR" sz="2800" smtClean="0"/>
              <a:t>Dosya içerisindeki evraklar kronolojik olarak tutulacak, en son tarihle işlem gören evrak en üste gelecektir.</a:t>
            </a:r>
          </a:p>
          <a:p>
            <a:pPr marL="328613" indent="-328613">
              <a:lnSpc>
                <a:spcPct val="90000"/>
              </a:lnSpc>
              <a:spcBef>
                <a:spcPts val="700"/>
              </a:spcBef>
              <a:buClr>
                <a:srgbClr val="3333CC"/>
              </a:buClr>
              <a:buSzPct val="60000"/>
              <a:buFont typeface="Wingdings" pitchFamily="2" charset="2"/>
              <a:buChar char=""/>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tr-TR" sz="2800" smtClean="0"/>
              <a:t>Kişisel yazılar dosyalanmayacaktır.</a:t>
            </a:r>
          </a:p>
          <a:p>
            <a:pPr marL="328613" indent="-328613">
              <a:lnSpc>
                <a:spcPct val="90000"/>
              </a:lnSpc>
              <a:spcBef>
                <a:spcPts val="700"/>
              </a:spcBef>
              <a:buClr>
                <a:srgbClr val="3333CC"/>
              </a:buClr>
              <a:buSzPct val="60000"/>
              <a:buFont typeface="Wingdings" pitchFamily="2" charset="2"/>
              <a:buChar char=""/>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tr-TR" sz="2800" smtClean="0"/>
              <a:t>Belgeler hangi birimde üretilmişse veya hangi birime havale edilmişse o birimde saklanacaktır.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080FDDAF-2296-407C-A4AA-316F51D61789}" type="slidenum">
              <a:rPr lang="en-GB"/>
              <a:pPr algn="l">
                <a:defRPr/>
              </a:pPr>
              <a:t>2</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MEVZUATI</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9636" name="Rectangle 2"/>
          <p:cNvSpPr>
            <a:spLocks noGrp="1" noChangeArrowheads="1"/>
          </p:cNvSpPr>
          <p:nvPr>
            <p:ph type="body" idx="4294967295"/>
          </p:nvPr>
        </p:nvSpPr>
        <p:spPr>
          <a:xfrm>
            <a:off x="642938" y="1285875"/>
            <a:ext cx="7772400" cy="5076825"/>
          </a:xfrm>
        </p:spPr>
        <p:txBody>
          <a:bodyPr>
            <a:spAutoFit/>
          </a:bodyPr>
          <a:lstStyle/>
          <a:p>
            <a:pPr marL="328613" indent="-328613">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dirty="0" smtClean="0"/>
              <a:t>Kurumumuz arşiv işleri:</a:t>
            </a:r>
          </a:p>
          <a:p>
            <a:pPr marL="328613" indent="-328613">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tr-TR" sz="2800" dirty="0" smtClean="0"/>
          </a:p>
          <a:p>
            <a:pPr marL="328613" indent="-328613" algn="ctr">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b="1" dirty="0" smtClean="0">
                <a:solidFill>
                  <a:schemeClr val="accent2">
                    <a:lumMod val="40000"/>
                    <a:lumOff val="60000"/>
                  </a:schemeClr>
                </a:solidFill>
              </a:rPr>
              <a:t>İÇİŞLERİ BAKANLIĞI MERKEZ VE TAŞRA TEŞKİLATI</a:t>
            </a:r>
          </a:p>
          <a:p>
            <a:pPr marL="328613" indent="-328613" algn="ctr">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b="1" dirty="0" smtClean="0">
                <a:solidFill>
                  <a:schemeClr val="accent2">
                    <a:lumMod val="40000"/>
                    <a:lumOff val="60000"/>
                  </a:schemeClr>
                </a:solidFill>
              </a:rPr>
              <a:t>ARŞİV HİZMETLERİNE İLİŞKİN YÖNETMELİK</a:t>
            </a:r>
          </a:p>
          <a:p>
            <a:pPr marL="328613" indent="-328613" algn="ctr">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dirty="0" smtClean="0"/>
              <a:t>ve </a:t>
            </a:r>
          </a:p>
          <a:p>
            <a:pPr marL="328613" indent="-328613" algn="ctr">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b="1" dirty="0" smtClean="0">
                <a:solidFill>
                  <a:schemeClr val="accent3">
                    <a:lumMod val="60000"/>
                    <a:lumOff val="40000"/>
                  </a:schemeClr>
                </a:solidFill>
              </a:rPr>
              <a:t>İÇİŞLERİ BAKANLIĞI MERKEZ VE TAŞRA TEŞKİLATI</a:t>
            </a:r>
          </a:p>
          <a:p>
            <a:pPr marL="328613" indent="-328613" algn="ctr">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b="1" dirty="0" smtClean="0">
                <a:solidFill>
                  <a:schemeClr val="accent3">
                    <a:lumMod val="60000"/>
                    <a:lumOff val="40000"/>
                  </a:schemeClr>
                </a:solidFill>
              </a:rPr>
              <a:t>BİRİM ARŞİVLERİNDE BULUNAN ARŞİVLİK MALZEME İLE ARŞİV MALZEMELERİNİN SAKLANMA SÜRELERİNE İLİŞKİN YÖNERGE</a:t>
            </a:r>
          </a:p>
          <a:p>
            <a:pPr marL="328613" indent="-328613" algn="ctr">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tr-TR" sz="2800" dirty="0" smtClean="0"/>
          </a:p>
          <a:p>
            <a:pPr marL="328613" indent="-328613">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dirty="0" smtClean="0"/>
              <a:t>hükümlerine göre yürütülür.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0D60B2C9-A169-4C24-8BAB-F2FB1292F5A2}" type="slidenum">
              <a:rPr lang="en-GB"/>
              <a:pPr algn="l">
                <a:defRPr/>
              </a:pPr>
              <a:t>20</a:t>
            </a:fld>
            <a:endParaRPr lang="en-GB"/>
          </a:p>
        </p:txBody>
      </p:sp>
      <p:sp>
        <p:nvSpPr>
          <p:cNvPr id="28673"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Birim Arşivine Devir</a:t>
            </a:r>
          </a:p>
        </p:txBody>
      </p:sp>
      <p:sp>
        <p:nvSpPr>
          <p:cNvPr id="90116" name="Rectangle 2"/>
          <p:cNvSpPr>
            <a:spLocks noGrp="1" noChangeArrowheads="1"/>
          </p:cNvSpPr>
          <p:nvPr>
            <p:ph type="body" idx="4294967295"/>
          </p:nvPr>
        </p:nvSpPr>
        <p:spPr>
          <a:xfrm>
            <a:off x="1182688" y="2017713"/>
            <a:ext cx="7772400" cy="2751137"/>
          </a:xfrm>
        </p:spPr>
        <p:txBody>
          <a:bodyPr>
            <a:spAutoFit/>
          </a:bodyPr>
          <a:lstStyle/>
          <a:p>
            <a:pPr marL="328613" indent="-328613">
              <a:lnSpc>
                <a:spcPct val="90000"/>
              </a:lnSpc>
              <a:buClr>
                <a:srgbClr val="3333CC"/>
              </a:buClr>
              <a:buSzPct val="60000"/>
              <a:buFont typeface="Wingdings" pitchFamily="2" charset="2"/>
              <a:buChar char=""/>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tr-TR" smtClean="0"/>
              <a:t>Birimler, her yılın Ocak ayı içerisinde, önceki yıla ait dosyaları </a:t>
            </a:r>
            <a:r>
              <a:rPr lang="tr-TR" b="1" smtClean="0"/>
              <a:t>Devlet Arşiv Hizmetleri Hakkında Yönetmelik</a:t>
            </a:r>
            <a:r>
              <a:rPr lang="tr-TR" smtClean="0"/>
              <a:t> hükümlerine göre uygunluk kontrolünden geçirerek, birim arşivine devrederler. Bu işlem sırasında dosyaların asli düzenleri asla bozulmaz.</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6C773DF1-179B-4891-94DA-6A2823230CCB}" type="slidenum">
              <a:rPr lang="en-GB"/>
              <a:pPr algn="l">
                <a:defRPr/>
              </a:pPr>
              <a:t>21</a:t>
            </a:fld>
            <a:endParaRPr lang="en-GB"/>
          </a:p>
        </p:txBody>
      </p:sp>
      <p:sp>
        <p:nvSpPr>
          <p:cNvPr id="29697" name="Rectangle 1"/>
          <p:cNvSpPr>
            <a:spLocks noGrp="1" noChangeArrowheads="1"/>
          </p:cNvSpPr>
          <p:nvPr>
            <p:ph type="title" idx="4294967295"/>
          </p:nvPr>
        </p:nvSpPr>
        <p:spPr>
          <a:xfrm>
            <a:off x="1"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Arşive Nasıl Devredeceğiz?</a:t>
            </a:r>
          </a:p>
        </p:txBody>
      </p:sp>
      <p:sp>
        <p:nvSpPr>
          <p:cNvPr id="91140" name="Rectangle 2"/>
          <p:cNvSpPr>
            <a:spLocks noGrp="1" noChangeArrowheads="1"/>
          </p:cNvSpPr>
          <p:nvPr>
            <p:ph type="body" idx="4294967295"/>
          </p:nvPr>
        </p:nvSpPr>
        <p:spPr>
          <a:xfrm>
            <a:off x="1116013" y="1700213"/>
            <a:ext cx="7772400" cy="3198812"/>
          </a:xfrm>
        </p:spPr>
        <p:txBody>
          <a:bodyPr>
            <a:spAutoFit/>
          </a:bodyPr>
          <a:lstStyle/>
          <a:p>
            <a:pPr marL="328613" indent="-328613">
              <a:spcBef>
                <a:spcPts val="700"/>
              </a:spcBef>
              <a:buClr>
                <a:srgbClr val="3333CC"/>
              </a:buClr>
              <a:buSzPct val="60000"/>
              <a:buFont typeface="Wingdings" pitchFamily="2" charset="2"/>
              <a:buChar char=""/>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tr-TR" sz="2800" smtClean="0"/>
              <a:t>Birimler ellerinde bulundurdukları evrak, belge ve dosyaları her türlü zararlı tesir ve unsurlardan korumak ve mevcut asli düzenleri içerisinde saklamakla yükümlüdürler.</a:t>
            </a:r>
          </a:p>
          <a:p>
            <a:pPr marL="328613" indent="-328613">
              <a:spcBef>
                <a:spcPts val="700"/>
              </a:spcBef>
              <a:buClr>
                <a:srgbClr val="3333CC"/>
              </a:buClr>
              <a:buSzPct val="60000"/>
              <a:buFont typeface="Wingdings" pitchFamily="2" charset="2"/>
              <a:buChar char=""/>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tr-TR" sz="2800" smtClean="0"/>
              <a:t>Dosyalar arşivlere devredilirken klasör sırtlarında standart sağlanarak ve “Devir Teslim Envanter Formu” düzenlenerek teslim edilecektir. </a:t>
            </a:r>
          </a:p>
        </p:txBody>
      </p:sp>
      <p:sp>
        <p:nvSpPr>
          <p:cNvPr id="91141" name="1 Başlık"/>
          <p:cNvSpPr>
            <a:spLocks noGrp="1"/>
          </p:cNvSpPr>
          <p:nvPr>
            <p:ph type="title"/>
          </p:nvPr>
        </p:nvSpPr>
        <p:spPr>
          <a:xfrm>
            <a:off x="2627313" y="5445125"/>
            <a:ext cx="3529012" cy="782638"/>
          </a:xfrm>
        </p:spPr>
        <p:txBody>
          <a:bodyPr/>
          <a:lstStyle/>
          <a:p>
            <a:r>
              <a:rPr lang="tr-TR" smtClean="0"/>
              <a:t>SON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6C773DF1-179B-4891-94DA-6A2823230CCB}" type="slidenum">
              <a:rPr lang="en-GB"/>
              <a:pPr algn="l">
                <a:defRPr/>
              </a:pPr>
              <a:t>22</a:t>
            </a:fld>
            <a:endParaRPr lang="en-GB"/>
          </a:p>
        </p:txBody>
      </p:sp>
      <p:sp>
        <p:nvSpPr>
          <p:cNvPr id="29697" name="Rectangle 1"/>
          <p:cNvSpPr>
            <a:spLocks noGrp="1" noChangeArrowheads="1"/>
          </p:cNvSpPr>
          <p:nvPr>
            <p:ph type="title" idx="4294967295"/>
          </p:nvPr>
        </p:nvSpPr>
        <p:spPr>
          <a:xfrm>
            <a:off x="1" y="0"/>
            <a:ext cx="2051719" cy="1412776"/>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Örnek Formlar</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pic>
        <p:nvPicPr>
          <p:cNvPr id="1027" name="Picture 3"/>
          <p:cNvPicPr>
            <a:picLocks noChangeAspect="1" noChangeArrowheads="1"/>
          </p:cNvPicPr>
          <p:nvPr/>
        </p:nvPicPr>
        <p:blipFill>
          <a:blip r:embed="rId3" cstate="print"/>
          <a:srcRect/>
          <a:stretch>
            <a:fillRect/>
          </a:stretch>
        </p:blipFill>
        <p:spPr bwMode="auto">
          <a:xfrm>
            <a:off x="2483768" y="188640"/>
            <a:ext cx="5754631" cy="468052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2453489" y="5107260"/>
            <a:ext cx="5796349" cy="15621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6C773DF1-179B-4891-94DA-6A2823230CCB}" type="slidenum">
              <a:rPr lang="en-GB"/>
              <a:pPr algn="l">
                <a:defRPr/>
              </a:pPr>
              <a:t>23</a:t>
            </a:fld>
            <a:endParaRPr lang="en-GB"/>
          </a:p>
        </p:txBody>
      </p:sp>
      <p:sp>
        <p:nvSpPr>
          <p:cNvPr id="29697" name="Rectangle 1"/>
          <p:cNvSpPr>
            <a:spLocks noGrp="1" noChangeArrowheads="1"/>
          </p:cNvSpPr>
          <p:nvPr>
            <p:ph type="title" idx="4294967295"/>
          </p:nvPr>
        </p:nvSpPr>
        <p:spPr>
          <a:xfrm>
            <a:off x="1" y="0"/>
            <a:ext cx="2051719" cy="1412776"/>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Örnek Formlar</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1D77FD00-5B22-4825-8616-3CB61A3E1D28}" type="slidenum">
              <a:rPr lang="en-GB"/>
              <a:pPr algn="l">
                <a:defRPr/>
              </a:pPr>
              <a:t>3</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9636" name="Rectangle 2"/>
          <p:cNvSpPr>
            <a:spLocks noGrp="1" noChangeArrowheads="1"/>
          </p:cNvSpPr>
          <p:nvPr>
            <p:ph type="body" idx="4294967295"/>
          </p:nvPr>
        </p:nvSpPr>
        <p:spPr>
          <a:xfrm>
            <a:off x="1042988" y="1804988"/>
            <a:ext cx="7772400" cy="3733800"/>
          </a:xfrm>
        </p:spPr>
        <p:txBody>
          <a:bodyPr>
            <a:spAutoFit/>
          </a:bodyPr>
          <a:lstStyle/>
          <a:p>
            <a:pPr marL="328613" indent="-328613">
              <a:lnSpc>
                <a:spcPct val="90000"/>
              </a:lnSpc>
              <a:spcBef>
                <a:spcPts val="700"/>
              </a:spcBef>
              <a:buClr>
                <a:srgbClr val="3333CC"/>
              </a:buClr>
              <a:buSzPct val="60000"/>
              <a:buFont typeface="Wingdings" pitchFamily="2" charset="2"/>
              <a:buChar char=""/>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dirty="0" smtClean="0"/>
              <a:t>Yönetmeliğe göre Yazı İşleri Müdürlüğünün sorumluluğunda:</a:t>
            </a:r>
          </a:p>
          <a:p>
            <a:pPr marL="328613" indent="-328613" algn="ctr">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b="1" dirty="0" smtClean="0">
                <a:solidFill>
                  <a:schemeClr val="accent3">
                    <a:lumMod val="60000"/>
                    <a:lumOff val="40000"/>
                  </a:schemeClr>
                </a:solidFill>
              </a:rPr>
              <a:t>Taşra Birim Arşivi</a:t>
            </a:r>
          </a:p>
          <a:p>
            <a:pPr marL="328613" indent="-328613">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tr-TR" sz="2800" dirty="0" smtClean="0"/>
          </a:p>
          <a:p>
            <a:pPr marL="328613" indent="-328613">
              <a:lnSpc>
                <a:spcPct val="90000"/>
              </a:lnSpc>
              <a:spcBef>
                <a:spcPts val="700"/>
              </a:spcBef>
              <a:buClr>
                <a:srgbClr val="3333CC"/>
              </a:buClr>
              <a:buSzPct val="60000"/>
              <a:buFont typeface="Wingdings" pitchFamily="2" charset="2"/>
              <a:buChar char=""/>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dirty="0" smtClean="0"/>
              <a:t>Müdürlük, Şeflik ve Memurluklarda da:</a:t>
            </a:r>
          </a:p>
          <a:p>
            <a:pPr marL="328613" indent="-328613" algn="ctr">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b="1" dirty="0" smtClean="0">
                <a:solidFill>
                  <a:schemeClr val="accent3">
                    <a:lumMod val="60000"/>
                    <a:lumOff val="40000"/>
                  </a:schemeClr>
                </a:solidFill>
              </a:rPr>
              <a:t>Taşra Alt Birim Arşivi</a:t>
            </a:r>
          </a:p>
          <a:p>
            <a:pPr marL="328613" indent="-328613">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tr-TR" sz="2800" dirty="0" smtClean="0"/>
          </a:p>
          <a:p>
            <a:pPr marL="328613" indent="-328613">
              <a:lnSpc>
                <a:spcPct val="90000"/>
              </a:lnSpc>
              <a:spcBef>
                <a:spcPts val="700"/>
              </a:spcBef>
              <a:buClr>
                <a:srgbClr val="3333CC"/>
              </a:buClr>
              <a:buSzPct val="60000"/>
              <a:buFont typeface="Arial" pitchFamily="34" charset="0"/>
              <a:buNone/>
              <a:tabLst>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tr-TR" sz="2800" dirty="0" smtClean="0"/>
              <a:t>oluşturulur.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C8164643-2E78-4765-B283-E0FF471724D7}" type="slidenum">
              <a:rPr lang="en-GB"/>
              <a:pPr algn="l">
                <a:defRPr/>
              </a:pPr>
              <a:t>4</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9636" name="Rectangle 2"/>
          <p:cNvSpPr>
            <a:spLocks noGrp="1" noChangeArrowheads="1"/>
          </p:cNvSpPr>
          <p:nvPr>
            <p:ph type="body" idx="4294967295"/>
          </p:nvPr>
        </p:nvSpPr>
        <p:spPr>
          <a:xfrm>
            <a:off x="785813" y="1000125"/>
            <a:ext cx="8358187" cy="5140325"/>
          </a:xfrm>
        </p:spPr>
        <p:txBody>
          <a:bodyPr>
            <a:spAutoFit/>
          </a:bodyPr>
          <a:lstStyle/>
          <a:p>
            <a:pPr>
              <a:buFont typeface="Arial" pitchFamily="34" charset="0"/>
              <a:buNone/>
              <a:defRPr/>
            </a:pPr>
            <a:r>
              <a:rPr lang="tr-TR" sz="2800" b="1" dirty="0" smtClean="0"/>
              <a:t>Taşra Birim Arşivinin Görevleri</a:t>
            </a:r>
            <a:endParaRPr lang="tr-TR" sz="2800" dirty="0" smtClean="0"/>
          </a:p>
          <a:p>
            <a:pPr marL="452438" indent="-452438">
              <a:spcBef>
                <a:spcPts val="1200"/>
              </a:spcBef>
              <a:buFont typeface="Arial" pitchFamily="34" charset="0"/>
              <a:buNone/>
              <a:defRPr/>
            </a:pPr>
            <a:r>
              <a:rPr lang="tr-TR" sz="2400" dirty="0" smtClean="0"/>
              <a:t>a)   Taşra arşiv hizmetlerinin Bakanlık arşiv politikasına uygun yürütülmesini sağlamak,</a:t>
            </a:r>
          </a:p>
          <a:p>
            <a:pPr marL="452438" indent="-452438">
              <a:spcBef>
                <a:spcPts val="1200"/>
              </a:spcBef>
              <a:buFont typeface="Arial" pitchFamily="34" charset="0"/>
              <a:buNone/>
              <a:defRPr/>
            </a:pPr>
            <a:r>
              <a:rPr lang="tr-TR" sz="2400" dirty="0" smtClean="0"/>
              <a:t>b)  </a:t>
            </a:r>
            <a:r>
              <a:rPr lang="tr-TR" sz="2400" dirty="0" smtClean="0">
                <a:solidFill>
                  <a:srgbClr val="FFC000"/>
                </a:solidFill>
              </a:rPr>
              <a:t>Ayıklama ve imha komisyonları</a:t>
            </a:r>
            <a:r>
              <a:rPr lang="tr-TR" sz="2400" dirty="0" smtClean="0"/>
              <a:t>nı oluşturmak,</a:t>
            </a:r>
          </a:p>
          <a:p>
            <a:pPr marL="452438" indent="-452438">
              <a:spcBef>
                <a:spcPts val="1200"/>
              </a:spcBef>
              <a:buFont typeface="Arial" pitchFamily="34" charset="0"/>
              <a:buNone/>
              <a:defRPr/>
            </a:pPr>
            <a:r>
              <a:rPr lang="tr-TR" sz="2400" dirty="0" smtClean="0"/>
              <a:t>c)   Malzemenin </a:t>
            </a:r>
            <a:r>
              <a:rPr lang="tr-TR" sz="2400" dirty="0" smtClean="0">
                <a:solidFill>
                  <a:srgbClr val="FFC000"/>
                </a:solidFill>
              </a:rPr>
              <a:t>tespit ve değerlendirme</a:t>
            </a:r>
            <a:r>
              <a:rPr lang="tr-TR" sz="2400" dirty="0" smtClean="0"/>
              <a:t>sini yapmak,</a:t>
            </a:r>
          </a:p>
          <a:p>
            <a:pPr marL="452438" indent="-452438">
              <a:spcBef>
                <a:spcPts val="1200"/>
              </a:spcBef>
              <a:buFont typeface="Arial" pitchFamily="34" charset="0"/>
              <a:buNone/>
              <a:defRPr/>
            </a:pPr>
            <a:r>
              <a:rPr lang="tr-TR" sz="2400" dirty="0" smtClean="0"/>
              <a:t>d)  Birimdeki arşivlik malzemeyi </a:t>
            </a:r>
            <a:r>
              <a:rPr lang="tr-TR" sz="2400" dirty="0" smtClean="0">
                <a:solidFill>
                  <a:srgbClr val="FFC000"/>
                </a:solidFill>
              </a:rPr>
              <a:t>korumak</a:t>
            </a:r>
            <a:r>
              <a:rPr lang="tr-TR" sz="2400" dirty="0" smtClean="0"/>
              <a:t>, gerekli tedbirleri almak,</a:t>
            </a:r>
          </a:p>
          <a:p>
            <a:pPr marL="452438" indent="-452438">
              <a:spcBef>
                <a:spcPts val="1200"/>
              </a:spcBef>
              <a:buFont typeface="Arial" pitchFamily="34" charset="0"/>
              <a:buNone/>
              <a:defRPr/>
            </a:pPr>
            <a:r>
              <a:rPr lang="tr-TR" sz="2400" dirty="0" smtClean="0"/>
              <a:t>e)   Alt birimlerin, birim arşivinden </a:t>
            </a:r>
            <a:r>
              <a:rPr lang="tr-TR" sz="2400" dirty="0" smtClean="0">
                <a:solidFill>
                  <a:srgbClr val="FFC000"/>
                </a:solidFill>
              </a:rPr>
              <a:t>faydalanma taleplerini karşı-</a:t>
            </a:r>
            <a:r>
              <a:rPr lang="tr-TR" sz="2400" dirty="0" err="1" smtClean="0">
                <a:solidFill>
                  <a:srgbClr val="FFC000"/>
                </a:solidFill>
              </a:rPr>
              <a:t>lamak</a:t>
            </a:r>
            <a:r>
              <a:rPr lang="tr-TR" sz="2400" dirty="0" smtClean="0"/>
              <a:t>, hizmetlerin aksamaması için gerekli tedbirleri almak,</a:t>
            </a:r>
          </a:p>
          <a:p>
            <a:pPr marL="452438" indent="-452438">
              <a:spcBef>
                <a:spcPts val="1200"/>
              </a:spcBef>
              <a:buFont typeface="Arial" pitchFamily="34" charset="0"/>
              <a:buNone/>
              <a:defRPr/>
            </a:pPr>
            <a:r>
              <a:rPr lang="tr-TR" sz="2400" dirty="0" smtClean="0"/>
              <a:t>f)    Saklama süresini dolduran malzemeden devlet arşivine devredilmesi gereken arşivlik malzeme ile bu arşive devri gerekmeyen </a:t>
            </a:r>
            <a:r>
              <a:rPr lang="tr-TR" sz="2400" dirty="0" smtClean="0">
                <a:solidFill>
                  <a:srgbClr val="FFC000"/>
                </a:solidFill>
              </a:rPr>
              <a:t>imhalık malzemeyi ayırmak</a:t>
            </a:r>
            <a:r>
              <a:rPr lang="tr-TR" sz="2400" dirty="0" smtClean="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74E3A1A6-B358-4AD4-AE3D-F466BBB1D31F}" type="slidenum">
              <a:rPr lang="en-GB"/>
              <a:pPr algn="l">
                <a:defRPr/>
              </a:pPr>
              <a:t>5</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75780" name="Rectangle 2"/>
          <p:cNvSpPr>
            <a:spLocks noGrp="1" noChangeArrowheads="1"/>
          </p:cNvSpPr>
          <p:nvPr>
            <p:ph type="body" idx="4294967295"/>
          </p:nvPr>
        </p:nvSpPr>
        <p:spPr>
          <a:xfrm>
            <a:off x="857250" y="1357313"/>
            <a:ext cx="8172450" cy="4031873"/>
          </a:xfrm>
        </p:spPr>
        <p:txBody>
          <a:bodyPr>
            <a:spAutoFit/>
          </a:bodyPr>
          <a:lstStyle/>
          <a:p>
            <a:pPr>
              <a:spcBef>
                <a:spcPts val="1200"/>
              </a:spcBef>
              <a:buFont typeface="Arial" pitchFamily="34" charset="0"/>
              <a:buNone/>
            </a:pPr>
            <a:r>
              <a:rPr lang="tr-TR" sz="2400" dirty="0" smtClean="0"/>
              <a:t>g)  İmhalık malzemenin </a:t>
            </a:r>
            <a:r>
              <a:rPr lang="tr-TR" sz="2400" dirty="0" smtClean="0">
                <a:solidFill>
                  <a:srgbClr val="FFC000"/>
                </a:solidFill>
              </a:rPr>
              <a:t>imhasını</a:t>
            </a:r>
            <a:r>
              <a:rPr lang="tr-TR" sz="2400" dirty="0" smtClean="0"/>
              <a:t> sağlamak,</a:t>
            </a:r>
          </a:p>
          <a:p>
            <a:pPr>
              <a:spcBef>
                <a:spcPts val="1200"/>
              </a:spcBef>
              <a:buFont typeface="Arial" pitchFamily="34" charset="0"/>
              <a:buNone/>
            </a:pPr>
            <a:r>
              <a:rPr lang="tr-TR" sz="2400" dirty="0" smtClean="0"/>
              <a:t>h) Arşivlik malzemeyi gerekli hazırlıkları yaparak envanterleriyle (EK-8) birlikte Devlet Arşivine teslim etmek,</a:t>
            </a:r>
          </a:p>
          <a:p>
            <a:pPr>
              <a:spcBef>
                <a:spcPts val="1200"/>
              </a:spcBef>
              <a:buFont typeface="Arial" pitchFamily="34" charset="0"/>
              <a:buNone/>
            </a:pPr>
            <a:r>
              <a:rPr lang="tr-TR" sz="2400" dirty="0" smtClean="0"/>
              <a:t>ı) Birim arşiv faaliyetlerini </a:t>
            </a:r>
            <a:r>
              <a:rPr lang="tr-TR" sz="2400" dirty="0" smtClean="0">
                <a:solidFill>
                  <a:srgbClr val="FFC000"/>
                </a:solidFill>
              </a:rPr>
              <a:t>denetime hazır </a:t>
            </a:r>
            <a:r>
              <a:rPr lang="tr-TR" sz="2400" dirty="0" smtClean="0"/>
              <a:t>halde bulundurmak,</a:t>
            </a:r>
          </a:p>
          <a:p>
            <a:pPr>
              <a:spcBef>
                <a:spcPts val="1200"/>
              </a:spcBef>
              <a:buFont typeface="Arial" pitchFamily="34" charset="0"/>
              <a:buNone/>
            </a:pPr>
            <a:r>
              <a:rPr lang="tr-TR" sz="2400" dirty="0" smtClean="0"/>
              <a:t>i) Evrak ve dosyalama işlemlerinin, Valilik ve Kaymakamlık Büroları Kuruluş, Görev ve Çalışma Yönetmeliği hükümlerine uygun olarak yürütülmesini sağlamak,</a:t>
            </a:r>
          </a:p>
          <a:p>
            <a:pPr>
              <a:spcBef>
                <a:spcPts val="1200"/>
              </a:spcBef>
              <a:buFont typeface="Arial" pitchFamily="34" charset="0"/>
              <a:buNone/>
            </a:pPr>
            <a:r>
              <a:rPr lang="tr-TR" sz="2400" dirty="0" smtClean="0"/>
              <a:t>j) Her yıl </a:t>
            </a:r>
            <a:r>
              <a:rPr lang="tr-TR" sz="2400" dirty="0" smtClean="0">
                <a:solidFill>
                  <a:srgbClr val="FFC000"/>
                </a:solidFill>
              </a:rPr>
              <a:t>Aralık ayı sonunda</a:t>
            </a:r>
            <a:r>
              <a:rPr lang="tr-TR" sz="2400" dirty="0" smtClean="0"/>
              <a:t>, faaliyetleri ile ilgili olarak illerde Valiye, ilçe­lerde Kaymakama </a:t>
            </a:r>
            <a:r>
              <a:rPr lang="tr-TR" sz="2400" dirty="0" smtClean="0">
                <a:solidFill>
                  <a:srgbClr val="FFC000"/>
                </a:solidFill>
              </a:rPr>
              <a:t>rapor</a:t>
            </a:r>
            <a:r>
              <a:rPr lang="tr-TR" sz="2400" dirty="0" smtClean="0"/>
              <a:t> </a:t>
            </a:r>
            <a:r>
              <a:rPr lang="tr-TR" sz="2400" dirty="0" smtClean="0">
                <a:solidFill>
                  <a:srgbClr val="FFC000"/>
                </a:solidFill>
              </a:rPr>
              <a:t>vermek</a:t>
            </a:r>
            <a:r>
              <a:rPr lang="tr-TR" sz="2400" dirty="0" smtClean="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F0736910-FE59-43B3-AD29-FB9FCCB3339E}" type="slidenum">
              <a:rPr lang="en-GB"/>
              <a:pPr algn="l">
                <a:defRPr/>
              </a:pPr>
              <a:t>6</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9636" name="Rectangle 2"/>
          <p:cNvSpPr>
            <a:spLocks noGrp="1" noChangeArrowheads="1"/>
          </p:cNvSpPr>
          <p:nvPr>
            <p:ph type="body" idx="4294967295"/>
          </p:nvPr>
        </p:nvSpPr>
        <p:spPr>
          <a:xfrm>
            <a:off x="857250" y="1357313"/>
            <a:ext cx="8172450" cy="4894262"/>
          </a:xfrm>
        </p:spPr>
        <p:txBody>
          <a:bodyPr>
            <a:spAutoFit/>
          </a:bodyPr>
          <a:lstStyle/>
          <a:p>
            <a:pPr marL="0" indent="0">
              <a:buFont typeface="Arial" pitchFamily="34" charset="0"/>
              <a:buNone/>
              <a:defRPr/>
            </a:pPr>
            <a:r>
              <a:rPr lang="tr-TR" sz="2400" dirty="0" smtClean="0"/>
              <a:t>Taşra birimlerinin arşiv ve arşiv faaliyetleri </a:t>
            </a:r>
            <a:r>
              <a:rPr lang="tr-TR" sz="2400" dirty="0" smtClean="0">
                <a:solidFill>
                  <a:schemeClr val="accent2">
                    <a:lumMod val="40000"/>
                    <a:lumOff val="60000"/>
                  </a:schemeClr>
                </a:solidFill>
              </a:rPr>
              <a:t>yılda en az bir kere </a:t>
            </a:r>
            <a:r>
              <a:rPr lang="tr-TR" sz="2400" dirty="0" smtClean="0"/>
              <a:t>Vali veya Kaymakamlar tarafından belirlenecek görevlilerce </a:t>
            </a:r>
            <a:r>
              <a:rPr lang="tr-TR" sz="2400" dirty="0" smtClean="0">
                <a:solidFill>
                  <a:schemeClr val="accent2">
                    <a:lumMod val="40000"/>
                    <a:lumOff val="60000"/>
                  </a:schemeClr>
                </a:solidFill>
              </a:rPr>
              <a:t>denetlenir</a:t>
            </a:r>
            <a:r>
              <a:rPr lang="tr-TR" sz="2400" dirty="0" smtClean="0"/>
              <a:t>.</a:t>
            </a:r>
          </a:p>
          <a:p>
            <a:pPr marL="0" indent="0">
              <a:buFont typeface="Arial" pitchFamily="34" charset="0"/>
              <a:buNone/>
              <a:defRPr/>
            </a:pPr>
            <a:endParaRPr lang="tr-TR" sz="2400" dirty="0" smtClean="0"/>
          </a:p>
          <a:p>
            <a:pPr marL="0" indent="0">
              <a:buFont typeface="Arial" pitchFamily="34" charset="0"/>
              <a:buNone/>
              <a:defRPr/>
            </a:pPr>
            <a:r>
              <a:rPr lang="tr-TR" sz="2400" dirty="0" smtClean="0"/>
              <a:t>Taşrada arşiv malzemesi ile arşivlik malzeme, birim arşiv sorumlularının nezaretinde birim arşiv görevlilerince, alt birim amirlerinin de görüş ve önerileri alınarak, </a:t>
            </a:r>
            <a:r>
              <a:rPr lang="tr-TR" sz="2400" dirty="0" smtClean="0">
                <a:solidFill>
                  <a:schemeClr val="accent2">
                    <a:lumMod val="40000"/>
                    <a:lumOff val="60000"/>
                  </a:schemeClr>
                </a:solidFill>
              </a:rPr>
              <a:t>Malzeme Tespit, Değerlendirme ve Saklama Formu</a:t>
            </a:r>
            <a:r>
              <a:rPr lang="tr-TR" sz="2400" dirty="0" smtClean="0"/>
              <a:t> ile tespit edilir. </a:t>
            </a:r>
          </a:p>
          <a:p>
            <a:pPr marL="0" indent="0">
              <a:buFont typeface="Arial" pitchFamily="34" charset="0"/>
              <a:buNone/>
              <a:defRPr/>
            </a:pPr>
            <a:r>
              <a:rPr lang="tr-TR" sz="2400" dirty="0" smtClean="0"/>
              <a:t>Hazırlanan formlar, illerde Valinin veya ilçelerde Kaymakamın onayı ile kesinlik kazanır. </a:t>
            </a:r>
          </a:p>
          <a:p>
            <a:pPr marL="0" indent="0">
              <a:buFont typeface="Arial" pitchFamily="34" charset="0"/>
              <a:buNone/>
              <a:defRPr/>
            </a:pPr>
            <a:endParaRPr lang="tr-TR" sz="2400" dirty="0" smtClean="0"/>
          </a:p>
          <a:p>
            <a:pPr marL="0" indent="0">
              <a:buFont typeface="Arial" pitchFamily="34" charset="0"/>
              <a:buNone/>
              <a:defRPr/>
            </a:pPr>
            <a:r>
              <a:rPr lang="tr-TR" sz="2400" dirty="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570CF539-560B-411B-BB8D-E316C584C243}" type="slidenum">
              <a:rPr lang="en-GB"/>
              <a:pPr algn="l">
                <a:defRPr/>
              </a:pPr>
              <a:t>7</a:t>
            </a:fld>
            <a:endParaRPr lang="en-GB"/>
          </a:p>
        </p:txBody>
      </p:sp>
      <p:sp>
        <p:nvSpPr>
          <p:cNvPr id="27649" name="Rectangle 1"/>
          <p:cNvSpPr>
            <a:spLocks noGrp="1" noChangeArrowheads="1"/>
          </p:cNvSpPr>
          <p:nvPr>
            <p:ph type="title" idx="4294967295"/>
          </p:nvPr>
        </p:nvSpPr>
        <p:spPr>
          <a:xfrm>
            <a:off x="0" y="0"/>
            <a:ext cx="2483768"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9636" name="Rectangle 2"/>
          <p:cNvSpPr>
            <a:spLocks noGrp="1" noChangeArrowheads="1"/>
          </p:cNvSpPr>
          <p:nvPr>
            <p:ph type="body" idx="4294967295"/>
          </p:nvPr>
        </p:nvSpPr>
        <p:spPr>
          <a:xfrm>
            <a:off x="179512" y="980728"/>
            <a:ext cx="2304256" cy="4967514"/>
          </a:xfrm>
        </p:spPr>
        <p:txBody>
          <a:bodyPr wrap="square">
            <a:spAutoFit/>
          </a:bodyPr>
          <a:lstStyle/>
          <a:p>
            <a:pPr>
              <a:buFont typeface="Arial" pitchFamily="34" charset="0"/>
              <a:buNone/>
              <a:defRPr/>
            </a:pPr>
            <a:r>
              <a:rPr lang="tr-TR" sz="2400" b="1" dirty="0" smtClean="0"/>
              <a:t>Saklama Süreleri</a:t>
            </a:r>
            <a:endParaRPr lang="tr-TR" sz="2400" dirty="0" smtClean="0"/>
          </a:p>
          <a:p>
            <a:pPr>
              <a:buFont typeface="Arial" pitchFamily="34" charset="0"/>
              <a:buNone/>
              <a:defRPr/>
            </a:pPr>
            <a:r>
              <a:rPr lang="tr-TR" sz="2400" dirty="0" smtClean="0"/>
              <a:t>Merkez ve taşra teşkilatı arşivlerinde oluşan ve oluşacak malzemenin </a:t>
            </a:r>
            <a:r>
              <a:rPr lang="tr-TR" sz="2400" dirty="0" smtClean="0">
                <a:solidFill>
                  <a:schemeClr val="accent2">
                    <a:lumMod val="40000"/>
                    <a:lumOff val="60000"/>
                  </a:schemeClr>
                </a:solidFill>
              </a:rPr>
              <a:t>saklama süreleri Bakanlıkça hazırlanacak bir yönerge ile belirlenir</a:t>
            </a:r>
            <a:r>
              <a:rPr lang="tr-TR" sz="2400" dirty="0" smtClean="0"/>
              <a:t>. </a:t>
            </a:r>
          </a:p>
        </p:txBody>
      </p:sp>
      <p:pic>
        <p:nvPicPr>
          <p:cNvPr id="2052" name="Picture 4"/>
          <p:cNvPicPr>
            <a:picLocks noChangeAspect="1" noChangeArrowheads="1"/>
          </p:cNvPicPr>
          <p:nvPr/>
        </p:nvPicPr>
        <p:blipFill>
          <a:blip r:embed="rId3" cstate="print"/>
          <a:srcRect/>
          <a:stretch>
            <a:fillRect/>
          </a:stretch>
        </p:blipFill>
        <p:spPr bwMode="auto">
          <a:xfrm>
            <a:off x="3059832" y="980728"/>
            <a:ext cx="5892800" cy="54038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570CF539-560B-411B-BB8D-E316C584C243}" type="slidenum">
              <a:rPr lang="en-GB"/>
              <a:pPr algn="l">
                <a:defRPr/>
              </a:pPr>
              <a:t>8</a:t>
            </a:fld>
            <a:endParaRPr lang="en-GB"/>
          </a:p>
        </p:txBody>
      </p:sp>
      <p:sp>
        <p:nvSpPr>
          <p:cNvPr id="27649" name="Rectangle 1"/>
          <p:cNvSpPr>
            <a:spLocks noGrp="1" noChangeArrowheads="1"/>
          </p:cNvSpPr>
          <p:nvPr>
            <p:ph type="title" idx="4294967295"/>
          </p:nvPr>
        </p:nvSpPr>
        <p:spPr>
          <a:xfrm>
            <a:off x="0" y="0"/>
            <a:ext cx="9144000" cy="764704"/>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9636" name="Rectangle 2"/>
          <p:cNvSpPr>
            <a:spLocks noGrp="1" noChangeArrowheads="1"/>
          </p:cNvSpPr>
          <p:nvPr>
            <p:ph type="body" idx="4294967295"/>
          </p:nvPr>
        </p:nvSpPr>
        <p:spPr>
          <a:xfrm>
            <a:off x="179512" y="764704"/>
            <a:ext cx="8964488" cy="1274195"/>
          </a:xfrm>
        </p:spPr>
        <p:txBody>
          <a:bodyPr wrap="square">
            <a:spAutoFit/>
          </a:bodyPr>
          <a:lstStyle/>
          <a:p>
            <a:pPr>
              <a:buFont typeface="Arial" pitchFamily="34" charset="0"/>
              <a:buNone/>
              <a:defRPr/>
            </a:pPr>
            <a:r>
              <a:rPr lang="tr-TR" sz="2400" dirty="0" smtClean="0"/>
              <a:t>Arşivler için özel bir </a:t>
            </a:r>
            <a:r>
              <a:rPr lang="tr-TR" sz="2400" dirty="0" smtClean="0">
                <a:solidFill>
                  <a:schemeClr val="accent2">
                    <a:lumMod val="40000"/>
                    <a:lumOff val="60000"/>
                  </a:schemeClr>
                </a:solidFill>
              </a:rPr>
              <a:t>Arşiv Koruma Talimatı </a:t>
            </a:r>
            <a:r>
              <a:rPr lang="tr-TR" sz="2400" dirty="0" smtClean="0"/>
              <a:t>hazırlanır. Talimatlar İllerde Valinin, ilçelerde Kaymakamın onayı ile yürürlüğe konulur.</a:t>
            </a:r>
          </a:p>
          <a:p>
            <a:pPr marL="0" indent="0">
              <a:buFont typeface="Arial" pitchFamily="34" charset="0"/>
              <a:buNone/>
              <a:defRPr/>
            </a:pPr>
            <a:r>
              <a:rPr lang="tr-TR" sz="2400" dirty="0" smtClean="0"/>
              <a:t> </a:t>
            </a:r>
          </a:p>
        </p:txBody>
      </p:sp>
      <p:pic>
        <p:nvPicPr>
          <p:cNvPr id="3074" name="Picture 2"/>
          <p:cNvPicPr>
            <a:picLocks noChangeAspect="1" noChangeArrowheads="1"/>
          </p:cNvPicPr>
          <p:nvPr/>
        </p:nvPicPr>
        <p:blipFill>
          <a:blip r:embed="rId3" cstate="print"/>
          <a:srcRect/>
          <a:stretch>
            <a:fillRect/>
          </a:stretch>
        </p:blipFill>
        <p:spPr bwMode="auto">
          <a:xfrm>
            <a:off x="899592" y="1700808"/>
            <a:ext cx="7544544" cy="5014362"/>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a:xfrm>
            <a:off x="457200" y="6356350"/>
            <a:ext cx="2133600" cy="365125"/>
          </a:xfrm>
        </p:spPr>
        <p:txBody>
          <a:bodyPr/>
          <a:lstStyle/>
          <a:p>
            <a:pPr algn="l">
              <a:defRPr/>
            </a:pPr>
            <a:fld id="{09C4A458-6243-4870-A808-A1E1ED298351}" type="slidenum">
              <a:rPr lang="en-GB"/>
              <a:pPr algn="l">
                <a:defRPr/>
              </a:pPr>
              <a:t>9</a:t>
            </a:fld>
            <a:endParaRPr lang="en-GB"/>
          </a:p>
        </p:txBody>
      </p:sp>
      <p:sp>
        <p:nvSpPr>
          <p:cNvPr id="27649" name="Rectangle 1"/>
          <p:cNvSpPr>
            <a:spLocks noGrp="1" noChangeArrowheads="1"/>
          </p:cNvSpPr>
          <p:nvPr>
            <p:ph type="title" idx="4294967295"/>
          </p:nvPr>
        </p:nvSpPr>
        <p:spPr>
          <a:xfrm>
            <a:off x="0" y="0"/>
            <a:ext cx="9144000" cy="646331"/>
          </a:xfrm>
          <a:solidFill>
            <a:schemeClr val="accent1">
              <a:lumMod val="75000"/>
            </a:schemeClr>
          </a:solidFill>
        </p:spPr>
        <p:txBody>
          <a:bodyPr rtlCol="0">
            <a:noAutofit/>
          </a:bodyPr>
          <a:lstStyle/>
          <a:p>
            <a:pPr eaLnBrk="1" fontAlgn="auto" hangingPunct="1">
              <a:spcAft>
                <a:spcPts val="0"/>
              </a:spcAft>
              <a:buClr>
                <a:srgbClr val="333399"/>
              </a:buClr>
              <a:buFont typeface="Tahom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Yönetmelik</a:t>
            </a:r>
            <a:endParaRPr lang="en-GB"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78852" name="Rectangle 2"/>
          <p:cNvSpPr>
            <a:spLocks noGrp="1" noChangeArrowheads="1"/>
          </p:cNvSpPr>
          <p:nvPr>
            <p:ph type="body" idx="4294967295"/>
          </p:nvPr>
        </p:nvSpPr>
        <p:spPr>
          <a:xfrm>
            <a:off x="757238" y="1000125"/>
            <a:ext cx="8386762" cy="3563938"/>
          </a:xfrm>
        </p:spPr>
        <p:txBody>
          <a:bodyPr>
            <a:spAutoFit/>
          </a:bodyPr>
          <a:lstStyle/>
          <a:p>
            <a:pPr>
              <a:buFont typeface="Arial" pitchFamily="34" charset="0"/>
              <a:buNone/>
            </a:pPr>
            <a:r>
              <a:rPr lang="tr-TR" sz="2400" b="1" smtClean="0"/>
              <a:t>Alt Birimlerde:</a:t>
            </a:r>
          </a:p>
          <a:p>
            <a:r>
              <a:rPr lang="tr-TR" sz="2400" b="1" smtClean="0"/>
              <a:t>Dosyalama, Klasörlere Yerleştirme</a:t>
            </a:r>
            <a:endParaRPr lang="tr-TR" sz="2400" smtClean="0"/>
          </a:p>
          <a:p>
            <a:r>
              <a:rPr lang="tr-TR" sz="2400" b="1" smtClean="0"/>
              <a:t>Evrak Kayıt İşlemleri</a:t>
            </a:r>
          </a:p>
          <a:p>
            <a:r>
              <a:rPr lang="tr-TR" sz="2400" b="1" smtClean="0"/>
              <a:t>Malzemenin Ayırımı</a:t>
            </a:r>
            <a:endParaRPr lang="tr-TR" sz="2400" smtClean="0"/>
          </a:p>
          <a:p>
            <a:r>
              <a:rPr lang="tr-TR" sz="2400" b="1" smtClean="0"/>
              <a:t>Gizli Damgası, Gizliliği Kaldırıldı Damgası</a:t>
            </a:r>
            <a:endParaRPr lang="tr-TR" sz="2400" smtClean="0"/>
          </a:p>
          <a:p>
            <a:r>
              <a:rPr lang="tr-TR" sz="2400" b="1" smtClean="0"/>
              <a:t>Uygunluk Kontrolü</a:t>
            </a:r>
            <a:endParaRPr lang="tr-TR" sz="2400" smtClean="0"/>
          </a:p>
          <a:p>
            <a:r>
              <a:rPr lang="tr-TR" sz="2400" b="1" smtClean="0"/>
              <a:t>Malzemenin Birim Arşivine Devri</a:t>
            </a:r>
          </a:p>
          <a:p>
            <a:pPr>
              <a:buFont typeface="Arial" pitchFamily="34" charset="0"/>
              <a:buNone/>
            </a:pPr>
            <a:r>
              <a:rPr lang="tr-TR" sz="2400" b="1" smtClean="0"/>
              <a:t>İş ve İşlemleri yapılır.</a:t>
            </a:r>
            <a:endParaRPr lang="tr-TR" sz="24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1361</TotalTime>
  <Words>914</Words>
  <Application>Microsoft Office PowerPoint</Application>
  <PresentationFormat>Ekran Gösterisi (4:3)</PresentationFormat>
  <Paragraphs>166</Paragraphs>
  <Slides>23</Slides>
  <Notes>23</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ARŞİVLEME</vt:lpstr>
      <vt:lpstr>MEVZUATI</vt:lpstr>
      <vt:lpstr>Yönetmelik</vt:lpstr>
      <vt:lpstr>Yönetmelik</vt:lpstr>
      <vt:lpstr>Yönetmelik</vt:lpstr>
      <vt:lpstr>Yönetmelik</vt:lpstr>
      <vt:lpstr>Yönetmelik</vt:lpstr>
      <vt:lpstr>Yönetmelik</vt:lpstr>
      <vt:lpstr>Yönetmelik</vt:lpstr>
      <vt:lpstr>Yönetmelik</vt:lpstr>
      <vt:lpstr>Yönetmelik</vt:lpstr>
      <vt:lpstr>Yönetmelik</vt:lpstr>
      <vt:lpstr>Yönetmelik</vt:lpstr>
      <vt:lpstr>Yönetmelik</vt:lpstr>
      <vt:lpstr>Yönetmelik</vt:lpstr>
      <vt:lpstr>Yönetmelik</vt:lpstr>
      <vt:lpstr>Yönetmelik</vt:lpstr>
      <vt:lpstr>Yönetmelik</vt:lpstr>
      <vt:lpstr>Belgeler/Dosyalar</vt:lpstr>
      <vt:lpstr>Birim Arşivine Devir</vt:lpstr>
      <vt:lpstr>Arşive Nasıl Devredeceğiz?</vt:lpstr>
      <vt:lpstr>Örnek Formlar</vt:lpstr>
      <vt:lpstr>Örnek Formlar</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DOSYALAMA SİSTEMLERİ</dc:title>
  <dc:creator>Remzi KUYUGÖZ</dc:creator>
  <cp:keywords>Standart Dosya Planı</cp:keywords>
  <dc:description>Mersin Valiliği</dc:description>
  <cp:lastModifiedBy>Hsn</cp:lastModifiedBy>
  <cp:revision>179</cp:revision>
  <dcterms:created xsi:type="dcterms:W3CDTF">2009-05-27T19:00:32Z</dcterms:created>
  <dcterms:modified xsi:type="dcterms:W3CDTF">2015-10-08T05:48:05Z</dcterms:modified>
  <cp:category>Kamu Devlet</cp:category>
</cp:coreProperties>
</file>