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78.xml" ContentType="application/vnd.openxmlformats-officedocument.presentationml.slide+xml"/>
  <Override PartName="/ppt/slides/slide289.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Override PartName="/ppt/slides/slide292.xml" ContentType="application/vnd.openxmlformats-officedocument.presentationml.slide+xml"/>
  <Default Extension="wmf" ContentType="image/x-wmf"/>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239.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2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46.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Override PartName="/ppt/slides/slide253.xml" ContentType="application/vnd.openxmlformats-officedocument.presentationml.slide+xml"/>
  <Override PartName="/ppt/slides/slide2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42.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Layouts/slideLayout1.xml" ContentType="application/vnd.openxmlformats-officedocument.presentationml.slideLayout+xml"/>
  <Default Extension="wav" ContentType="audio/wav"/>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2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gif" ContentType="image/gif"/>
  <Default Extension="vml" ContentType="application/vnd.openxmlformats-officedocument.vmlDrawing"/>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theme/theme3.xml" ContentType="application/vnd.openxmlformats-officedocument.them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slides/slide167.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96"/>
  </p:notesMasterIdLst>
  <p:handoutMasterIdLst>
    <p:handoutMasterId r:id="rId297"/>
  </p:handoutMasterIdLst>
  <p:sldIdLst>
    <p:sldId id="256" r:id="rId2"/>
    <p:sldId id="257" r:id="rId3"/>
    <p:sldId id="512" r:id="rId4"/>
    <p:sldId id="513" r:id="rId5"/>
    <p:sldId id="514" r:id="rId6"/>
    <p:sldId id="515" r:id="rId7"/>
    <p:sldId id="516" r:id="rId8"/>
    <p:sldId id="259" r:id="rId9"/>
    <p:sldId id="590" r:id="rId10"/>
    <p:sldId id="591" r:id="rId11"/>
    <p:sldId id="261" r:id="rId12"/>
    <p:sldId id="263" r:id="rId13"/>
    <p:sldId id="262" r:id="rId14"/>
    <p:sldId id="264" r:id="rId15"/>
    <p:sldId id="265" r:id="rId16"/>
    <p:sldId id="266" r:id="rId17"/>
    <p:sldId id="267" r:id="rId18"/>
    <p:sldId id="268" r:id="rId19"/>
    <p:sldId id="269" r:id="rId20"/>
    <p:sldId id="270" r:id="rId21"/>
    <p:sldId id="271" r:id="rId22"/>
    <p:sldId id="587" r:id="rId23"/>
    <p:sldId id="588" r:id="rId24"/>
    <p:sldId id="589"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 id="329" r:id="rId82"/>
    <p:sldId id="330" r:id="rId83"/>
    <p:sldId id="331" r:id="rId84"/>
    <p:sldId id="332" r:id="rId85"/>
    <p:sldId id="333" r:id="rId86"/>
    <p:sldId id="334" r:id="rId87"/>
    <p:sldId id="335" r:id="rId88"/>
    <p:sldId id="336" r:id="rId89"/>
    <p:sldId id="337" r:id="rId90"/>
    <p:sldId id="338" r:id="rId91"/>
    <p:sldId id="339" r:id="rId92"/>
    <p:sldId id="340" r:id="rId93"/>
    <p:sldId id="341" r:id="rId94"/>
    <p:sldId id="342" r:id="rId95"/>
    <p:sldId id="343" r:id="rId96"/>
    <p:sldId id="344" r:id="rId97"/>
    <p:sldId id="345" r:id="rId98"/>
    <p:sldId id="554" r:id="rId99"/>
    <p:sldId id="347" r:id="rId100"/>
    <p:sldId id="348" r:id="rId101"/>
    <p:sldId id="555" r:id="rId102"/>
    <p:sldId id="349" r:id="rId103"/>
    <p:sldId id="556" r:id="rId104"/>
    <p:sldId id="351" r:id="rId105"/>
    <p:sldId id="593" r:id="rId106"/>
    <p:sldId id="352" r:id="rId107"/>
    <p:sldId id="557" r:id="rId108"/>
    <p:sldId id="558" r:id="rId109"/>
    <p:sldId id="353" r:id="rId110"/>
    <p:sldId id="559" r:id="rId111"/>
    <p:sldId id="355" r:id="rId112"/>
    <p:sldId id="356" r:id="rId113"/>
    <p:sldId id="357" r:id="rId114"/>
    <p:sldId id="358" r:id="rId115"/>
    <p:sldId id="359" r:id="rId116"/>
    <p:sldId id="360" r:id="rId117"/>
    <p:sldId id="362" r:id="rId118"/>
    <p:sldId id="363" r:id="rId119"/>
    <p:sldId id="364" r:id="rId120"/>
    <p:sldId id="365" r:id="rId121"/>
    <p:sldId id="366" r:id="rId122"/>
    <p:sldId id="367" r:id="rId123"/>
    <p:sldId id="368" r:id="rId124"/>
    <p:sldId id="369" r:id="rId125"/>
    <p:sldId id="370" r:id="rId126"/>
    <p:sldId id="371" r:id="rId127"/>
    <p:sldId id="560" r:id="rId128"/>
    <p:sldId id="372" r:id="rId129"/>
    <p:sldId id="373" r:id="rId130"/>
    <p:sldId id="374" r:id="rId131"/>
    <p:sldId id="375" r:id="rId132"/>
    <p:sldId id="376" r:id="rId133"/>
    <p:sldId id="377" r:id="rId134"/>
    <p:sldId id="378" r:id="rId135"/>
    <p:sldId id="379" r:id="rId136"/>
    <p:sldId id="380" r:id="rId137"/>
    <p:sldId id="381" r:id="rId138"/>
    <p:sldId id="382" r:id="rId139"/>
    <p:sldId id="561" r:id="rId140"/>
    <p:sldId id="383" r:id="rId141"/>
    <p:sldId id="562" r:id="rId142"/>
    <p:sldId id="384" r:id="rId143"/>
    <p:sldId id="385" r:id="rId144"/>
    <p:sldId id="386" r:id="rId145"/>
    <p:sldId id="387" r:id="rId146"/>
    <p:sldId id="553" r:id="rId147"/>
    <p:sldId id="388" r:id="rId148"/>
    <p:sldId id="389" r:id="rId149"/>
    <p:sldId id="390" r:id="rId150"/>
    <p:sldId id="391" r:id="rId151"/>
    <p:sldId id="392" r:id="rId152"/>
    <p:sldId id="393" r:id="rId153"/>
    <p:sldId id="394" r:id="rId154"/>
    <p:sldId id="395" r:id="rId155"/>
    <p:sldId id="396" r:id="rId156"/>
    <p:sldId id="397" r:id="rId157"/>
    <p:sldId id="398" r:id="rId158"/>
    <p:sldId id="399" r:id="rId159"/>
    <p:sldId id="400" r:id="rId160"/>
    <p:sldId id="401" r:id="rId161"/>
    <p:sldId id="563" r:id="rId162"/>
    <p:sldId id="402" r:id="rId163"/>
    <p:sldId id="403" r:id="rId164"/>
    <p:sldId id="404" r:id="rId165"/>
    <p:sldId id="405" r:id="rId166"/>
    <p:sldId id="406" r:id="rId167"/>
    <p:sldId id="407" r:id="rId168"/>
    <p:sldId id="408" r:id="rId169"/>
    <p:sldId id="409" r:id="rId170"/>
    <p:sldId id="592" r:id="rId171"/>
    <p:sldId id="410" r:id="rId172"/>
    <p:sldId id="411" r:id="rId173"/>
    <p:sldId id="412" r:id="rId174"/>
    <p:sldId id="413" r:id="rId175"/>
    <p:sldId id="414" r:id="rId176"/>
    <p:sldId id="415" r:id="rId177"/>
    <p:sldId id="416" r:id="rId178"/>
    <p:sldId id="564" r:id="rId179"/>
    <p:sldId id="417" r:id="rId180"/>
    <p:sldId id="418" r:id="rId181"/>
    <p:sldId id="419" r:id="rId182"/>
    <p:sldId id="420" r:id="rId183"/>
    <p:sldId id="565" r:id="rId184"/>
    <p:sldId id="421" r:id="rId185"/>
    <p:sldId id="566" r:id="rId186"/>
    <p:sldId id="517" r:id="rId187"/>
    <p:sldId id="518" r:id="rId188"/>
    <p:sldId id="424" r:id="rId189"/>
    <p:sldId id="519" r:id="rId190"/>
    <p:sldId id="567" r:id="rId191"/>
    <p:sldId id="426" r:id="rId192"/>
    <p:sldId id="427" r:id="rId193"/>
    <p:sldId id="520" r:id="rId194"/>
    <p:sldId id="568" r:id="rId195"/>
    <p:sldId id="429" r:id="rId196"/>
    <p:sldId id="430" r:id="rId197"/>
    <p:sldId id="521" r:id="rId198"/>
    <p:sldId id="569" r:id="rId199"/>
    <p:sldId id="432" r:id="rId200"/>
    <p:sldId id="522" r:id="rId201"/>
    <p:sldId id="570" r:id="rId202"/>
    <p:sldId id="434" r:id="rId203"/>
    <p:sldId id="435" r:id="rId204"/>
    <p:sldId id="523" r:id="rId205"/>
    <p:sldId id="437" r:id="rId206"/>
    <p:sldId id="524" r:id="rId207"/>
    <p:sldId id="525" r:id="rId208"/>
    <p:sldId id="440" r:id="rId209"/>
    <p:sldId id="526" r:id="rId210"/>
    <p:sldId id="586" r:id="rId211"/>
    <p:sldId id="527" r:id="rId212"/>
    <p:sldId id="528" r:id="rId213"/>
    <p:sldId id="444" r:id="rId214"/>
    <p:sldId id="445" r:id="rId215"/>
    <p:sldId id="529" r:id="rId216"/>
    <p:sldId id="585" r:id="rId217"/>
    <p:sldId id="447" r:id="rId218"/>
    <p:sldId id="448" r:id="rId219"/>
    <p:sldId id="530" r:id="rId220"/>
    <p:sldId id="584" r:id="rId221"/>
    <p:sldId id="450" r:id="rId222"/>
    <p:sldId id="531" r:id="rId223"/>
    <p:sldId id="452" r:id="rId224"/>
    <p:sldId id="453" r:id="rId225"/>
    <p:sldId id="532" r:id="rId226"/>
    <p:sldId id="455" r:id="rId227"/>
    <p:sldId id="533" r:id="rId228"/>
    <p:sldId id="457" r:id="rId229"/>
    <p:sldId id="534" r:id="rId230"/>
    <p:sldId id="535" r:id="rId231"/>
    <p:sldId id="571" r:id="rId232"/>
    <p:sldId id="536" r:id="rId233"/>
    <p:sldId id="572" r:id="rId234"/>
    <p:sldId id="573" r:id="rId235"/>
    <p:sldId id="461" r:id="rId236"/>
    <p:sldId id="537" r:id="rId237"/>
    <p:sldId id="463" r:id="rId238"/>
    <p:sldId id="538" r:id="rId239"/>
    <p:sldId id="465" r:id="rId240"/>
    <p:sldId id="466" r:id="rId241"/>
    <p:sldId id="467" r:id="rId242"/>
    <p:sldId id="539" r:id="rId243"/>
    <p:sldId id="574" r:id="rId244"/>
    <p:sldId id="540" r:id="rId245"/>
    <p:sldId id="575" r:id="rId246"/>
    <p:sldId id="576" r:id="rId247"/>
    <p:sldId id="470" r:id="rId248"/>
    <p:sldId id="471" r:id="rId249"/>
    <p:sldId id="472" r:id="rId250"/>
    <p:sldId id="473" r:id="rId251"/>
    <p:sldId id="541" r:id="rId252"/>
    <p:sldId id="577" r:id="rId253"/>
    <p:sldId id="475" r:id="rId254"/>
    <p:sldId id="542" r:id="rId255"/>
    <p:sldId id="578" r:id="rId256"/>
    <p:sldId id="477" r:id="rId257"/>
    <p:sldId id="478" r:id="rId258"/>
    <p:sldId id="479" r:id="rId259"/>
    <p:sldId id="543" r:id="rId260"/>
    <p:sldId id="579" r:id="rId261"/>
    <p:sldId id="544" r:id="rId262"/>
    <p:sldId id="580" r:id="rId263"/>
    <p:sldId id="482" r:id="rId264"/>
    <p:sldId id="483" r:id="rId265"/>
    <p:sldId id="545" r:id="rId266"/>
    <p:sldId id="581" r:id="rId267"/>
    <p:sldId id="485" r:id="rId268"/>
    <p:sldId id="486" r:id="rId269"/>
    <p:sldId id="487" r:id="rId270"/>
    <p:sldId id="546" r:id="rId271"/>
    <p:sldId id="489" r:id="rId272"/>
    <p:sldId id="490" r:id="rId273"/>
    <p:sldId id="491" r:id="rId274"/>
    <p:sldId id="547" r:id="rId275"/>
    <p:sldId id="582" r:id="rId276"/>
    <p:sldId id="493" r:id="rId277"/>
    <p:sldId id="548" r:id="rId278"/>
    <p:sldId id="583" r:id="rId279"/>
    <p:sldId id="495" r:id="rId280"/>
    <p:sldId id="496" r:id="rId281"/>
    <p:sldId id="497" r:id="rId282"/>
    <p:sldId id="594" r:id="rId283"/>
    <p:sldId id="498" r:id="rId284"/>
    <p:sldId id="499" r:id="rId285"/>
    <p:sldId id="500" r:id="rId286"/>
    <p:sldId id="501" r:id="rId287"/>
    <p:sldId id="502" r:id="rId288"/>
    <p:sldId id="503" r:id="rId289"/>
    <p:sldId id="504" r:id="rId290"/>
    <p:sldId id="549" r:id="rId291"/>
    <p:sldId id="550" r:id="rId292"/>
    <p:sldId id="551" r:id="rId293"/>
    <p:sldId id="595" r:id="rId294"/>
    <p:sldId id="552" r:id="rId295"/>
  </p:sldIdLst>
  <p:sldSz cx="9144000" cy="6858000" type="screen4x3"/>
  <p:notesSz cx="6797675" cy="987425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5A31"/>
    <a:srgbClr val="3333CC"/>
    <a:srgbClr val="66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6" autoAdjust="0"/>
    <p:restoredTop sz="86491" autoAdjust="0"/>
  </p:normalViewPr>
  <p:slideViewPr>
    <p:cSldViewPr>
      <p:cViewPr varScale="1">
        <p:scale>
          <a:sx n="95" d="100"/>
          <a:sy n="95" d="100"/>
        </p:scale>
        <p:origin x="-150"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 r:id="rId85" collapse="1"/>
      <p:sld r:id="rId86" collapse="1"/>
      <p:sld r:id="rId87" collapse="1"/>
      <p:sld r:id="rId88" collapse="1"/>
      <p:sld r:id="rId89" collapse="1"/>
      <p:sld r:id="rId90" collapse="1"/>
      <p:sld r:id="rId91" collapse="1"/>
      <p:sld r:id="rId92" collapse="1"/>
      <p:sld r:id="rId93" collapse="1"/>
      <p:sld r:id="rId94" collapse="1"/>
      <p:sld r:id="rId95" collapse="1"/>
      <p:sld r:id="rId96" collapse="1"/>
      <p:sld r:id="rId97" collapse="1"/>
      <p:sld r:id="rId98" collapse="1"/>
      <p:sld r:id="rId99" collapse="1"/>
      <p:sld r:id="rId100" collapse="1"/>
      <p:sld r:id="rId101" collapse="1"/>
      <p:sld r:id="rId102" collapse="1"/>
      <p:sld r:id="rId103" collapse="1"/>
      <p:sld r:id="rId104" collapse="1"/>
      <p:sld r:id="rId105" collapse="1"/>
      <p:sld r:id="rId106" collapse="1"/>
      <p:sld r:id="rId107" collapse="1"/>
      <p:sld r:id="rId108" collapse="1"/>
      <p:sld r:id="rId109" collapse="1"/>
      <p:sld r:id="rId110" collapse="1"/>
      <p:sld r:id="rId111" collapse="1"/>
      <p:sld r:id="rId112" collapse="1"/>
      <p:sld r:id="rId113" collapse="1"/>
      <p:sld r:id="rId114" collapse="1"/>
      <p:sld r:id="rId115" collapse="1"/>
      <p:sld r:id="rId116" collapse="1"/>
      <p:sld r:id="rId117" collapse="1"/>
      <p:sld r:id="rId118" collapse="1"/>
      <p:sld r:id="rId119" collapse="1"/>
      <p:sld r:id="rId120" collapse="1"/>
      <p:sld r:id="rId121" collapse="1"/>
      <p:sld r:id="rId122" collapse="1"/>
      <p:sld r:id="rId123" collapse="1"/>
      <p:sld r:id="rId124" collapse="1"/>
      <p:sld r:id="rId125" collapse="1"/>
      <p:sld r:id="rId126" collapse="1"/>
      <p:sld r:id="rId127" collapse="1"/>
      <p:sld r:id="rId128" collapse="1"/>
      <p:sld r:id="rId129" collapse="1"/>
      <p:sld r:id="rId130" collapse="1"/>
      <p:sld r:id="rId131" collapse="1"/>
      <p:sld r:id="rId132" collapse="1"/>
      <p:sld r:id="rId133" collapse="1"/>
      <p:sld r:id="rId134" collapse="1"/>
      <p:sld r:id="rId135" collapse="1"/>
      <p:sld r:id="rId136" collapse="1"/>
      <p:sld r:id="rId137"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92" Type="http://schemas.openxmlformats.org/officeDocument/2006/relationships/slide" Target="slides/slide291.xml"/><Relationship Id="rId297" Type="http://schemas.openxmlformats.org/officeDocument/2006/relationships/handoutMaster" Target="handoutMasters/handoutMaster1.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notesMaster" Target="notesMasters/notesMaster1.xml"/><Relationship Id="rId300" Type="http://schemas.openxmlformats.org/officeDocument/2006/relationships/theme" Target="theme/theme1.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s>
</file>

<file path=ppt/_rels/viewProps.xml.rels><?xml version="1.0" encoding="UTF-8" standalone="yes"?>
<Relationships xmlns="http://schemas.openxmlformats.org/package/2006/relationships"><Relationship Id="rId26" Type="http://schemas.openxmlformats.org/officeDocument/2006/relationships/slide" Target="slides/slide38.xml"/><Relationship Id="rId117" Type="http://schemas.openxmlformats.org/officeDocument/2006/relationships/slide" Target="slides/slide241.xml"/><Relationship Id="rId21" Type="http://schemas.openxmlformats.org/officeDocument/2006/relationships/slide" Target="slides/slide30.xml"/><Relationship Id="rId42" Type="http://schemas.openxmlformats.org/officeDocument/2006/relationships/slide" Target="slides/slide61.xml"/><Relationship Id="rId47" Type="http://schemas.openxmlformats.org/officeDocument/2006/relationships/slide" Target="slides/slide66.xml"/><Relationship Id="rId63" Type="http://schemas.openxmlformats.org/officeDocument/2006/relationships/slide" Target="slides/slide106.xml"/><Relationship Id="rId68" Type="http://schemas.openxmlformats.org/officeDocument/2006/relationships/slide" Target="slides/slide113.xml"/><Relationship Id="rId84" Type="http://schemas.openxmlformats.org/officeDocument/2006/relationships/slide" Target="slides/slide146.xml"/><Relationship Id="rId89" Type="http://schemas.openxmlformats.org/officeDocument/2006/relationships/slide" Target="slides/slide156.xml"/><Relationship Id="rId112" Type="http://schemas.openxmlformats.org/officeDocument/2006/relationships/slide" Target="slides/slide189.xml"/><Relationship Id="rId133" Type="http://schemas.openxmlformats.org/officeDocument/2006/relationships/slide" Target="slides/slide273.xml"/><Relationship Id="rId16" Type="http://schemas.openxmlformats.org/officeDocument/2006/relationships/slide" Target="slides/slide25.xml"/><Relationship Id="rId107" Type="http://schemas.openxmlformats.org/officeDocument/2006/relationships/slide" Target="slides/slide183.xml"/><Relationship Id="rId11" Type="http://schemas.openxmlformats.org/officeDocument/2006/relationships/slide" Target="slides/slide20.xml"/><Relationship Id="rId32" Type="http://schemas.openxmlformats.org/officeDocument/2006/relationships/slide" Target="slides/slide51.xml"/><Relationship Id="rId37" Type="http://schemas.openxmlformats.org/officeDocument/2006/relationships/slide" Target="slides/slide56.xml"/><Relationship Id="rId53" Type="http://schemas.openxmlformats.org/officeDocument/2006/relationships/slide" Target="slides/slide81.xml"/><Relationship Id="rId58" Type="http://schemas.openxmlformats.org/officeDocument/2006/relationships/slide" Target="slides/slide91.xml"/><Relationship Id="rId74" Type="http://schemas.openxmlformats.org/officeDocument/2006/relationships/slide" Target="slides/slide128.xml"/><Relationship Id="rId79" Type="http://schemas.openxmlformats.org/officeDocument/2006/relationships/slide" Target="slides/slide136.xml"/><Relationship Id="rId102" Type="http://schemas.openxmlformats.org/officeDocument/2006/relationships/slide" Target="slides/slide175.xml"/><Relationship Id="rId123" Type="http://schemas.openxmlformats.org/officeDocument/2006/relationships/slide" Target="slides/slide256.xml"/><Relationship Id="rId128" Type="http://schemas.openxmlformats.org/officeDocument/2006/relationships/slide" Target="slides/slide267.xml"/><Relationship Id="rId5" Type="http://schemas.openxmlformats.org/officeDocument/2006/relationships/slide" Target="slides/slide11.xml"/><Relationship Id="rId90" Type="http://schemas.openxmlformats.org/officeDocument/2006/relationships/slide" Target="slides/slide157.xml"/><Relationship Id="rId95" Type="http://schemas.openxmlformats.org/officeDocument/2006/relationships/slide" Target="slides/slide167.xml"/><Relationship Id="rId14" Type="http://schemas.openxmlformats.org/officeDocument/2006/relationships/slide" Target="slides/slide23.xml"/><Relationship Id="rId22" Type="http://schemas.openxmlformats.org/officeDocument/2006/relationships/slide" Target="slides/slide34.xml"/><Relationship Id="rId27" Type="http://schemas.openxmlformats.org/officeDocument/2006/relationships/slide" Target="slides/slide39.xml"/><Relationship Id="rId30" Type="http://schemas.openxmlformats.org/officeDocument/2006/relationships/slide" Target="slides/slide43.xml"/><Relationship Id="rId35" Type="http://schemas.openxmlformats.org/officeDocument/2006/relationships/slide" Target="slides/slide54.xml"/><Relationship Id="rId43" Type="http://schemas.openxmlformats.org/officeDocument/2006/relationships/slide" Target="slides/slide62.xml"/><Relationship Id="rId48" Type="http://schemas.openxmlformats.org/officeDocument/2006/relationships/slide" Target="slides/slide71.xml"/><Relationship Id="rId56" Type="http://schemas.openxmlformats.org/officeDocument/2006/relationships/slide" Target="slides/slide87.xml"/><Relationship Id="rId64" Type="http://schemas.openxmlformats.org/officeDocument/2006/relationships/slide" Target="slides/slide107.xml"/><Relationship Id="rId69" Type="http://schemas.openxmlformats.org/officeDocument/2006/relationships/slide" Target="slides/slide121.xml"/><Relationship Id="rId77" Type="http://schemas.openxmlformats.org/officeDocument/2006/relationships/slide" Target="slides/slide131.xml"/><Relationship Id="rId100" Type="http://schemas.openxmlformats.org/officeDocument/2006/relationships/slide" Target="slides/slide173.xml"/><Relationship Id="rId105" Type="http://schemas.openxmlformats.org/officeDocument/2006/relationships/slide" Target="slides/slide178.xml"/><Relationship Id="rId113" Type="http://schemas.openxmlformats.org/officeDocument/2006/relationships/slide" Target="slides/slide190.xml"/><Relationship Id="rId118" Type="http://schemas.openxmlformats.org/officeDocument/2006/relationships/slide" Target="slides/slide247.xml"/><Relationship Id="rId126" Type="http://schemas.openxmlformats.org/officeDocument/2006/relationships/slide" Target="slides/slide263.xml"/><Relationship Id="rId134" Type="http://schemas.openxmlformats.org/officeDocument/2006/relationships/slide" Target="slides/slide276.xml"/><Relationship Id="rId8" Type="http://schemas.openxmlformats.org/officeDocument/2006/relationships/slide" Target="slides/slide17.xml"/><Relationship Id="rId51" Type="http://schemas.openxmlformats.org/officeDocument/2006/relationships/slide" Target="slides/slide74.xml"/><Relationship Id="rId72" Type="http://schemas.openxmlformats.org/officeDocument/2006/relationships/slide" Target="slides/slide126.xml"/><Relationship Id="rId80" Type="http://schemas.openxmlformats.org/officeDocument/2006/relationships/slide" Target="slides/slide138.xml"/><Relationship Id="rId85" Type="http://schemas.openxmlformats.org/officeDocument/2006/relationships/slide" Target="slides/slide147.xml"/><Relationship Id="rId93" Type="http://schemas.openxmlformats.org/officeDocument/2006/relationships/slide" Target="slides/slide161.xml"/><Relationship Id="rId98" Type="http://schemas.openxmlformats.org/officeDocument/2006/relationships/slide" Target="slides/slide171.xml"/><Relationship Id="rId121" Type="http://schemas.openxmlformats.org/officeDocument/2006/relationships/slide" Target="slides/slide250.xml"/><Relationship Id="rId3" Type="http://schemas.openxmlformats.org/officeDocument/2006/relationships/slide" Target="slides/slide6.xml"/><Relationship Id="rId12" Type="http://schemas.openxmlformats.org/officeDocument/2006/relationships/slide" Target="slides/slide21.xml"/><Relationship Id="rId17" Type="http://schemas.openxmlformats.org/officeDocument/2006/relationships/slide" Target="slides/slide26.xml"/><Relationship Id="rId25" Type="http://schemas.openxmlformats.org/officeDocument/2006/relationships/slide" Target="slides/slide37.xml"/><Relationship Id="rId33" Type="http://schemas.openxmlformats.org/officeDocument/2006/relationships/slide" Target="slides/slide52.xml"/><Relationship Id="rId38" Type="http://schemas.openxmlformats.org/officeDocument/2006/relationships/slide" Target="slides/slide57.xml"/><Relationship Id="rId46" Type="http://schemas.openxmlformats.org/officeDocument/2006/relationships/slide" Target="slides/slide65.xml"/><Relationship Id="rId59" Type="http://schemas.openxmlformats.org/officeDocument/2006/relationships/slide" Target="slides/slide92.xml"/><Relationship Id="rId67" Type="http://schemas.openxmlformats.org/officeDocument/2006/relationships/slide" Target="slides/slide110.xml"/><Relationship Id="rId103" Type="http://schemas.openxmlformats.org/officeDocument/2006/relationships/slide" Target="slides/slide176.xml"/><Relationship Id="rId108" Type="http://schemas.openxmlformats.org/officeDocument/2006/relationships/slide" Target="slides/slide184.xml"/><Relationship Id="rId116" Type="http://schemas.openxmlformats.org/officeDocument/2006/relationships/slide" Target="slides/slide240.xml"/><Relationship Id="rId124" Type="http://schemas.openxmlformats.org/officeDocument/2006/relationships/slide" Target="slides/slide257.xml"/><Relationship Id="rId129" Type="http://schemas.openxmlformats.org/officeDocument/2006/relationships/slide" Target="slides/slide268.xml"/><Relationship Id="rId137" Type="http://schemas.openxmlformats.org/officeDocument/2006/relationships/slide" Target="slides/slide281.xml"/><Relationship Id="rId20" Type="http://schemas.openxmlformats.org/officeDocument/2006/relationships/slide" Target="slides/slide29.xml"/><Relationship Id="rId41" Type="http://schemas.openxmlformats.org/officeDocument/2006/relationships/slide" Target="slides/slide60.xml"/><Relationship Id="rId54" Type="http://schemas.openxmlformats.org/officeDocument/2006/relationships/slide" Target="slides/slide82.xml"/><Relationship Id="rId62" Type="http://schemas.openxmlformats.org/officeDocument/2006/relationships/slide" Target="slides/slide103.xml"/><Relationship Id="rId70" Type="http://schemas.openxmlformats.org/officeDocument/2006/relationships/slide" Target="slides/slide122.xml"/><Relationship Id="rId75" Type="http://schemas.openxmlformats.org/officeDocument/2006/relationships/slide" Target="slides/slide129.xml"/><Relationship Id="rId83" Type="http://schemas.openxmlformats.org/officeDocument/2006/relationships/slide" Target="slides/slide145.xml"/><Relationship Id="rId88" Type="http://schemas.openxmlformats.org/officeDocument/2006/relationships/slide" Target="slides/slide154.xml"/><Relationship Id="rId91" Type="http://schemas.openxmlformats.org/officeDocument/2006/relationships/slide" Target="slides/slide159.xml"/><Relationship Id="rId96" Type="http://schemas.openxmlformats.org/officeDocument/2006/relationships/slide" Target="slides/slide168.xml"/><Relationship Id="rId111" Type="http://schemas.openxmlformats.org/officeDocument/2006/relationships/slide" Target="slides/slide187.xml"/><Relationship Id="rId132" Type="http://schemas.openxmlformats.org/officeDocument/2006/relationships/slide" Target="slides/slide272.xml"/><Relationship Id="rId1" Type="http://schemas.openxmlformats.org/officeDocument/2006/relationships/slide" Target="slides/slide3.xml"/><Relationship Id="rId6" Type="http://schemas.openxmlformats.org/officeDocument/2006/relationships/slide" Target="slides/slide15.xml"/><Relationship Id="rId15" Type="http://schemas.openxmlformats.org/officeDocument/2006/relationships/slide" Target="slides/slide24.xml"/><Relationship Id="rId23" Type="http://schemas.openxmlformats.org/officeDocument/2006/relationships/slide" Target="slides/slide35.xml"/><Relationship Id="rId28" Type="http://schemas.openxmlformats.org/officeDocument/2006/relationships/slide" Target="slides/slide40.xml"/><Relationship Id="rId36" Type="http://schemas.openxmlformats.org/officeDocument/2006/relationships/slide" Target="slides/slide55.xml"/><Relationship Id="rId49" Type="http://schemas.openxmlformats.org/officeDocument/2006/relationships/slide" Target="slides/slide72.xml"/><Relationship Id="rId57" Type="http://schemas.openxmlformats.org/officeDocument/2006/relationships/slide" Target="slides/slide88.xml"/><Relationship Id="rId106" Type="http://schemas.openxmlformats.org/officeDocument/2006/relationships/slide" Target="slides/slide182.xml"/><Relationship Id="rId114" Type="http://schemas.openxmlformats.org/officeDocument/2006/relationships/slide" Target="slides/slide235.xml"/><Relationship Id="rId119" Type="http://schemas.openxmlformats.org/officeDocument/2006/relationships/slide" Target="slides/slide248.xml"/><Relationship Id="rId127" Type="http://schemas.openxmlformats.org/officeDocument/2006/relationships/slide" Target="slides/slide264.xml"/><Relationship Id="rId10" Type="http://schemas.openxmlformats.org/officeDocument/2006/relationships/slide" Target="slides/slide19.xml"/><Relationship Id="rId31" Type="http://schemas.openxmlformats.org/officeDocument/2006/relationships/slide" Target="slides/slide50.xml"/><Relationship Id="rId44" Type="http://schemas.openxmlformats.org/officeDocument/2006/relationships/slide" Target="slides/slide63.xml"/><Relationship Id="rId52" Type="http://schemas.openxmlformats.org/officeDocument/2006/relationships/slide" Target="slides/slide75.xml"/><Relationship Id="rId60" Type="http://schemas.openxmlformats.org/officeDocument/2006/relationships/slide" Target="slides/slide93.xml"/><Relationship Id="rId65" Type="http://schemas.openxmlformats.org/officeDocument/2006/relationships/slide" Target="slides/slide108.xml"/><Relationship Id="rId73" Type="http://schemas.openxmlformats.org/officeDocument/2006/relationships/slide" Target="slides/slide127.xml"/><Relationship Id="rId78" Type="http://schemas.openxmlformats.org/officeDocument/2006/relationships/slide" Target="slides/slide135.xml"/><Relationship Id="rId81" Type="http://schemas.openxmlformats.org/officeDocument/2006/relationships/slide" Target="slides/slide139.xml"/><Relationship Id="rId86" Type="http://schemas.openxmlformats.org/officeDocument/2006/relationships/slide" Target="slides/slide149.xml"/><Relationship Id="rId94" Type="http://schemas.openxmlformats.org/officeDocument/2006/relationships/slide" Target="slides/slide162.xml"/><Relationship Id="rId99" Type="http://schemas.openxmlformats.org/officeDocument/2006/relationships/slide" Target="slides/slide172.xml"/><Relationship Id="rId101" Type="http://schemas.openxmlformats.org/officeDocument/2006/relationships/slide" Target="slides/slide174.xml"/><Relationship Id="rId122" Type="http://schemas.openxmlformats.org/officeDocument/2006/relationships/slide" Target="slides/slide253.xml"/><Relationship Id="rId130" Type="http://schemas.openxmlformats.org/officeDocument/2006/relationships/slide" Target="slides/slide269.xml"/><Relationship Id="rId135" Type="http://schemas.openxmlformats.org/officeDocument/2006/relationships/slide" Target="slides/slide279.xml"/><Relationship Id="rId4" Type="http://schemas.openxmlformats.org/officeDocument/2006/relationships/slide" Target="slides/slide7.xml"/><Relationship Id="rId9" Type="http://schemas.openxmlformats.org/officeDocument/2006/relationships/slide" Target="slides/slide18.xml"/><Relationship Id="rId13" Type="http://schemas.openxmlformats.org/officeDocument/2006/relationships/slide" Target="slides/slide22.xml"/><Relationship Id="rId18" Type="http://schemas.openxmlformats.org/officeDocument/2006/relationships/slide" Target="slides/slide27.xml"/><Relationship Id="rId39" Type="http://schemas.openxmlformats.org/officeDocument/2006/relationships/slide" Target="slides/slide58.xml"/><Relationship Id="rId109" Type="http://schemas.openxmlformats.org/officeDocument/2006/relationships/slide" Target="slides/slide185.xml"/><Relationship Id="rId34" Type="http://schemas.openxmlformats.org/officeDocument/2006/relationships/slide" Target="slides/slide53.xml"/><Relationship Id="rId50" Type="http://schemas.openxmlformats.org/officeDocument/2006/relationships/slide" Target="slides/slide73.xml"/><Relationship Id="rId55" Type="http://schemas.openxmlformats.org/officeDocument/2006/relationships/slide" Target="slides/slide86.xml"/><Relationship Id="rId76" Type="http://schemas.openxmlformats.org/officeDocument/2006/relationships/slide" Target="slides/slide130.xml"/><Relationship Id="rId97" Type="http://schemas.openxmlformats.org/officeDocument/2006/relationships/slide" Target="slides/slide169.xml"/><Relationship Id="rId104" Type="http://schemas.openxmlformats.org/officeDocument/2006/relationships/slide" Target="slides/slide177.xml"/><Relationship Id="rId120" Type="http://schemas.openxmlformats.org/officeDocument/2006/relationships/slide" Target="slides/slide249.xml"/><Relationship Id="rId125" Type="http://schemas.openxmlformats.org/officeDocument/2006/relationships/slide" Target="slides/slide258.xml"/><Relationship Id="rId7" Type="http://schemas.openxmlformats.org/officeDocument/2006/relationships/slide" Target="slides/slide16.xml"/><Relationship Id="rId71" Type="http://schemas.openxmlformats.org/officeDocument/2006/relationships/slide" Target="slides/slide125.xml"/><Relationship Id="rId92" Type="http://schemas.openxmlformats.org/officeDocument/2006/relationships/slide" Target="slides/slide160.xml"/><Relationship Id="rId2" Type="http://schemas.openxmlformats.org/officeDocument/2006/relationships/slide" Target="slides/slide4.xml"/><Relationship Id="rId29" Type="http://schemas.openxmlformats.org/officeDocument/2006/relationships/slide" Target="slides/slide41.xml"/><Relationship Id="rId24" Type="http://schemas.openxmlformats.org/officeDocument/2006/relationships/slide" Target="slides/slide36.xml"/><Relationship Id="rId40" Type="http://schemas.openxmlformats.org/officeDocument/2006/relationships/slide" Target="slides/slide59.xml"/><Relationship Id="rId45" Type="http://schemas.openxmlformats.org/officeDocument/2006/relationships/slide" Target="slides/slide64.xml"/><Relationship Id="rId66" Type="http://schemas.openxmlformats.org/officeDocument/2006/relationships/slide" Target="slides/slide109.xml"/><Relationship Id="rId87" Type="http://schemas.openxmlformats.org/officeDocument/2006/relationships/slide" Target="slides/slide150.xml"/><Relationship Id="rId110" Type="http://schemas.openxmlformats.org/officeDocument/2006/relationships/slide" Target="slides/slide186.xml"/><Relationship Id="rId115" Type="http://schemas.openxmlformats.org/officeDocument/2006/relationships/slide" Target="slides/slide239.xml"/><Relationship Id="rId131" Type="http://schemas.openxmlformats.org/officeDocument/2006/relationships/slide" Target="slides/slide271.xml"/><Relationship Id="rId136" Type="http://schemas.openxmlformats.org/officeDocument/2006/relationships/slide" Target="slides/slide280.xml"/><Relationship Id="rId61" Type="http://schemas.openxmlformats.org/officeDocument/2006/relationships/slide" Target="slides/slide102.xml"/><Relationship Id="rId82" Type="http://schemas.openxmlformats.org/officeDocument/2006/relationships/slide" Target="slides/slide142.xml"/><Relationship Id="rId1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1778"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tr-TR"/>
          </a:p>
        </p:txBody>
      </p:sp>
      <p:sp>
        <p:nvSpPr>
          <p:cNvPr id="331779" name="Rectangle 3"/>
          <p:cNvSpPr>
            <a:spLocks noGrp="1" noChangeArrowheads="1"/>
          </p:cNvSpPr>
          <p:nvPr>
            <p:ph type="dt" sz="quarter"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tr-TR"/>
          </a:p>
        </p:txBody>
      </p:sp>
      <p:sp>
        <p:nvSpPr>
          <p:cNvPr id="331780" name="Rectangle 4"/>
          <p:cNvSpPr>
            <a:spLocks noGrp="1" noChangeArrowheads="1"/>
          </p:cNvSpPr>
          <p:nvPr>
            <p:ph type="ftr" sz="quarter" idx="2"/>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tr-TR"/>
          </a:p>
        </p:txBody>
      </p:sp>
      <p:sp>
        <p:nvSpPr>
          <p:cNvPr id="331781" name="Rectangle 5"/>
          <p:cNvSpPr>
            <a:spLocks noGrp="1" noChangeArrowheads="1"/>
          </p:cNvSpPr>
          <p:nvPr>
            <p:ph type="sldNum" sz="quarter" idx="3"/>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BCAEB20-0F10-4250-AA58-ABC063A3FD47}" type="slidenum">
              <a:rPr lang="tr-TR"/>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tr-TR"/>
          </a:p>
        </p:txBody>
      </p:sp>
      <p:sp>
        <p:nvSpPr>
          <p:cNvPr id="6147" name="Rectangle 3"/>
          <p:cNvSpPr>
            <a:spLocks noGrp="1" noChangeArrowheads="1"/>
          </p:cNvSpPr>
          <p:nvPr>
            <p:ph type="dt"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tr-TR"/>
          </a:p>
        </p:txBody>
      </p:sp>
      <p:sp>
        <p:nvSpPr>
          <p:cNvPr id="6148" name="Rectangle 4"/>
          <p:cNvSpPr>
            <a:spLocks noRo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79450" y="4691063"/>
            <a:ext cx="543877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6150" name="Rectangle 6"/>
          <p:cNvSpPr>
            <a:spLocks noGrp="1" noChangeArrowheads="1"/>
          </p:cNvSpPr>
          <p:nvPr>
            <p:ph type="ftr" sz="quarter" idx="4"/>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tr-TR"/>
          </a:p>
        </p:txBody>
      </p:sp>
      <p:sp>
        <p:nvSpPr>
          <p:cNvPr id="6151" name="Rectangle 7"/>
          <p:cNvSpPr>
            <a:spLocks noGrp="1" noChangeArrowheads="1"/>
          </p:cNvSpPr>
          <p:nvPr>
            <p:ph type="sldNum" sz="quarter" idx="5"/>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FB2885C-9C0E-4235-AD94-1269D7D29392}" type="slidenum">
              <a:rPr lang="tr-TR"/>
              <a:pPr/>
              <a:t>‹#›</a:t>
            </a:fld>
            <a:endParaRPr 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6E6089-D51E-4052-BA60-D7708CF95EFE}" type="slidenum">
              <a:rPr lang="tr-TR"/>
              <a:pPr/>
              <a:t>1</a:t>
            </a:fld>
            <a:endParaRPr lang="tr-TR"/>
          </a:p>
        </p:txBody>
      </p:sp>
      <p:sp>
        <p:nvSpPr>
          <p:cNvPr id="18434" name="Rectangle 2"/>
          <p:cNvSpPr>
            <a:spLocks noRot="1" noChangeArrowheads="1" noTextEdit="1"/>
          </p:cNvSpPr>
          <p:nvPr>
            <p:ph type="sldImg"/>
          </p:nvPr>
        </p:nvSpPr>
        <p:spPr>
          <a:xfrm>
            <a:off x="930275" y="738188"/>
            <a:ext cx="4938713" cy="3703637"/>
          </a:xfrm>
          <a:ln/>
        </p:spPr>
      </p:sp>
      <p:sp>
        <p:nvSpPr>
          <p:cNvPr id="18435" name="Rectangle 3"/>
          <p:cNvSpPr>
            <a:spLocks noGrp="1" noChangeArrowheads="1"/>
          </p:cNvSpPr>
          <p:nvPr>
            <p:ph type="body" idx="1"/>
          </p:nvPr>
        </p:nvSpPr>
        <p:spPr>
          <a:xfrm>
            <a:off x="679450" y="4687888"/>
            <a:ext cx="5438775" cy="4448175"/>
          </a:xfrm>
        </p:spPr>
        <p:txBody>
          <a:bodyPr/>
          <a:lstStyle/>
          <a:p>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659835-EE19-4215-9D3B-BA461B1C4E01}" type="slidenum">
              <a:rPr lang="tr-TR"/>
              <a:pPr/>
              <a:t>2</a:t>
            </a:fld>
            <a:endParaRPr lang="tr-TR"/>
          </a:p>
        </p:txBody>
      </p:sp>
      <p:sp>
        <p:nvSpPr>
          <p:cNvPr id="20482" name="Rectangle 2"/>
          <p:cNvSpPr>
            <a:spLocks noRot="1" noChangeArrowheads="1" noTextEdit="1"/>
          </p:cNvSpPr>
          <p:nvPr>
            <p:ph type="sldImg"/>
          </p:nvPr>
        </p:nvSpPr>
        <p:spPr>
          <a:xfrm>
            <a:off x="931863" y="738188"/>
            <a:ext cx="4938712" cy="3703637"/>
          </a:xfrm>
          <a:ln/>
        </p:spPr>
      </p:sp>
      <p:sp>
        <p:nvSpPr>
          <p:cNvPr id="20483" name="Rectangle 3"/>
          <p:cNvSpPr>
            <a:spLocks noGrp="1" noChangeArrowheads="1"/>
          </p:cNvSpPr>
          <p:nvPr>
            <p:ph type="body" idx="1"/>
          </p:nvPr>
        </p:nvSpPr>
        <p:spPr>
          <a:xfrm>
            <a:off x="679450" y="4687888"/>
            <a:ext cx="5438775" cy="4448175"/>
          </a:xfrm>
        </p:spPr>
        <p:txBody>
          <a:bodyPr/>
          <a:lstStyle/>
          <a:p>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516A34-E3F3-4C23-982A-67759DAFD4F1}" type="slidenum">
              <a:rPr lang="tr-TR"/>
              <a:pPr/>
              <a:t>5</a:t>
            </a:fld>
            <a:endParaRPr lang="tr-TR"/>
          </a:p>
        </p:txBody>
      </p:sp>
      <p:sp>
        <p:nvSpPr>
          <p:cNvPr id="289794" name="Rectangle 2"/>
          <p:cNvSpPr>
            <a:spLocks noChangeArrowheads="1" noTextEdit="1"/>
          </p:cNvSpPr>
          <p:nvPr>
            <p:ph type="sldImg"/>
          </p:nvPr>
        </p:nvSpPr>
        <p:spPr>
          <a:xfrm>
            <a:off x="930275" y="738188"/>
            <a:ext cx="4938713" cy="3703637"/>
          </a:xfrm>
          <a:solidFill>
            <a:srgbClr val="FFFFFF"/>
          </a:solidFill>
          <a:ln/>
        </p:spPr>
      </p:sp>
      <p:sp>
        <p:nvSpPr>
          <p:cNvPr id="289795" name="Rectangle 3"/>
          <p:cNvSpPr>
            <a:spLocks noChangeArrowheads="1"/>
          </p:cNvSpPr>
          <p:nvPr>
            <p:ph type="body" idx="1"/>
          </p:nvPr>
        </p:nvSpPr>
        <p:spPr>
          <a:xfrm>
            <a:off x="679450" y="4687888"/>
            <a:ext cx="5438775" cy="4448175"/>
          </a:xfrm>
          <a:solidFill>
            <a:srgbClr val="FFFFFF"/>
          </a:solidFill>
          <a:ln>
            <a:solidFill>
              <a:srgbClr val="000000"/>
            </a:solidFill>
          </a:ln>
        </p:spPr>
        <p:txBody>
          <a:bodyPr/>
          <a:lstStyle/>
          <a:p>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597CA9-5EDE-4568-BD84-A1160DEBA628}" type="slidenum">
              <a:rPr lang="tr-TR"/>
              <a:pPr/>
              <a:t>8</a:t>
            </a:fld>
            <a:endParaRPr lang="tr-TR"/>
          </a:p>
        </p:txBody>
      </p:sp>
      <p:sp>
        <p:nvSpPr>
          <p:cNvPr id="24578" name="Rectangle 2"/>
          <p:cNvSpPr>
            <a:spLocks noChangeArrowheads="1" noTextEdit="1"/>
          </p:cNvSpPr>
          <p:nvPr>
            <p:ph type="sldImg"/>
          </p:nvPr>
        </p:nvSpPr>
        <p:spPr>
          <a:ln/>
        </p:spPr>
      </p:sp>
      <p:sp>
        <p:nvSpPr>
          <p:cNvPr id="24579" name="Rectangle 3"/>
          <p:cNvSpPr>
            <a:spLocks noGrp="1" noChangeArrowheads="1"/>
          </p:cNvSpPr>
          <p:nvPr>
            <p:ph type="body" idx="1"/>
          </p:nvPr>
        </p:nvSpPr>
        <p:spPr>
          <a:xfrm>
            <a:off x="906463" y="4691063"/>
            <a:ext cx="4984750" cy="4443412"/>
          </a:xfrm>
        </p:spPr>
        <p:txBody>
          <a:bodyPr/>
          <a:lstStyle/>
          <a:p>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29615F-5A7A-4CA9-94AD-F50F48469D5E}" type="slidenum">
              <a:rPr lang="tr-TR"/>
              <a:pPr/>
              <a:t>294</a:t>
            </a:fld>
            <a:endParaRPr lang="tr-TR"/>
          </a:p>
        </p:txBody>
      </p:sp>
      <p:sp>
        <p:nvSpPr>
          <p:cNvPr id="330754" name="Rectangle 2"/>
          <p:cNvSpPr>
            <a:spLocks noRot="1" noChangeArrowheads="1" noTextEdit="1"/>
          </p:cNvSpPr>
          <p:nvPr>
            <p:ph type="sldImg"/>
          </p:nvPr>
        </p:nvSpPr>
        <p:spPr>
          <a:xfrm>
            <a:off x="931863" y="738188"/>
            <a:ext cx="4938712" cy="3703637"/>
          </a:xfrm>
          <a:ln/>
        </p:spPr>
      </p:sp>
      <p:sp>
        <p:nvSpPr>
          <p:cNvPr id="330755" name="Rectangle 3"/>
          <p:cNvSpPr>
            <a:spLocks noGrp="1" noChangeArrowheads="1"/>
          </p:cNvSpPr>
          <p:nvPr>
            <p:ph type="body" idx="1"/>
          </p:nvPr>
        </p:nvSpPr>
        <p:spPr>
          <a:xfrm>
            <a:off x="679450" y="4687888"/>
            <a:ext cx="5438775" cy="4448175"/>
          </a:xfrm>
        </p:spPr>
        <p:txBody>
          <a:bodyPr/>
          <a:lstStyle/>
          <a:p>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Başlık Slaydı">
    <p:spTree>
      <p:nvGrpSpPr>
        <p:cNvPr id="1" name=""/>
        <p:cNvGrpSpPr/>
        <p:nvPr/>
      </p:nvGrpSpPr>
      <p:grpSpPr>
        <a:xfrm>
          <a:off x="0" y="0"/>
          <a:ext cx="0" cy="0"/>
          <a:chOff x="0" y="0"/>
          <a:chExt cx="0" cy="0"/>
        </a:xfrm>
      </p:grpSpPr>
      <p:sp>
        <p:nvSpPr>
          <p:cNvPr id="16386" name="Rectangle 2"/>
          <p:cNvSpPr>
            <a:spLocks noGrp="1" noChangeArrowheads="1"/>
          </p:cNvSpPr>
          <p:nvPr>
            <p:ph type="dt" sz="half" idx="2"/>
          </p:nvPr>
        </p:nvSpPr>
        <p:spPr bwMode="auto">
          <a:xfrm>
            <a:off x="457200" y="6248400"/>
            <a:ext cx="2133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i="1">
                <a:solidFill>
                  <a:srgbClr val="FF0000"/>
                </a:solidFill>
                <a:latin typeface="+mn-lt"/>
              </a:defRPr>
            </a:lvl1pPr>
          </a:lstStyle>
          <a:p>
            <a:r>
              <a:rPr lang="tr-TR" sz="1100"/>
              <a:t>Kalite bir hayat tarzıdır.</a:t>
            </a:r>
            <a:r>
              <a:rPr lang="tr-TR"/>
              <a:t> </a:t>
            </a:r>
          </a:p>
          <a:p>
            <a:endParaRPr lang="tr-TR"/>
          </a:p>
          <a:p>
            <a:r>
              <a:rPr lang="tr-TR"/>
              <a:t>	      </a:t>
            </a:r>
          </a:p>
        </p:txBody>
      </p:sp>
      <p:sp>
        <p:nvSpPr>
          <p:cNvPr id="16387" name="Rectangle 3"/>
          <p:cNvSpPr>
            <a:spLocks noGrp="1" noChangeArrowheads="1"/>
          </p:cNvSpPr>
          <p:nvPr>
            <p:ph type="ftr" sz="quarter" idx="3"/>
          </p:nvPr>
        </p:nvSpPr>
        <p:spPr>
          <a:xfrm>
            <a:off x="3124200" y="6248400"/>
            <a:ext cx="2895600" cy="457200"/>
          </a:xfrm>
        </p:spPr>
        <p:txBody>
          <a:bodyPr/>
          <a:lstStyle>
            <a:lvl1pPr>
              <a:defRPr>
                <a:solidFill>
                  <a:schemeClr val="tx1"/>
                </a:solidFill>
              </a:defRPr>
            </a:lvl1pPr>
          </a:lstStyle>
          <a:p>
            <a:endParaRPr lang="tr-TR"/>
          </a:p>
          <a:p>
            <a:endParaRPr lang="tr-TR"/>
          </a:p>
          <a:p>
            <a:r>
              <a:rPr lang="en-US"/>
              <a:t>©</a:t>
            </a:r>
            <a:r>
              <a:rPr lang="tr-TR"/>
              <a:t>2004 Türk Standardları Enstitüsü </a:t>
            </a:r>
          </a:p>
        </p:txBody>
      </p:sp>
      <p:sp>
        <p:nvSpPr>
          <p:cNvPr id="16388" name="Rectangle 4"/>
          <p:cNvSpPr>
            <a:spLocks noGrp="1" noChangeArrowheads="1"/>
          </p:cNvSpPr>
          <p:nvPr>
            <p:ph type="sldNum" sz="quarter" idx="4"/>
          </p:nvPr>
        </p:nvSpPr>
        <p:spPr>
          <a:xfrm>
            <a:off x="6553200" y="6248400"/>
            <a:ext cx="1331913" cy="457200"/>
          </a:xfrm>
        </p:spPr>
        <p:txBody>
          <a:bodyPr/>
          <a:lstStyle>
            <a:lvl1pPr>
              <a:defRPr>
                <a:solidFill>
                  <a:schemeClr val="tx1"/>
                </a:solidFill>
              </a:defRPr>
            </a:lvl1pPr>
          </a:lstStyle>
          <a:p>
            <a:fld id="{745FB305-20AE-49BC-A84C-67B284214B27}" type="slidenum">
              <a:rPr lang="tr-TR"/>
              <a:pPr/>
              <a:t>‹#›</a:t>
            </a:fld>
            <a:endParaRPr lang="tr-TR"/>
          </a:p>
        </p:txBody>
      </p:sp>
      <p:sp>
        <p:nvSpPr>
          <p:cNvPr id="16389" name="Text Box 5"/>
          <p:cNvSpPr txBox="1">
            <a:spLocks noChangeArrowheads="1"/>
          </p:cNvSpPr>
          <p:nvPr/>
        </p:nvSpPr>
        <p:spPr bwMode="auto">
          <a:xfrm>
            <a:off x="808038" y="-12700"/>
            <a:ext cx="184150" cy="366713"/>
          </a:xfrm>
          <a:prstGeom prst="rect">
            <a:avLst/>
          </a:prstGeom>
          <a:noFill/>
          <a:ln w="9525">
            <a:noFill/>
            <a:miter lim="800000"/>
            <a:headEnd/>
            <a:tailEnd/>
          </a:ln>
          <a:effectLst/>
        </p:spPr>
        <p:txBody>
          <a:bodyPr wrap="none">
            <a:spAutoFit/>
          </a:bodyPr>
          <a:lstStyle/>
          <a:p>
            <a:endParaRPr lang="tr-TR" sz="1800">
              <a:latin typeface="Verdana" pitchFamily="34" charset="0"/>
            </a:endParaRPr>
          </a:p>
        </p:txBody>
      </p:sp>
      <p:pic>
        <p:nvPicPr>
          <p:cNvPr id="16390" name="Picture 6" descr="tse"/>
          <p:cNvPicPr>
            <a:picLocks noChangeAspect="1" noChangeArrowheads="1"/>
          </p:cNvPicPr>
          <p:nvPr/>
        </p:nvPicPr>
        <p:blipFill>
          <a:blip r:embed="rId2" cstate="print"/>
          <a:srcRect/>
          <a:stretch>
            <a:fillRect/>
          </a:stretch>
        </p:blipFill>
        <p:spPr bwMode="auto">
          <a:xfrm>
            <a:off x="8066088" y="6237288"/>
            <a:ext cx="827087" cy="481012"/>
          </a:xfrm>
          <a:prstGeom prst="rect">
            <a:avLst/>
          </a:prstGeom>
          <a:noFill/>
        </p:spPr>
      </p:pic>
      <p:sp>
        <p:nvSpPr>
          <p:cNvPr id="16391" name="Line 7"/>
          <p:cNvSpPr>
            <a:spLocks noChangeShapeType="1"/>
          </p:cNvSpPr>
          <p:nvPr/>
        </p:nvSpPr>
        <p:spPr bwMode="auto">
          <a:xfrm>
            <a:off x="0" y="6021388"/>
            <a:ext cx="9144000" cy="0"/>
          </a:xfrm>
          <a:prstGeom prst="line">
            <a:avLst/>
          </a:prstGeom>
          <a:noFill/>
          <a:ln w="19050">
            <a:solidFill>
              <a:srgbClr val="FF0000"/>
            </a:solidFill>
            <a:round/>
            <a:headEnd/>
            <a:tailEnd/>
          </a:ln>
          <a:effectLst/>
        </p:spPr>
        <p:txBody>
          <a:bodyPr/>
          <a:lstStyle/>
          <a:p>
            <a:endParaRPr lang="tr-TR"/>
          </a:p>
        </p:txBody>
      </p:sp>
      <p:sp>
        <p:nvSpPr>
          <p:cNvPr id="16392" name="Rectangle 8"/>
          <p:cNvSpPr>
            <a:spLocks noChangeArrowheads="1"/>
          </p:cNvSpPr>
          <p:nvPr/>
        </p:nvSpPr>
        <p:spPr bwMode="auto">
          <a:xfrm>
            <a:off x="0" y="0"/>
            <a:ext cx="9144000" cy="1412875"/>
          </a:xfrm>
          <a:prstGeom prst="rect">
            <a:avLst/>
          </a:prstGeom>
          <a:solidFill>
            <a:srgbClr val="FF0000"/>
          </a:solidFill>
          <a:ln w="9525">
            <a:noFill/>
            <a:miter lim="800000"/>
            <a:headEnd/>
            <a:tailEnd/>
          </a:ln>
          <a:effectLst/>
        </p:spPr>
        <p:txBody>
          <a:bodyPr anchor="b"/>
          <a:lstStyle/>
          <a:p>
            <a:endParaRPr lang="tr-TR"/>
          </a:p>
        </p:txBody>
      </p:sp>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Altbilgi Yer Tutucusu"/>
          <p:cNvSpPr>
            <a:spLocks noGrp="1"/>
          </p:cNvSpPr>
          <p:nvPr>
            <p:ph type="ftr" sz="quarter" idx="10"/>
          </p:nvPr>
        </p:nvSpPr>
        <p:spPr/>
        <p:txBody>
          <a:bodyPr/>
          <a:lstStyle>
            <a:lvl1pPr>
              <a:defRPr/>
            </a:lvl1pPr>
          </a:lstStyle>
          <a:p>
            <a:endParaRPr lang="tr-TR"/>
          </a:p>
          <a:p>
            <a:endParaRPr lang="tr-TR"/>
          </a:p>
          <a:p>
            <a:r>
              <a:rPr lang="en-US"/>
              <a:t>©</a:t>
            </a:r>
            <a:r>
              <a:rPr lang="tr-TR"/>
              <a:t>2009 Türk Standardları Enstitüsü</a:t>
            </a:r>
          </a:p>
        </p:txBody>
      </p:sp>
      <p:sp>
        <p:nvSpPr>
          <p:cNvPr id="5" name="4 Slayt Numarası Yer Tutucusu"/>
          <p:cNvSpPr>
            <a:spLocks noGrp="1"/>
          </p:cNvSpPr>
          <p:nvPr>
            <p:ph type="sldNum" sz="quarter" idx="11"/>
          </p:nvPr>
        </p:nvSpPr>
        <p:spPr/>
        <p:txBody>
          <a:bodyPr/>
          <a:lstStyle>
            <a:lvl1pPr>
              <a:defRPr/>
            </a:lvl1pPr>
          </a:lstStyle>
          <a:p>
            <a:fld id="{1378C7AA-C6A3-4CCD-9F49-2269D43C4267}" type="slidenum">
              <a:rPr lang="tr-TR"/>
              <a:pPr/>
              <a:t>‹#›</a:t>
            </a:fld>
            <a:endParaRPr lang="tr-T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0"/>
            <a:ext cx="2286000" cy="61309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0" y="0"/>
            <a:ext cx="6705600" cy="61309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Altbilgi Yer Tutucusu"/>
          <p:cNvSpPr>
            <a:spLocks noGrp="1"/>
          </p:cNvSpPr>
          <p:nvPr>
            <p:ph type="ftr" sz="quarter" idx="10"/>
          </p:nvPr>
        </p:nvSpPr>
        <p:spPr/>
        <p:txBody>
          <a:bodyPr/>
          <a:lstStyle>
            <a:lvl1pPr>
              <a:defRPr/>
            </a:lvl1pPr>
          </a:lstStyle>
          <a:p>
            <a:endParaRPr lang="tr-TR"/>
          </a:p>
          <a:p>
            <a:endParaRPr lang="tr-TR"/>
          </a:p>
          <a:p>
            <a:r>
              <a:rPr lang="en-US"/>
              <a:t>©</a:t>
            </a:r>
            <a:r>
              <a:rPr lang="tr-TR"/>
              <a:t>2009 Türk Standardları Enstitüsü</a:t>
            </a:r>
          </a:p>
        </p:txBody>
      </p:sp>
      <p:sp>
        <p:nvSpPr>
          <p:cNvPr id="5" name="4 Slayt Numarası Yer Tutucusu"/>
          <p:cNvSpPr>
            <a:spLocks noGrp="1"/>
          </p:cNvSpPr>
          <p:nvPr>
            <p:ph type="sldNum" sz="quarter" idx="11"/>
          </p:nvPr>
        </p:nvSpPr>
        <p:spPr/>
        <p:txBody>
          <a:bodyPr/>
          <a:lstStyle>
            <a:lvl1pPr>
              <a:defRPr/>
            </a:lvl1pPr>
          </a:lstStyle>
          <a:p>
            <a:fld id="{2BEE642A-7870-4A3A-9CD7-84E9180C27F2}" type="slidenum">
              <a:rPr lang="tr-TR"/>
              <a:pPr/>
              <a:t>‹#›</a:t>
            </a:fld>
            <a:endParaRPr lang="tr-T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Altbilgi Yer Tutucusu"/>
          <p:cNvSpPr>
            <a:spLocks noGrp="1"/>
          </p:cNvSpPr>
          <p:nvPr>
            <p:ph type="ftr" sz="quarter" idx="10"/>
          </p:nvPr>
        </p:nvSpPr>
        <p:spPr/>
        <p:txBody>
          <a:bodyPr/>
          <a:lstStyle>
            <a:lvl1pPr>
              <a:defRPr/>
            </a:lvl1pPr>
          </a:lstStyle>
          <a:p>
            <a:endParaRPr lang="tr-TR"/>
          </a:p>
          <a:p>
            <a:endParaRPr lang="tr-TR"/>
          </a:p>
          <a:p>
            <a:r>
              <a:rPr lang="en-US"/>
              <a:t>©</a:t>
            </a:r>
            <a:r>
              <a:rPr lang="tr-TR"/>
              <a:t>2009 Türk Standardları Enstitüsü</a:t>
            </a:r>
          </a:p>
        </p:txBody>
      </p:sp>
      <p:sp>
        <p:nvSpPr>
          <p:cNvPr id="5" name="4 Slayt Numarası Yer Tutucusu"/>
          <p:cNvSpPr>
            <a:spLocks noGrp="1"/>
          </p:cNvSpPr>
          <p:nvPr>
            <p:ph type="sldNum" sz="quarter" idx="11"/>
          </p:nvPr>
        </p:nvSpPr>
        <p:spPr/>
        <p:txBody>
          <a:bodyPr/>
          <a:lstStyle>
            <a:lvl1pPr>
              <a:defRPr/>
            </a:lvl1pPr>
          </a:lstStyle>
          <a:p>
            <a:fld id="{D2862BBE-8D45-4710-8932-3B7ED30F6092}" type="slidenum">
              <a:rPr lang="tr-TR"/>
              <a:pPr/>
              <a:t>‹#›</a:t>
            </a:fld>
            <a:endParaRPr lang="tr-T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Altbilgi Yer Tutucusu"/>
          <p:cNvSpPr>
            <a:spLocks noGrp="1"/>
          </p:cNvSpPr>
          <p:nvPr>
            <p:ph type="ftr" sz="quarter" idx="10"/>
          </p:nvPr>
        </p:nvSpPr>
        <p:spPr/>
        <p:txBody>
          <a:bodyPr/>
          <a:lstStyle>
            <a:lvl1pPr>
              <a:defRPr/>
            </a:lvl1pPr>
          </a:lstStyle>
          <a:p>
            <a:endParaRPr lang="tr-TR"/>
          </a:p>
          <a:p>
            <a:endParaRPr lang="tr-TR"/>
          </a:p>
          <a:p>
            <a:r>
              <a:rPr lang="en-US"/>
              <a:t>©</a:t>
            </a:r>
            <a:r>
              <a:rPr lang="tr-TR"/>
              <a:t>2009 Türk Standardları Enstitüsü</a:t>
            </a:r>
          </a:p>
        </p:txBody>
      </p:sp>
      <p:sp>
        <p:nvSpPr>
          <p:cNvPr id="5" name="4 Slayt Numarası Yer Tutucusu"/>
          <p:cNvSpPr>
            <a:spLocks noGrp="1"/>
          </p:cNvSpPr>
          <p:nvPr>
            <p:ph type="sldNum" sz="quarter" idx="11"/>
          </p:nvPr>
        </p:nvSpPr>
        <p:spPr/>
        <p:txBody>
          <a:bodyPr/>
          <a:lstStyle>
            <a:lvl1pPr>
              <a:defRPr/>
            </a:lvl1pPr>
          </a:lstStyle>
          <a:p>
            <a:fld id="{DDC8AEAF-6ECB-4C5A-82A2-1FCE5EAF099F}" type="slidenum">
              <a:rPr lang="tr-TR"/>
              <a:pPr/>
              <a:t>‹#›</a:t>
            </a:fld>
            <a:endParaRPr lang="tr-T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0" y="1600200"/>
            <a:ext cx="4495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495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Altbilgi Yer Tutucusu"/>
          <p:cNvSpPr>
            <a:spLocks noGrp="1"/>
          </p:cNvSpPr>
          <p:nvPr>
            <p:ph type="ftr" sz="quarter" idx="10"/>
          </p:nvPr>
        </p:nvSpPr>
        <p:spPr/>
        <p:txBody>
          <a:bodyPr/>
          <a:lstStyle>
            <a:lvl1pPr>
              <a:defRPr/>
            </a:lvl1pPr>
          </a:lstStyle>
          <a:p>
            <a:endParaRPr lang="tr-TR"/>
          </a:p>
          <a:p>
            <a:endParaRPr lang="tr-TR"/>
          </a:p>
          <a:p>
            <a:r>
              <a:rPr lang="en-US"/>
              <a:t>©</a:t>
            </a:r>
            <a:r>
              <a:rPr lang="tr-TR"/>
              <a:t>2009 Türk Standardları Enstitüsü</a:t>
            </a:r>
          </a:p>
        </p:txBody>
      </p:sp>
      <p:sp>
        <p:nvSpPr>
          <p:cNvPr id="6" name="5 Slayt Numarası Yer Tutucusu"/>
          <p:cNvSpPr>
            <a:spLocks noGrp="1"/>
          </p:cNvSpPr>
          <p:nvPr>
            <p:ph type="sldNum" sz="quarter" idx="11"/>
          </p:nvPr>
        </p:nvSpPr>
        <p:spPr/>
        <p:txBody>
          <a:bodyPr/>
          <a:lstStyle>
            <a:lvl1pPr>
              <a:defRPr/>
            </a:lvl1pPr>
          </a:lstStyle>
          <a:p>
            <a:fld id="{E3DF3D7A-0DDB-4A95-95E0-B8C72CBFA8DC}" type="slidenum">
              <a:rPr lang="tr-TR"/>
              <a:pPr/>
              <a:t>‹#›</a:t>
            </a:fld>
            <a:endParaRPr lang="tr-T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Altbilgi Yer Tutucusu"/>
          <p:cNvSpPr>
            <a:spLocks noGrp="1"/>
          </p:cNvSpPr>
          <p:nvPr>
            <p:ph type="ftr" sz="quarter" idx="10"/>
          </p:nvPr>
        </p:nvSpPr>
        <p:spPr/>
        <p:txBody>
          <a:bodyPr/>
          <a:lstStyle>
            <a:lvl1pPr>
              <a:defRPr/>
            </a:lvl1pPr>
          </a:lstStyle>
          <a:p>
            <a:endParaRPr lang="tr-TR"/>
          </a:p>
          <a:p>
            <a:endParaRPr lang="tr-TR"/>
          </a:p>
          <a:p>
            <a:r>
              <a:rPr lang="en-US"/>
              <a:t>©</a:t>
            </a:r>
            <a:r>
              <a:rPr lang="tr-TR"/>
              <a:t>2009 Türk Standardları Enstitüsü</a:t>
            </a:r>
          </a:p>
        </p:txBody>
      </p:sp>
      <p:sp>
        <p:nvSpPr>
          <p:cNvPr id="8" name="7 Slayt Numarası Yer Tutucusu"/>
          <p:cNvSpPr>
            <a:spLocks noGrp="1"/>
          </p:cNvSpPr>
          <p:nvPr>
            <p:ph type="sldNum" sz="quarter" idx="11"/>
          </p:nvPr>
        </p:nvSpPr>
        <p:spPr/>
        <p:txBody>
          <a:bodyPr/>
          <a:lstStyle>
            <a:lvl1pPr>
              <a:defRPr/>
            </a:lvl1pPr>
          </a:lstStyle>
          <a:p>
            <a:fld id="{000B3DCC-D3ED-49EB-8912-ED8927F3658D}" type="slidenum">
              <a:rPr lang="tr-TR"/>
              <a:pPr/>
              <a:t>‹#›</a:t>
            </a:fld>
            <a:endParaRPr lang="tr-T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Altbilgi Yer Tutucusu"/>
          <p:cNvSpPr>
            <a:spLocks noGrp="1"/>
          </p:cNvSpPr>
          <p:nvPr>
            <p:ph type="ftr" sz="quarter" idx="10"/>
          </p:nvPr>
        </p:nvSpPr>
        <p:spPr/>
        <p:txBody>
          <a:bodyPr/>
          <a:lstStyle>
            <a:lvl1pPr>
              <a:defRPr/>
            </a:lvl1pPr>
          </a:lstStyle>
          <a:p>
            <a:endParaRPr lang="tr-TR"/>
          </a:p>
          <a:p>
            <a:endParaRPr lang="tr-TR"/>
          </a:p>
          <a:p>
            <a:r>
              <a:rPr lang="en-US"/>
              <a:t>©</a:t>
            </a:r>
            <a:r>
              <a:rPr lang="tr-TR"/>
              <a:t>2009 Türk Standardları Enstitüsü</a:t>
            </a:r>
          </a:p>
        </p:txBody>
      </p:sp>
      <p:sp>
        <p:nvSpPr>
          <p:cNvPr id="4" name="3 Slayt Numarası Yer Tutucusu"/>
          <p:cNvSpPr>
            <a:spLocks noGrp="1"/>
          </p:cNvSpPr>
          <p:nvPr>
            <p:ph type="sldNum" sz="quarter" idx="11"/>
          </p:nvPr>
        </p:nvSpPr>
        <p:spPr/>
        <p:txBody>
          <a:bodyPr/>
          <a:lstStyle>
            <a:lvl1pPr>
              <a:defRPr/>
            </a:lvl1pPr>
          </a:lstStyle>
          <a:p>
            <a:fld id="{8635C9D4-4B0C-48EB-B588-2C81AD5691FF}" type="slidenum">
              <a:rPr lang="tr-TR"/>
              <a:pPr/>
              <a:t>‹#›</a:t>
            </a:fld>
            <a:endParaRPr lang="tr-T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Altbilgi Yer Tutucusu"/>
          <p:cNvSpPr>
            <a:spLocks noGrp="1"/>
          </p:cNvSpPr>
          <p:nvPr>
            <p:ph type="ftr" sz="quarter" idx="10"/>
          </p:nvPr>
        </p:nvSpPr>
        <p:spPr/>
        <p:txBody>
          <a:bodyPr/>
          <a:lstStyle>
            <a:lvl1pPr>
              <a:defRPr/>
            </a:lvl1pPr>
          </a:lstStyle>
          <a:p>
            <a:endParaRPr lang="tr-TR"/>
          </a:p>
          <a:p>
            <a:endParaRPr lang="tr-TR"/>
          </a:p>
          <a:p>
            <a:r>
              <a:rPr lang="en-US"/>
              <a:t>©</a:t>
            </a:r>
            <a:r>
              <a:rPr lang="tr-TR"/>
              <a:t>2009 Türk Standardları Enstitüsü</a:t>
            </a:r>
          </a:p>
        </p:txBody>
      </p:sp>
      <p:sp>
        <p:nvSpPr>
          <p:cNvPr id="3" name="2 Slayt Numarası Yer Tutucusu"/>
          <p:cNvSpPr>
            <a:spLocks noGrp="1"/>
          </p:cNvSpPr>
          <p:nvPr>
            <p:ph type="sldNum" sz="quarter" idx="11"/>
          </p:nvPr>
        </p:nvSpPr>
        <p:spPr/>
        <p:txBody>
          <a:bodyPr/>
          <a:lstStyle>
            <a:lvl1pPr>
              <a:defRPr/>
            </a:lvl1pPr>
          </a:lstStyle>
          <a:p>
            <a:fld id="{02079EAC-BAC9-404E-8701-5569507C5E57}" type="slidenum">
              <a:rPr lang="tr-TR"/>
              <a:pPr/>
              <a:t>‹#›</a:t>
            </a:fld>
            <a:endParaRPr lang="tr-T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Altbilgi Yer Tutucusu"/>
          <p:cNvSpPr>
            <a:spLocks noGrp="1"/>
          </p:cNvSpPr>
          <p:nvPr>
            <p:ph type="ftr" sz="quarter" idx="10"/>
          </p:nvPr>
        </p:nvSpPr>
        <p:spPr/>
        <p:txBody>
          <a:bodyPr/>
          <a:lstStyle>
            <a:lvl1pPr>
              <a:defRPr/>
            </a:lvl1pPr>
          </a:lstStyle>
          <a:p>
            <a:endParaRPr lang="tr-TR"/>
          </a:p>
          <a:p>
            <a:endParaRPr lang="tr-TR"/>
          </a:p>
          <a:p>
            <a:r>
              <a:rPr lang="en-US"/>
              <a:t>©</a:t>
            </a:r>
            <a:r>
              <a:rPr lang="tr-TR"/>
              <a:t>2009 Türk Standardları Enstitüsü</a:t>
            </a:r>
          </a:p>
        </p:txBody>
      </p:sp>
      <p:sp>
        <p:nvSpPr>
          <p:cNvPr id="6" name="5 Slayt Numarası Yer Tutucusu"/>
          <p:cNvSpPr>
            <a:spLocks noGrp="1"/>
          </p:cNvSpPr>
          <p:nvPr>
            <p:ph type="sldNum" sz="quarter" idx="11"/>
          </p:nvPr>
        </p:nvSpPr>
        <p:spPr/>
        <p:txBody>
          <a:bodyPr/>
          <a:lstStyle>
            <a:lvl1pPr>
              <a:defRPr/>
            </a:lvl1pPr>
          </a:lstStyle>
          <a:p>
            <a:fld id="{7E36D1CA-16CF-4952-9275-1E16C40FCF76}" type="slidenum">
              <a:rPr lang="tr-TR"/>
              <a:pPr/>
              <a:t>‹#›</a:t>
            </a:fld>
            <a:endParaRPr lang="tr-T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Altbilgi Yer Tutucusu"/>
          <p:cNvSpPr>
            <a:spLocks noGrp="1"/>
          </p:cNvSpPr>
          <p:nvPr>
            <p:ph type="ftr" sz="quarter" idx="10"/>
          </p:nvPr>
        </p:nvSpPr>
        <p:spPr/>
        <p:txBody>
          <a:bodyPr/>
          <a:lstStyle>
            <a:lvl1pPr>
              <a:defRPr/>
            </a:lvl1pPr>
          </a:lstStyle>
          <a:p>
            <a:endParaRPr lang="tr-TR"/>
          </a:p>
          <a:p>
            <a:endParaRPr lang="tr-TR"/>
          </a:p>
          <a:p>
            <a:r>
              <a:rPr lang="en-US"/>
              <a:t>©</a:t>
            </a:r>
            <a:r>
              <a:rPr lang="tr-TR"/>
              <a:t>2009 Türk Standardları Enstitüsü</a:t>
            </a:r>
          </a:p>
        </p:txBody>
      </p:sp>
      <p:sp>
        <p:nvSpPr>
          <p:cNvPr id="6" name="5 Slayt Numarası Yer Tutucusu"/>
          <p:cNvSpPr>
            <a:spLocks noGrp="1"/>
          </p:cNvSpPr>
          <p:nvPr>
            <p:ph type="sldNum" sz="quarter" idx="11"/>
          </p:nvPr>
        </p:nvSpPr>
        <p:spPr/>
        <p:txBody>
          <a:bodyPr/>
          <a:lstStyle>
            <a:lvl1pPr>
              <a:defRPr/>
            </a:lvl1pPr>
          </a:lstStyle>
          <a:p>
            <a:fld id="{F232DC70-8862-4F5C-890E-0252EBBA0E93}" type="slidenum">
              <a:rPr lang="tr-TR"/>
              <a:pPr/>
              <a:t>‹#›</a:t>
            </a:fld>
            <a:endParaRPr lang="tr-T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0" y="0"/>
            <a:ext cx="9144000" cy="1125538"/>
          </a:xfrm>
          <a:prstGeom prst="rect">
            <a:avLst/>
          </a:prstGeom>
          <a:solidFill>
            <a:srgbClr val="FF0000"/>
          </a:solid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tr-TR" smtClean="0"/>
              <a:t>Türk Standardları Enstitüsü</a:t>
            </a:r>
          </a:p>
        </p:txBody>
      </p:sp>
      <p:sp>
        <p:nvSpPr>
          <p:cNvPr id="15363" name="Rectangle 3"/>
          <p:cNvSpPr>
            <a:spLocks noGrp="1" noChangeArrowheads="1"/>
          </p:cNvSpPr>
          <p:nvPr>
            <p:ph type="body" idx="1"/>
          </p:nvPr>
        </p:nvSpPr>
        <p:spPr bwMode="auto">
          <a:xfrm>
            <a:off x="0" y="1600200"/>
            <a:ext cx="91440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
        <p:nvSpPr>
          <p:cNvPr id="15364" name="Rectangle 4"/>
          <p:cNvSpPr>
            <a:spLocks noGrp="1" noChangeArrowheads="1"/>
          </p:cNvSpPr>
          <p:nvPr>
            <p:ph type="ftr" sz="quarter" idx="3"/>
          </p:nvPr>
        </p:nvSpPr>
        <p:spPr bwMode="auto">
          <a:xfrm>
            <a:off x="2700338" y="6248400"/>
            <a:ext cx="331946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0000"/>
                </a:solidFill>
                <a:latin typeface="+mn-lt"/>
              </a:defRPr>
            </a:lvl1pPr>
          </a:lstStyle>
          <a:p>
            <a:endParaRPr lang="tr-TR"/>
          </a:p>
          <a:p>
            <a:endParaRPr lang="tr-TR"/>
          </a:p>
          <a:p>
            <a:r>
              <a:rPr lang="en-US"/>
              <a:t>©</a:t>
            </a:r>
            <a:r>
              <a:rPr lang="tr-TR"/>
              <a:t>2009 Türk Standardları Enstitüsü</a:t>
            </a:r>
          </a:p>
        </p:txBody>
      </p:sp>
      <p:sp>
        <p:nvSpPr>
          <p:cNvPr id="15365" name="Rectangle 5"/>
          <p:cNvSpPr>
            <a:spLocks noGrp="1" noChangeArrowheads="1"/>
          </p:cNvSpPr>
          <p:nvPr>
            <p:ph type="sldNum" sz="quarter" idx="4"/>
          </p:nvPr>
        </p:nvSpPr>
        <p:spPr bwMode="auto">
          <a:xfrm>
            <a:off x="7912100" y="6572250"/>
            <a:ext cx="126841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0000"/>
                </a:solidFill>
                <a:latin typeface="+mn-lt"/>
              </a:defRPr>
            </a:lvl1pPr>
          </a:lstStyle>
          <a:p>
            <a:fld id="{B75BD2FB-8217-4A72-8A7C-6B1A25A9108D}" type="slidenum">
              <a:rPr lang="tr-TR"/>
              <a:pPr/>
              <a:t>‹#›</a:t>
            </a:fld>
            <a:endParaRPr lang="tr-TR"/>
          </a:p>
        </p:txBody>
      </p:sp>
      <p:sp>
        <p:nvSpPr>
          <p:cNvPr id="15366" name="Line 6"/>
          <p:cNvSpPr>
            <a:spLocks noChangeShapeType="1"/>
          </p:cNvSpPr>
          <p:nvPr/>
        </p:nvSpPr>
        <p:spPr bwMode="auto">
          <a:xfrm>
            <a:off x="457200" y="1196975"/>
            <a:ext cx="8077200" cy="0"/>
          </a:xfrm>
          <a:prstGeom prst="line">
            <a:avLst/>
          </a:prstGeom>
          <a:noFill/>
          <a:ln w="19050">
            <a:solidFill>
              <a:srgbClr val="FF0000"/>
            </a:solidFill>
            <a:round/>
            <a:headEnd/>
            <a:tailEnd/>
          </a:ln>
          <a:effectLst/>
        </p:spPr>
        <p:txBody>
          <a:bodyPr/>
          <a:lstStyle/>
          <a:p>
            <a:endParaRPr lang="tr-TR"/>
          </a:p>
        </p:txBody>
      </p:sp>
      <p:pic>
        <p:nvPicPr>
          <p:cNvPr id="15367" name="Picture 7" descr="tse"/>
          <p:cNvPicPr>
            <a:picLocks noChangeAspect="1" noChangeArrowheads="1"/>
          </p:cNvPicPr>
          <p:nvPr/>
        </p:nvPicPr>
        <p:blipFill>
          <a:blip r:embed="rId13" cstate="print"/>
          <a:srcRect/>
          <a:stretch>
            <a:fillRect/>
          </a:stretch>
        </p:blipFill>
        <p:spPr bwMode="auto">
          <a:xfrm>
            <a:off x="8101013" y="6165850"/>
            <a:ext cx="827087" cy="481013"/>
          </a:xfrm>
          <a:prstGeom prst="rect">
            <a:avLst/>
          </a:prstGeom>
          <a:noFill/>
        </p:spPr>
      </p:pic>
      <p:sp>
        <p:nvSpPr>
          <p:cNvPr id="15368" name="Line 8"/>
          <p:cNvSpPr>
            <a:spLocks noChangeShapeType="1"/>
          </p:cNvSpPr>
          <p:nvPr/>
        </p:nvSpPr>
        <p:spPr bwMode="auto">
          <a:xfrm>
            <a:off x="468313" y="6092825"/>
            <a:ext cx="8675687" cy="0"/>
          </a:xfrm>
          <a:prstGeom prst="line">
            <a:avLst/>
          </a:prstGeom>
          <a:noFill/>
          <a:ln w="19050">
            <a:solidFill>
              <a:srgbClr val="FF0000"/>
            </a:solidFill>
            <a:round/>
            <a:headEnd/>
            <a:tailEnd/>
          </a:ln>
          <a:effectLst/>
        </p:spPr>
        <p:txBody>
          <a:bodyPr/>
          <a:lstStyle/>
          <a:p>
            <a:endParaRPr lang="tr-T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2">
                                            <p:txEl>
                                              <p:charRg st="4294967295" end="4294967295"/>
                                            </p:txEl>
                                          </p:spTgt>
                                        </p:tgtEl>
                                        <p:attrNameLst>
                                          <p:attrName>style.visibility</p:attrName>
                                        </p:attrNameLst>
                                      </p:cBhvr>
                                      <p:to>
                                        <p:strVal val="visible"/>
                                      </p:to>
                                    </p:set>
                                    <p:animEffect transition="in" filter="fade">
                                      <p:cBhvr>
                                        <p:cTn id="7" dur="2000"/>
                                        <p:tgtEl>
                                          <p:spTgt spid="15362">
                                            <p:txEl>
                                              <p:charRg st="4294967295" end="429496729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63"/>
                                        </p:tgtEl>
                                        <p:attrNameLst>
                                          <p:attrName>style.visibility</p:attrName>
                                        </p:attrNameLst>
                                      </p:cBhvr>
                                      <p:to>
                                        <p:strVal val="visible"/>
                                      </p:to>
                                    </p:set>
                                    <p:animEffect transition="in" filter="fade">
                                      <p:cBhvr>
                                        <p:cTn id="10" dur="20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p:tmplLst>
          <p:tmpl>
            <p:tnLst>
              <p:par>
                <p:cTn presetID="10" presetClass="entr" presetSubtype="0" fill="hold" nodeType="withEffect">
                  <p:stCondLst>
                    <p:cond delay="0"/>
                  </p:stCondLst>
                  <p:childTnLst>
                    <p:set>
                      <p:cBhvr>
                        <p:cTn dur="1" fill="hold">
                          <p:stCondLst>
                            <p:cond delay="0"/>
                          </p:stCondLst>
                        </p:cTn>
                        <p:tgtEl>
                          <p:spTgt spid="15363"/>
                        </p:tgtEl>
                        <p:attrNameLst>
                          <p:attrName>style.visibility</p:attrName>
                        </p:attrNameLst>
                      </p:cBhvr>
                      <p:to>
                        <p:strVal val="visible"/>
                      </p:to>
                    </p:set>
                    <p:animEffect transition="in" filter="fade">
                      <p:cBhvr>
                        <p:cTn dur="2000"/>
                        <p:tgtEl>
                          <p:spTgt spid="15363"/>
                        </p:tgtEl>
                      </p:cBhvr>
                    </p:animEffect>
                  </p:childTnLst>
                </p:cTn>
              </p:par>
            </p:tnLst>
          </p:tmpl>
        </p:tmplLst>
      </p:bldP>
    </p:bldLst>
  </p:timing>
  <p:hf sldNum="0" hdr="0" dt="0"/>
  <p:txStyles>
    <p:titleStyle>
      <a:lvl1pPr algn="ctr" rtl="0" fontAlgn="base">
        <a:spcBef>
          <a:spcPct val="0"/>
        </a:spcBef>
        <a:spcAft>
          <a:spcPct val="0"/>
        </a:spcAft>
        <a:defRPr sz="2400">
          <a:solidFill>
            <a:schemeClr val="bg1"/>
          </a:solidFill>
          <a:latin typeface="+mj-lt"/>
          <a:ea typeface="+mj-ea"/>
          <a:cs typeface="+mj-cs"/>
        </a:defRPr>
      </a:lvl1pPr>
      <a:lvl2pPr algn="ctr" rtl="0" fontAlgn="base">
        <a:spcBef>
          <a:spcPct val="0"/>
        </a:spcBef>
        <a:spcAft>
          <a:spcPct val="0"/>
        </a:spcAft>
        <a:defRPr sz="2400">
          <a:solidFill>
            <a:schemeClr val="bg1"/>
          </a:solidFill>
          <a:latin typeface="Verdana" pitchFamily="34" charset="0"/>
        </a:defRPr>
      </a:lvl2pPr>
      <a:lvl3pPr algn="ctr" rtl="0" fontAlgn="base">
        <a:spcBef>
          <a:spcPct val="0"/>
        </a:spcBef>
        <a:spcAft>
          <a:spcPct val="0"/>
        </a:spcAft>
        <a:defRPr sz="2400">
          <a:solidFill>
            <a:schemeClr val="bg1"/>
          </a:solidFill>
          <a:latin typeface="Verdana" pitchFamily="34" charset="0"/>
        </a:defRPr>
      </a:lvl3pPr>
      <a:lvl4pPr algn="ctr" rtl="0" fontAlgn="base">
        <a:spcBef>
          <a:spcPct val="0"/>
        </a:spcBef>
        <a:spcAft>
          <a:spcPct val="0"/>
        </a:spcAft>
        <a:defRPr sz="2400">
          <a:solidFill>
            <a:schemeClr val="bg1"/>
          </a:solidFill>
          <a:latin typeface="Verdana" pitchFamily="34" charset="0"/>
        </a:defRPr>
      </a:lvl4pPr>
      <a:lvl5pPr algn="ctr" rtl="0" fontAlgn="base">
        <a:spcBef>
          <a:spcPct val="0"/>
        </a:spcBef>
        <a:spcAft>
          <a:spcPct val="0"/>
        </a:spcAft>
        <a:defRPr sz="2400">
          <a:solidFill>
            <a:schemeClr val="bg1"/>
          </a:solidFill>
          <a:latin typeface="Verdana" pitchFamily="34" charset="0"/>
        </a:defRPr>
      </a:lvl5pPr>
      <a:lvl6pPr marL="457200" algn="ctr" rtl="0" fontAlgn="base">
        <a:spcBef>
          <a:spcPct val="0"/>
        </a:spcBef>
        <a:spcAft>
          <a:spcPct val="0"/>
        </a:spcAft>
        <a:defRPr sz="2400">
          <a:solidFill>
            <a:schemeClr val="bg1"/>
          </a:solidFill>
          <a:latin typeface="Verdana" pitchFamily="34" charset="0"/>
        </a:defRPr>
      </a:lvl6pPr>
      <a:lvl7pPr marL="914400" algn="ctr" rtl="0" fontAlgn="base">
        <a:spcBef>
          <a:spcPct val="0"/>
        </a:spcBef>
        <a:spcAft>
          <a:spcPct val="0"/>
        </a:spcAft>
        <a:defRPr sz="2400">
          <a:solidFill>
            <a:schemeClr val="bg1"/>
          </a:solidFill>
          <a:latin typeface="Verdana" pitchFamily="34" charset="0"/>
        </a:defRPr>
      </a:lvl7pPr>
      <a:lvl8pPr marL="1371600" algn="ctr" rtl="0" fontAlgn="base">
        <a:spcBef>
          <a:spcPct val="0"/>
        </a:spcBef>
        <a:spcAft>
          <a:spcPct val="0"/>
        </a:spcAft>
        <a:defRPr sz="2400">
          <a:solidFill>
            <a:schemeClr val="bg1"/>
          </a:solidFill>
          <a:latin typeface="Verdana" pitchFamily="34" charset="0"/>
        </a:defRPr>
      </a:lvl8pPr>
      <a:lvl9pPr marL="1828800" algn="ctr" rtl="0" fontAlgn="base">
        <a:spcBef>
          <a:spcPct val="0"/>
        </a:spcBef>
        <a:spcAft>
          <a:spcPct val="0"/>
        </a:spcAft>
        <a:defRPr sz="2400">
          <a:solidFill>
            <a:schemeClr val="bg1"/>
          </a:solidFill>
          <a:latin typeface="Verdana" pitchFamily="34" charset="0"/>
        </a:defRPr>
      </a:lvl9pPr>
    </p:titleStyle>
    <p:bodyStyle>
      <a:lvl1pPr marL="342900" indent="-342900" algn="l" rtl="0" fontAlgn="base">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400" b="1">
          <a:solidFill>
            <a:srgbClr val="000099"/>
          </a:solidFill>
          <a:latin typeface="Times New Roman" pitchFamily="18" charset="0"/>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25.vml"/></Relationships>
</file>

<file path=ppt/slides/_rels/slide114.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Office_Word_97_-_2003_Belgesi1.doc"/><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7.xml"/><Relationship Id="rId4" Type="http://schemas.openxmlformats.org/officeDocument/2006/relationships/image" Target="../media/image49.emf"/></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oleObject" Target="../embeddings/oleObject31.bin"/></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13.bin"/></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2.v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3.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4.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30.wmf"/></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oleObject" Target="../embeddings/oleObject19.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7.v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Microsoft_Office_Word_97_-_2003_Belgesi2.doc"/><Relationship Id="rId2" Type="http://schemas.openxmlformats.org/officeDocument/2006/relationships/slideLayout" Target="../slideLayouts/slideLayout7.xml"/><Relationship Id="rId1" Type="http://schemas.openxmlformats.org/officeDocument/2006/relationships/vmlDrawing" Target="../drawings/vmlDrawing18.v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9.v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oleObject" Target="../embeddings/oleObject23.bin"/></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21.v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oleObject" Target="../embeddings/oleObject26.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oleObject" Target="../embeddings/oleObject28.bin"/></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Microsoft_Office_Word_97_-_2003_Belgesi3.doc"/><Relationship Id="rId2" Type="http://schemas.openxmlformats.org/officeDocument/2006/relationships/slideLayout" Target="../slideLayouts/slideLayout7.xml"/><Relationship Id="rId1" Type="http://schemas.openxmlformats.org/officeDocument/2006/relationships/vmlDrawing" Target="../drawings/vmlDrawing24.v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7410" name="Text Box 2"/>
          <p:cNvSpPr txBox="1">
            <a:spLocks noChangeArrowheads="1"/>
          </p:cNvSpPr>
          <p:nvPr/>
        </p:nvSpPr>
        <p:spPr bwMode="auto">
          <a:xfrm>
            <a:off x="971550" y="188913"/>
            <a:ext cx="6769100" cy="946150"/>
          </a:xfrm>
          <a:prstGeom prst="rect">
            <a:avLst/>
          </a:prstGeom>
          <a:noFill/>
          <a:ln w="9525">
            <a:noFill/>
            <a:miter lim="800000"/>
            <a:headEnd/>
            <a:tailEnd/>
          </a:ln>
          <a:effectLst/>
        </p:spPr>
        <p:txBody>
          <a:bodyPr>
            <a:spAutoFit/>
          </a:bodyPr>
          <a:lstStyle/>
          <a:p>
            <a:pPr algn="ctr" eaLnBrk="0" hangingPunct="0"/>
            <a:r>
              <a:rPr lang="tr-TR" sz="2800" b="1">
                <a:solidFill>
                  <a:srgbClr val="FF0000"/>
                </a:solidFill>
                <a:effectLst>
                  <a:outerShdw blurRad="38100" dist="38100" dir="2700000" algn="tl">
                    <a:srgbClr val="C0C0C0"/>
                  </a:outerShdw>
                </a:effectLst>
                <a:latin typeface="Verdana" pitchFamily="34" charset="0"/>
              </a:rPr>
              <a:t>TÜRK STANDARDLARI ENSTİTÜSÜ</a:t>
            </a:r>
          </a:p>
        </p:txBody>
      </p:sp>
      <p:pic>
        <p:nvPicPr>
          <p:cNvPr id="17411" name="Picture 3" descr="Turkishflag"/>
          <p:cNvPicPr>
            <a:picLocks noChangeAspect="1" noChangeArrowheads="1" noCrop="1"/>
          </p:cNvPicPr>
          <p:nvPr/>
        </p:nvPicPr>
        <p:blipFill>
          <a:blip r:embed="rId3" cstate="print"/>
          <a:srcRect/>
          <a:stretch>
            <a:fillRect/>
          </a:stretch>
        </p:blipFill>
        <p:spPr bwMode="auto">
          <a:xfrm>
            <a:off x="7596188" y="115888"/>
            <a:ext cx="1447800" cy="1028700"/>
          </a:xfrm>
          <a:prstGeom prst="rect">
            <a:avLst/>
          </a:prstGeom>
          <a:noFill/>
        </p:spPr>
      </p:pic>
      <p:pic>
        <p:nvPicPr>
          <p:cNvPr id="17412" name="Picture 4" descr="TSE bina 1"/>
          <p:cNvPicPr>
            <a:picLocks noChangeAspect="1" noChangeArrowheads="1"/>
          </p:cNvPicPr>
          <p:nvPr/>
        </p:nvPicPr>
        <p:blipFill>
          <a:blip r:embed="rId4" cstate="print"/>
          <a:srcRect/>
          <a:stretch>
            <a:fillRect/>
          </a:stretch>
        </p:blipFill>
        <p:spPr bwMode="auto">
          <a:xfrm>
            <a:off x="395288" y="2060575"/>
            <a:ext cx="3384550" cy="2540000"/>
          </a:xfrm>
          <a:prstGeom prst="rect">
            <a:avLst/>
          </a:prstGeom>
          <a:noFill/>
        </p:spPr>
      </p:pic>
      <p:sp>
        <p:nvSpPr>
          <p:cNvPr id="17413" name="Text Box 5"/>
          <p:cNvSpPr txBox="1">
            <a:spLocks noChangeArrowheads="1"/>
          </p:cNvSpPr>
          <p:nvPr/>
        </p:nvSpPr>
        <p:spPr bwMode="auto">
          <a:xfrm>
            <a:off x="3995738" y="2492375"/>
            <a:ext cx="5003800" cy="1800225"/>
          </a:xfrm>
          <a:prstGeom prst="rect">
            <a:avLst/>
          </a:prstGeom>
          <a:noFill/>
          <a:ln w="9525">
            <a:noFill/>
            <a:miter lim="800000"/>
            <a:headEnd/>
            <a:tailEnd/>
          </a:ln>
          <a:effectLst/>
        </p:spPr>
        <p:txBody>
          <a:bodyPr>
            <a:spAutoFit/>
          </a:bodyPr>
          <a:lstStyle/>
          <a:p>
            <a:pPr marL="342900" indent="-342900" algn="ctr"/>
            <a:r>
              <a:rPr lang="tr-TR" sz="2800" b="1">
                <a:effectLst>
                  <a:outerShdw blurRad="38100" dist="38100" dir="2700000" algn="tl">
                    <a:srgbClr val="C0C0C0"/>
                  </a:outerShdw>
                </a:effectLst>
                <a:latin typeface="Verdana" pitchFamily="34" charset="0"/>
              </a:rPr>
              <a:t>PERSONEL VE SİSTEM BELGELENDİRME MERKEZİ BAŞKANLIĞI</a:t>
            </a:r>
            <a:endParaRPr lang="tr-TR" sz="2800">
              <a:effectLst>
                <a:outerShdw blurRad="38100" dist="38100" dir="2700000" algn="tl">
                  <a:srgbClr val="C0C0C0"/>
                </a:outerShdw>
              </a:effectLst>
              <a:latin typeface="Verdana" pitchFamily="34" charset="0"/>
            </a:endParaRPr>
          </a:p>
        </p:txBody>
      </p:sp>
      <p:sp>
        <p:nvSpPr>
          <p:cNvPr id="17414" name="Rectangle 6"/>
          <p:cNvSpPr>
            <a:spLocks noChangeArrowheads="1"/>
          </p:cNvSpPr>
          <p:nvPr/>
        </p:nvSpPr>
        <p:spPr bwMode="auto">
          <a:xfrm>
            <a:off x="0" y="3138488"/>
            <a:ext cx="1125538" cy="0"/>
          </a:xfrm>
          <a:prstGeom prst="rect">
            <a:avLst/>
          </a:prstGeom>
          <a:noFill/>
          <a:ln w="9525">
            <a:noFill/>
            <a:miter lim="800000"/>
            <a:headEnd/>
            <a:tailEnd/>
          </a:ln>
          <a:effectLst/>
        </p:spPr>
        <p:txBody>
          <a:bodyPr wrap="none">
            <a:spAutoFit/>
          </a:bodyPr>
          <a:lstStyle/>
          <a:p>
            <a:endParaRPr lang="tr-TR"/>
          </a:p>
        </p:txBody>
      </p:sp>
      <p:sp>
        <p:nvSpPr>
          <p:cNvPr id="17415" name="Rectangle 7"/>
          <p:cNvSpPr>
            <a:spLocks noChangeArrowheads="1"/>
          </p:cNvSpPr>
          <p:nvPr/>
        </p:nvSpPr>
        <p:spPr bwMode="auto">
          <a:xfrm>
            <a:off x="0" y="3138488"/>
            <a:ext cx="1157288" cy="0"/>
          </a:xfrm>
          <a:prstGeom prst="rect">
            <a:avLst/>
          </a:prstGeom>
          <a:noFill/>
          <a:ln w="9525">
            <a:noFill/>
            <a:miter lim="800000"/>
            <a:headEnd/>
            <a:tailEnd/>
          </a:ln>
          <a:effectLst/>
        </p:spPr>
        <p:txBody>
          <a:bodyPr wrap="none">
            <a:spAutoFit/>
          </a:bodyPr>
          <a:lstStyle/>
          <a:p>
            <a:endParaRPr lang="tr-TR"/>
          </a:p>
        </p:txBody>
      </p:sp>
      <p:sp>
        <p:nvSpPr>
          <p:cNvPr id="17416" name="Rectangle 8"/>
          <p:cNvSpPr>
            <a:spLocks noChangeArrowheads="1"/>
          </p:cNvSpPr>
          <p:nvPr/>
        </p:nvSpPr>
        <p:spPr bwMode="auto">
          <a:xfrm>
            <a:off x="0" y="3640138"/>
            <a:ext cx="9144000" cy="0"/>
          </a:xfrm>
          <a:prstGeom prst="rect">
            <a:avLst/>
          </a:prstGeom>
          <a:noFill/>
          <a:ln w="9525">
            <a:noFill/>
            <a:miter lim="800000"/>
            <a:headEnd/>
            <a:tailEnd/>
          </a:ln>
          <a:effectLst/>
        </p:spPr>
        <p:txBody>
          <a:bodyPr wrap="none" anchor="ctr">
            <a:spAutoFit/>
          </a:bodyPr>
          <a:lstStyle/>
          <a:p>
            <a:endParaRPr lang="tr-TR" sz="1800">
              <a:latin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linds(horizontal)">
                                      <p:cBhvr>
                                        <p:cTn id="7"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82978" name="Rectangle 2"/>
          <p:cNvSpPr>
            <a:spLocks noGrp="1" noChangeArrowheads="1"/>
          </p:cNvSpPr>
          <p:nvPr>
            <p:ph type="title"/>
          </p:nvPr>
        </p:nvSpPr>
        <p:spPr/>
        <p:txBody>
          <a:bodyPr/>
          <a:lstStyle/>
          <a:p>
            <a:r>
              <a:rPr lang="tr-TR"/>
              <a:t>EĞİTİM PROGRAMI</a:t>
            </a:r>
          </a:p>
        </p:txBody>
      </p:sp>
      <p:sp>
        <p:nvSpPr>
          <p:cNvPr id="382979" name="Rectangle 3"/>
          <p:cNvSpPr>
            <a:spLocks noGrp="1" noChangeArrowheads="1"/>
          </p:cNvSpPr>
          <p:nvPr>
            <p:ph type="body" sz="half" idx="1"/>
          </p:nvPr>
        </p:nvSpPr>
        <p:spPr/>
        <p:txBody>
          <a:bodyPr/>
          <a:lstStyle/>
          <a:p>
            <a:pPr>
              <a:lnSpc>
                <a:spcPct val="90000"/>
              </a:lnSpc>
              <a:buFont typeface="Wingdings" pitchFamily="2" charset="2"/>
              <a:buNone/>
            </a:pPr>
            <a:r>
              <a:rPr lang="tr-TR" sz="1800"/>
              <a:t>3.GÜN</a:t>
            </a:r>
          </a:p>
          <a:p>
            <a:pPr>
              <a:lnSpc>
                <a:spcPct val="90000"/>
              </a:lnSpc>
              <a:buFont typeface="Wingdings" pitchFamily="2" charset="2"/>
              <a:buNone/>
            </a:pPr>
            <a:r>
              <a:rPr lang="tr-TR" sz="1800"/>
              <a:t>09.30.-12.30.Kaynak Yönetimi, Kaynakların Sağlanması,İnsan Kaynakları, Altyapı, Çalışma Ortamı,Ürün Gerçekleştirme, Ürün Gerçekleştirmenin Planlanması, Müşteri ile İlişkili Prosesler, Tasarım ve Geliştirme</a:t>
            </a:r>
          </a:p>
          <a:p>
            <a:pPr>
              <a:lnSpc>
                <a:spcPct val="90000"/>
              </a:lnSpc>
              <a:buFont typeface="Wingdings" pitchFamily="2" charset="2"/>
              <a:buNone/>
            </a:pPr>
            <a:r>
              <a:rPr lang="tr-TR" sz="1800"/>
              <a:t>12.30.-13.30. Öğle Arası</a:t>
            </a:r>
          </a:p>
          <a:p>
            <a:pPr>
              <a:lnSpc>
                <a:spcPct val="90000"/>
              </a:lnSpc>
              <a:buFont typeface="Wingdings" pitchFamily="2" charset="2"/>
              <a:buNone/>
            </a:pPr>
            <a:r>
              <a:rPr lang="tr-TR" sz="1800"/>
              <a:t>13.30.-16.30.Satınalma, Üretim ve Hizmet Sunumu, İzleme ve Ölçme Donanımının Kontrolü, Ölçme Analiz ve İyileştirme, İzleme ve Ölçme, Uygun Olmayan Ürünün Kontrolü, Veri Analizi, İyileştirme,Pratik Çalışma-3</a:t>
            </a:r>
          </a:p>
          <a:p>
            <a:pPr>
              <a:lnSpc>
                <a:spcPct val="90000"/>
              </a:lnSpc>
              <a:buFont typeface="Wingdings" pitchFamily="2" charset="2"/>
              <a:buNone/>
            </a:pPr>
            <a:endParaRPr lang="tr-TR" sz="1800"/>
          </a:p>
        </p:txBody>
      </p:sp>
      <p:sp>
        <p:nvSpPr>
          <p:cNvPr id="382980" name="Rectangle 4"/>
          <p:cNvSpPr>
            <a:spLocks noGrp="1" noChangeArrowheads="1"/>
          </p:cNvSpPr>
          <p:nvPr>
            <p:ph type="body" sz="half" idx="2"/>
          </p:nvPr>
        </p:nvSpPr>
        <p:spPr/>
        <p:txBody>
          <a:bodyPr/>
          <a:lstStyle/>
          <a:p>
            <a:pPr>
              <a:lnSpc>
                <a:spcPct val="90000"/>
              </a:lnSpc>
              <a:buFont typeface="Wingdings" pitchFamily="2" charset="2"/>
              <a:buNone/>
            </a:pPr>
            <a:endParaRPr lang="tr-TR" sz="1800"/>
          </a:p>
        </p:txBody>
      </p:sp>
    </p:spTree>
  </p:cSld>
  <p:clrMapOvr>
    <a:masterClrMapping/>
  </p:clrMapOvr>
  <p:transition spd="med"/>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16738"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16739"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018C7500-96A9-4788-AD75-A6C7237DFC8F}" type="slidenum">
              <a:rPr lang="en-US" sz="1400">
                <a:latin typeface="Arial Narrow" pitchFamily="34" charset="0"/>
              </a:rPr>
              <a:pPr algn="r" eaLnBrk="0" hangingPunct="0">
                <a:spcBef>
                  <a:spcPct val="50000"/>
                </a:spcBef>
              </a:pPr>
              <a:t>100</a:t>
            </a:fld>
            <a:endParaRPr lang="en-US" sz="1400">
              <a:latin typeface="Arial Narrow" pitchFamily="34" charset="0"/>
            </a:endParaRPr>
          </a:p>
        </p:txBody>
      </p:sp>
      <p:sp>
        <p:nvSpPr>
          <p:cNvPr id="116740" name="Text Box 3"/>
          <p:cNvSpPr txBox="1">
            <a:spLocks noChangeArrowheads="1"/>
          </p:cNvSpPr>
          <p:nvPr/>
        </p:nvSpPr>
        <p:spPr bwMode="auto">
          <a:xfrm>
            <a:off x="914400" y="584200"/>
            <a:ext cx="2378075" cy="579438"/>
          </a:xfrm>
          <a:prstGeom prst="rect">
            <a:avLst/>
          </a:prstGeom>
          <a:noFill/>
          <a:ln w="12700">
            <a:noFill/>
            <a:miter lim="800000"/>
            <a:headEnd type="none" w="sm" len="sm"/>
            <a:tailEnd type="none" w="sm" len="sm"/>
          </a:ln>
        </p:spPr>
        <p:txBody>
          <a:bodyPr wrap="none">
            <a:spAutoFit/>
          </a:bodyPr>
          <a:lstStyle/>
          <a:p>
            <a:r>
              <a:rPr lang="tr-TR" sz="3200" b="1">
                <a:latin typeface="Arial Tur" charset="-94"/>
              </a:rPr>
              <a:t>1.2 Uygulama</a:t>
            </a:r>
            <a:endParaRPr lang="en-US" sz="3200" b="1">
              <a:latin typeface="Arial Tur" charset="-94"/>
            </a:endParaRPr>
          </a:p>
        </p:txBody>
      </p:sp>
      <p:sp>
        <p:nvSpPr>
          <p:cNvPr id="116741" name="Text Box 4"/>
          <p:cNvSpPr txBox="1">
            <a:spLocks noChangeArrowheads="1"/>
          </p:cNvSpPr>
          <p:nvPr/>
        </p:nvSpPr>
        <p:spPr bwMode="auto">
          <a:xfrm>
            <a:off x="1533525" y="2098675"/>
            <a:ext cx="169863" cy="457200"/>
          </a:xfrm>
          <a:prstGeom prst="rect">
            <a:avLst/>
          </a:prstGeom>
          <a:noFill/>
          <a:ln w="9525">
            <a:noFill/>
            <a:miter lim="800000"/>
            <a:headEnd/>
            <a:tailEnd/>
          </a:ln>
        </p:spPr>
        <p:txBody>
          <a:bodyPr wrap="none">
            <a:spAutoFit/>
          </a:bodyPr>
          <a:lstStyle/>
          <a:p>
            <a:pPr eaLnBrk="0" hangingPunct="0"/>
            <a:endParaRPr lang="tr-TR"/>
          </a:p>
        </p:txBody>
      </p:sp>
      <p:sp>
        <p:nvSpPr>
          <p:cNvPr id="116742" name="Text Box 6"/>
          <p:cNvSpPr txBox="1">
            <a:spLocks noChangeArrowheads="1"/>
          </p:cNvSpPr>
          <p:nvPr/>
        </p:nvSpPr>
        <p:spPr bwMode="auto">
          <a:xfrm>
            <a:off x="468313" y="1700213"/>
            <a:ext cx="8159750" cy="3935412"/>
          </a:xfrm>
          <a:prstGeom prst="rect">
            <a:avLst/>
          </a:prstGeom>
          <a:noFill/>
          <a:ln w="9525">
            <a:noFill/>
            <a:miter lim="800000"/>
            <a:headEnd/>
            <a:tailEnd/>
          </a:ln>
        </p:spPr>
        <p:txBody>
          <a:bodyPr>
            <a:spAutoFit/>
          </a:bodyPr>
          <a:lstStyle/>
          <a:p>
            <a:r>
              <a:rPr lang="tr-TR" sz="2800">
                <a:latin typeface="Verdana" pitchFamily="34" charset="0"/>
              </a:rPr>
              <a:t>Bu standardın bütün şartları genel olup tipleri, büyüklükleri ve sağladıkları ürünlere bakılmaksızın bütün kuruluşlara uygulanabilir olması amaçlanmıştır.</a:t>
            </a:r>
          </a:p>
          <a:p>
            <a:endParaRPr lang="tr-TR" sz="2800">
              <a:latin typeface="Verdana" pitchFamily="34" charset="0"/>
            </a:endParaRPr>
          </a:p>
          <a:p>
            <a:r>
              <a:rPr lang="tr-TR" sz="2800">
                <a:latin typeface="Verdana" pitchFamily="34" charset="0"/>
              </a:rPr>
              <a:t>Bu standardın bazı şart(lar)ı kuruluşun ve ürününün yapısı nedeniyle uygulanamadığında bu durum, bir “hariç tutma” olarak düşünülebilir.</a:t>
            </a:r>
          </a:p>
        </p:txBody>
      </p:sp>
      <p:sp>
        <p:nvSpPr>
          <p:cNvPr id="138242" name="Rectangle 2"/>
          <p:cNvSpPr>
            <a:spLocks noChangeArrowheads="1"/>
          </p:cNvSpPr>
          <p:nvPr/>
        </p:nvSpPr>
        <p:spPr bwMode="auto">
          <a:xfrm>
            <a:off x="0" y="0"/>
            <a:ext cx="9144000" cy="1371600"/>
          </a:xfrm>
          <a:prstGeom prst="rect">
            <a:avLst/>
          </a:prstGeom>
          <a:solidFill>
            <a:srgbClr val="FF0000"/>
          </a:solidFill>
          <a:ln w="9525">
            <a:noFill/>
            <a:miter lim="800000"/>
            <a:headEnd/>
            <a:tailEnd/>
          </a:ln>
          <a:effectLst/>
        </p:spPr>
        <p:txBody>
          <a:bodyPr anchor="b"/>
          <a:lstStyle/>
          <a:p>
            <a:pPr algn="ctr"/>
            <a:r>
              <a:rPr lang="tr-TR">
                <a:solidFill>
                  <a:schemeClr val="bg1"/>
                </a:solidFill>
                <a:effectLst>
                  <a:outerShdw blurRad="38100" dist="38100" dir="2700000" algn="tl">
                    <a:srgbClr val="000000"/>
                  </a:outerShdw>
                </a:effectLst>
                <a:latin typeface="Verdana" pitchFamily="34" charset="0"/>
              </a:rPr>
              <a:t>1.2. Uygulama 1/2</a:t>
            </a:r>
            <a:endParaRPr lang="en-AU">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42018"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342019"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4E6A7D01-1453-4678-A880-F4E880A96A5C}" type="slidenum">
              <a:rPr lang="en-US" sz="1400">
                <a:latin typeface="Arial Narrow" pitchFamily="34" charset="0"/>
              </a:rPr>
              <a:pPr algn="r" eaLnBrk="0" hangingPunct="0">
                <a:spcBef>
                  <a:spcPct val="50000"/>
                </a:spcBef>
              </a:pPr>
              <a:t>101</a:t>
            </a:fld>
            <a:endParaRPr lang="en-US" sz="1400">
              <a:latin typeface="Arial Narrow" pitchFamily="34" charset="0"/>
            </a:endParaRPr>
          </a:p>
        </p:txBody>
      </p:sp>
      <p:sp>
        <p:nvSpPr>
          <p:cNvPr id="342020" name="Text Box 3"/>
          <p:cNvSpPr txBox="1">
            <a:spLocks noChangeArrowheads="1"/>
          </p:cNvSpPr>
          <p:nvPr/>
        </p:nvSpPr>
        <p:spPr bwMode="auto">
          <a:xfrm>
            <a:off x="914400" y="584200"/>
            <a:ext cx="2378075" cy="579438"/>
          </a:xfrm>
          <a:prstGeom prst="rect">
            <a:avLst/>
          </a:prstGeom>
          <a:noFill/>
          <a:ln w="12700">
            <a:noFill/>
            <a:miter lim="800000"/>
            <a:headEnd type="none" w="sm" len="sm"/>
            <a:tailEnd type="none" w="sm" len="sm"/>
          </a:ln>
        </p:spPr>
        <p:txBody>
          <a:bodyPr wrap="none">
            <a:spAutoFit/>
          </a:bodyPr>
          <a:lstStyle/>
          <a:p>
            <a:r>
              <a:rPr lang="tr-TR" sz="3200" b="1">
                <a:latin typeface="Arial Tur" charset="-94"/>
              </a:rPr>
              <a:t>1.2 Uygulama</a:t>
            </a:r>
            <a:endParaRPr lang="en-US" sz="3200" b="1">
              <a:latin typeface="Arial Tur" charset="-94"/>
            </a:endParaRPr>
          </a:p>
        </p:txBody>
      </p:sp>
      <p:sp>
        <p:nvSpPr>
          <p:cNvPr id="342021" name="Text Box 4"/>
          <p:cNvSpPr txBox="1">
            <a:spLocks noChangeArrowheads="1"/>
          </p:cNvSpPr>
          <p:nvPr/>
        </p:nvSpPr>
        <p:spPr bwMode="auto">
          <a:xfrm>
            <a:off x="1533525" y="2098675"/>
            <a:ext cx="169863" cy="457200"/>
          </a:xfrm>
          <a:prstGeom prst="rect">
            <a:avLst/>
          </a:prstGeom>
          <a:noFill/>
          <a:ln w="9525">
            <a:noFill/>
            <a:miter lim="800000"/>
            <a:headEnd/>
            <a:tailEnd/>
          </a:ln>
        </p:spPr>
        <p:txBody>
          <a:bodyPr wrap="none">
            <a:spAutoFit/>
          </a:bodyPr>
          <a:lstStyle/>
          <a:p>
            <a:pPr eaLnBrk="0" hangingPunct="0"/>
            <a:endParaRPr lang="tr-TR"/>
          </a:p>
        </p:txBody>
      </p:sp>
      <p:sp>
        <p:nvSpPr>
          <p:cNvPr id="342022" name="Text Box 6"/>
          <p:cNvSpPr txBox="1">
            <a:spLocks noChangeArrowheads="1"/>
          </p:cNvSpPr>
          <p:nvPr/>
        </p:nvSpPr>
        <p:spPr bwMode="auto">
          <a:xfrm>
            <a:off x="468313" y="1700213"/>
            <a:ext cx="8159750" cy="3508375"/>
          </a:xfrm>
          <a:prstGeom prst="rect">
            <a:avLst/>
          </a:prstGeom>
          <a:noFill/>
          <a:ln w="9525">
            <a:noFill/>
            <a:miter lim="800000"/>
            <a:headEnd/>
            <a:tailEnd/>
          </a:ln>
        </p:spPr>
        <p:txBody>
          <a:bodyPr>
            <a:spAutoFit/>
          </a:bodyPr>
          <a:lstStyle/>
          <a:p>
            <a:r>
              <a:rPr lang="tr-TR" sz="2800">
                <a:latin typeface="Verdana" pitchFamily="34" charset="0"/>
              </a:rPr>
              <a:t>Hariç tutmalar yapıldığı durumlarda bu standarda uygunluk iddiası, bu hariç tutmalar Madde 7’deki şartlarla sınırlandırılmadığı ve kuruluşun müşteri ve uygulanabilir birincil ve ikincil mevzuat şartlarını karşılayan ürün sağlama yetenek ve sorumluluğunu etkilediği taktirde kabul edilemez.</a:t>
            </a:r>
            <a:endParaRPr lang="tr-TR" sz="2800" b="1">
              <a:latin typeface="Verdana" pitchFamily="34" charset="0"/>
            </a:endParaRPr>
          </a:p>
        </p:txBody>
      </p:sp>
      <p:sp>
        <p:nvSpPr>
          <p:cNvPr id="138242" name="Rectangle 2"/>
          <p:cNvSpPr>
            <a:spLocks noChangeArrowheads="1"/>
          </p:cNvSpPr>
          <p:nvPr/>
        </p:nvSpPr>
        <p:spPr bwMode="auto">
          <a:xfrm>
            <a:off x="0" y="0"/>
            <a:ext cx="9144000" cy="1371600"/>
          </a:xfrm>
          <a:prstGeom prst="rect">
            <a:avLst/>
          </a:prstGeom>
          <a:solidFill>
            <a:srgbClr val="FF0000"/>
          </a:solidFill>
          <a:ln w="9525">
            <a:noFill/>
            <a:miter lim="800000"/>
            <a:headEnd/>
            <a:tailEnd/>
          </a:ln>
          <a:effectLst/>
        </p:spPr>
        <p:txBody>
          <a:bodyPr anchor="b"/>
          <a:lstStyle/>
          <a:p>
            <a:pPr algn="ctr"/>
            <a:r>
              <a:rPr lang="tr-TR">
                <a:solidFill>
                  <a:schemeClr val="bg1"/>
                </a:solidFill>
                <a:effectLst>
                  <a:outerShdw blurRad="38100" dist="38100" dir="2700000" algn="tl">
                    <a:srgbClr val="000000"/>
                  </a:outerShdw>
                </a:effectLst>
                <a:latin typeface="Verdana" pitchFamily="34" charset="0"/>
              </a:rPr>
              <a:t>1.2. Uygulama 2/2</a:t>
            </a:r>
            <a:endParaRPr lang="en-AU">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17762"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17763"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57338536-1950-4BDA-B4FB-5CF1D4DB1A4D}" type="slidenum">
              <a:rPr lang="en-US" sz="1400">
                <a:latin typeface="Arial Narrow" pitchFamily="34" charset="0"/>
              </a:rPr>
              <a:pPr algn="r" eaLnBrk="0" hangingPunct="0">
                <a:spcBef>
                  <a:spcPct val="50000"/>
                </a:spcBef>
              </a:pPr>
              <a:t>102</a:t>
            </a:fld>
            <a:endParaRPr lang="en-US" sz="1400">
              <a:latin typeface="Arial Narrow" pitchFamily="34" charset="0"/>
            </a:endParaRPr>
          </a:p>
        </p:txBody>
      </p:sp>
      <p:sp>
        <p:nvSpPr>
          <p:cNvPr id="125955" name="Rectangle 3"/>
          <p:cNvSpPr>
            <a:spLocks noGrp="1" noChangeArrowheads="1"/>
          </p:cNvSpPr>
          <p:nvPr>
            <p:ph type="body" idx="4294967295"/>
          </p:nvPr>
        </p:nvSpPr>
        <p:spPr>
          <a:xfrm>
            <a:off x="831850" y="1484313"/>
            <a:ext cx="7772400" cy="4176712"/>
          </a:xfrm>
        </p:spPr>
        <p:txBody>
          <a:bodyPr/>
          <a:lstStyle/>
          <a:p>
            <a:pPr marL="0" indent="0">
              <a:lnSpc>
                <a:spcPct val="80000"/>
              </a:lnSpc>
              <a:buFont typeface="Wingdings" pitchFamily="2" charset="2"/>
              <a:buNone/>
            </a:pPr>
            <a:r>
              <a:rPr lang="tr-TR"/>
              <a:t>Bu Standard’ da, tarih belirtilerek veya belirtilmeksizin diğer standardlara atıf yapılmaktadır. Bu atıflar metin içerisinde uygun yerlerde belirtilmiş ve aşağıda liste halinde verilmiştir. Tarih belirtilen atıflarda daha sonra yapılan tadil veya revizyonlar, atıf yapan bu Standard’da da tadil veya revizyon yapılması şartı ile uygulanır.</a:t>
            </a:r>
          </a:p>
          <a:p>
            <a:pPr marL="0" indent="0">
              <a:lnSpc>
                <a:spcPct val="80000"/>
              </a:lnSpc>
              <a:buFont typeface="Wingdings" pitchFamily="2" charset="2"/>
              <a:buNone/>
            </a:pPr>
            <a:endParaRPr lang="tr-TR"/>
          </a:p>
          <a:p>
            <a:pPr marL="0" indent="0">
              <a:lnSpc>
                <a:spcPct val="80000"/>
              </a:lnSpc>
              <a:buFont typeface="Wingdings" pitchFamily="2" charset="2"/>
              <a:buNone/>
            </a:pPr>
            <a:r>
              <a:rPr lang="tr-TR"/>
              <a:t>Atıf yapılan standardın tarihinin belirtilmemesi halinde ilgili standardın en son baskısı kullanılır.</a:t>
            </a:r>
          </a:p>
        </p:txBody>
      </p:sp>
      <p:sp>
        <p:nvSpPr>
          <p:cNvPr id="138242" name="Rectangle 2"/>
          <p:cNvSpPr>
            <a:spLocks noChangeArrowheads="1"/>
          </p:cNvSpPr>
          <p:nvPr/>
        </p:nvSpPr>
        <p:spPr bwMode="auto">
          <a:xfrm>
            <a:off x="0" y="0"/>
            <a:ext cx="9144000" cy="1371600"/>
          </a:xfrm>
          <a:prstGeom prst="rect">
            <a:avLst/>
          </a:prstGeom>
          <a:solidFill>
            <a:srgbClr val="FF0000"/>
          </a:solidFill>
          <a:ln w="9525">
            <a:noFill/>
            <a:miter lim="800000"/>
            <a:headEnd/>
            <a:tailEnd/>
          </a:ln>
          <a:effectLst/>
        </p:spPr>
        <p:txBody>
          <a:bodyPr anchor="b"/>
          <a:lstStyle/>
          <a:p>
            <a:pPr algn="ctr"/>
            <a:r>
              <a:rPr lang="tr-TR" sz="2800" b="1">
                <a:solidFill>
                  <a:schemeClr val="bg1"/>
                </a:solidFill>
                <a:latin typeface="Verdana" pitchFamily="34" charset="0"/>
              </a:rPr>
              <a:t>2</a:t>
            </a:r>
            <a:r>
              <a:rPr lang="en-AU" sz="2800" b="1">
                <a:solidFill>
                  <a:schemeClr val="bg1"/>
                </a:solidFill>
                <a:latin typeface="Verdana" pitchFamily="34" charset="0"/>
              </a:rPr>
              <a:t>.</a:t>
            </a:r>
            <a:r>
              <a:rPr lang="tr-TR" sz="2800" b="1">
                <a:solidFill>
                  <a:schemeClr val="bg1"/>
                </a:solidFill>
                <a:latin typeface="Verdana" pitchFamily="34" charset="0"/>
              </a:rPr>
              <a:t> ATIF YAPILAN STANDARD VE/VEYA DOKÜMANLAR 1/2</a:t>
            </a:r>
            <a:endParaRPr lang="en-AU" sz="2800" b="1">
              <a:solidFill>
                <a:schemeClr val="bg1"/>
              </a:solidFill>
              <a:latin typeface="Verdana" pitchFamily="34" charset="0"/>
            </a:endParaRPr>
          </a:p>
        </p:txBody>
      </p:sp>
    </p:spTree>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43042"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343043"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D009452C-CA9A-49A1-8C3A-8F2EBC06099C}" type="slidenum">
              <a:rPr lang="en-US" sz="1400">
                <a:latin typeface="Arial Narrow" pitchFamily="34" charset="0"/>
              </a:rPr>
              <a:pPr algn="r" eaLnBrk="0" hangingPunct="0">
                <a:spcBef>
                  <a:spcPct val="50000"/>
                </a:spcBef>
              </a:pPr>
              <a:t>103</a:t>
            </a:fld>
            <a:endParaRPr lang="en-US" sz="1400">
              <a:latin typeface="Arial Narrow" pitchFamily="34" charset="0"/>
            </a:endParaRPr>
          </a:p>
        </p:txBody>
      </p:sp>
      <p:sp>
        <p:nvSpPr>
          <p:cNvPr id="125955" name="Rectangle 3"/>
          <p:cNvSpPr>
            <a:spLocks noGrp="1" noChangeArrowheads="1"/>
          </p:cNvSpPr>
          <p:nvPr>
            <p:ph type="body" idx="4294967295"/>
          </p:nvPr>
        </p:nvSpPr>
        <p:spPr>
          <a:xfrm>
            <a:off x="900113" y="1484313"/>
            <a:ext cx="7772400" cy="4619625"/>
          </a:xfrm>
        </p:spPr>
        <p:txBody>
          <a:bodyPr/>
          <a:lstStyle/>
          <a:p>
            <a:pPr marL="0" indent="0">
              <a:lnSpc>
                <a:spcPct val="80000"/>
              </a:lnSpc>
              <a:buFont typeface="Wingdings" pitchFamily="2" charset="2"/>
              <a:buNone/>
            </a:pPr>
            <a:r>
              <a:rPr lang="tr-TR"/>
              <a:t>Atıf yapılan aşağıdaki doküman, bu Standard’ın uygulanması için zorunludur.</a:t>
            </a:r>
          </a:p>
          <a:p>
            <a:pPr marL="0" indent="0">
              <a:lnSpc>
                <a:spcPct val="80000"/>
              </a:lnSpc>
              <a:buFont typeface="Wingdings" pitchFamily="2" charset="2"/>
              <a:buNone/>
            </a:pPr>
            <a:endParaRPr lang="tr-TR"/>
          </a:p>
          <a:p>
            <a:pPr marL="0" indent="0">
              <a:lnSpc>
                <a:spcPct val="80000"/>
              </a:lnSpc>
              <a:buClr>
                <a:schemeClr val="tx1"/>
              </a:buClr>
              <a:buSzTx/>
              <a:buFont typeface="Wingdings" pitchFamily="2" charset="2"/>
              <a:buChar char="§"/>
            </a:pPr>
            <a:r>
              <a:rPr lang="tr-TR"/>
              <a:t>ISO 9000: 2007 Quality management systems - Fundamentals and vocabulary</a:t>
            </a:r>
          </a:p>
          <a:p>
            <a:pPr marL="0" indent="0">
              <a:lnSpc>
                <a:spcPct val="80000"/>
              </a:lnSpc>
              <a:buFont typeface="Wingdings" pitchFamily="2" charset="2"/>
              <a:buNone/>
            </a:pPr>
            <a:r>
              <a:rPr lang="tr-TR"/>
              <a:t>TS EN ISO 9000 :2007</a:t>
            </a:r>
          </a:p>
          <a:p>
            <a:pPr marL="0" indent="0">
              <a:lnSpc>
                <a:spcPct val="80000"/>
              </a:lnSpc>
              <a:buFont typeface="Wingdings" pitchFamily="2" charset="2"/>
              <a:buNone/>
            </a:pPr>
            <a:endParaRPr lang="tr-TR"/>
          </a:p>
          <a:p>
            <a:pPr marL="0" indent="0">
              <a:lnSpc>
                <a:spcPct val="80000"/>
              </a:lnSpc>
              <a:buClr>
                <a:schemeClr val="tx1"/>
              </a:buClr>
              <a:buSzTx/>
              <a:buFont typeface="Wingdings" pitchFamily="2" charset="2"/>
              <a:buChar char="§"/>
            </a:pPr>
            <a:r>
              <a:rPr lang="tr-TR"/>
              <a:t>Kalite yönetim sistemleri -Temel esaslar, terimler ve tarifler</a:t>
            </a:r>
            <a:endParaRPr lang="tr-TR" b="1"/>
          </a:p>
        </p:txBody>
      </p:sp>
      <p:sp>
        <p:nvSpPr>
          <p:cNvPr id="138242" name="Rectangle 2"/>
          <p:cNvSpPr>
            <a:spLocks noChangeArrowheads="1"/>
          </p:cNvSpPr>
          <p:nvPr/>
        </p:nvSpPr>
        <p:spPr bwMode="auto">
          <a:xfrm>
            <a:off x="0" y="0"/>
            <a:ext cx="9144000" cy="1371600"/>
          </a:xfrm>
          <a:prstGeom prst="rect">
            <a:avLst/>
          </a:prstGeom>
          <a:solidFill>
            <a:srgbClr val="FF0000"/>
          </a:solidFill>
          <a:ln w="9525">
            <a:noFill/>
            <a:miter lim="800000"/>
            <a:headEnd/>
            <a:tailEnd/>
          </a:ln>
          <a:effectLst/>
        </p:spPr>
        <p:txBody>
          <a:bodyPr anchor="b"/>
          <a:lstStyle/>
          <a:p>
            <a:pPr algn="ctr"/>
            <a:r>
              <a:rPr lang="tr-TR" sz="2800" b="1">
                <a:solidFill>
                  <a:schemeClr val="bg1"/>
                </a:solidFill>
                <a:latin typeface="Verdana" pitchFamily="34" charset="0"/>
              </a:rPr>
              <a:t>2</a:t>
            </a:r>
            <a:r>
              <a:rPr lang="en-AU" sz="2800" b="1">
                <a:solidFill>
                  <a:schemeClr val="bg1"/>
                </a:solidFill>
                <a:latin typeface="Verdana" pitchFamily="34" charset="0"/>
              </a:rPr>
              <a:t>.</a:t>
            </a:r>
            <a:r>
              <a:rPr lang="tr-TR" sz="2800" b="1">
                <a:solidFill>
                  <a:schemeClr val="bg1"/>
                </a:solidFill>
                <a:latin typeface="Verdana" pitchFamily="34" charset="0"/>
              </a:rPr>
              <a:t> ATIF YAPILAN STANDARD VE/VEYA DOKÜMANLAR 2/2</a:t>
            </a:r>
            <a:endParaRPr lang="en-AU" sz="2800" b="1">
              <a:solidFill>
                <a:schemeClr val="bg1"/>
              </a:solidFill>
              <a:latin typeface="Verdana" pitchFamily="34" charset="0"/>
            </a:endParaRPr>
          </a:p>
        </p:txBody>
      </p:sp>
    </p:spTree>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19810"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19811"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A617DD2C-9246-4A99-B5DA-E09AB230870E}" type="slidenum">
              <a:rPr lang="en-US" sz="1400">
                <a:latin typeface="Arial Narrow" pitchFamily="34" charset="0"/>
              </a:rPr>
              <a:pPr algn="r" eaLnBrk="0" hangingPunct="0">
                <a:spcBef>
                  <a:spcPct val="50000"/>
                </a:spcBef>
              </a:pPr>
              <a:t>104</a:t>
            </a:fld>
            <a:endParaRPr lang="en-US" sz="1400">
              <a:latin typeface="Arial Narrow" pitchFamily="34" charset="0"/>
            </a:endParaRPr>
          </a:p>
        </p:txBody>
      </p:sp>
      <p:sp>
        <p:nvSpPr>
          <p:cNvPr id="139266" name="Rectangle 2"/>
          <p:cNvSpPr>
            <a:spLocks noGrp="1" noChangeArrowheads="1"/>
          </p:cNvSpPr>
          <p:nvPr>
            <p:ph type="title" idx="4294967295"/>
          </p:nvPr>
        </p:nvSpPr>
        <p:spPr>
          <a:xfrm>
            <a:off x="0" y="0"/>
            <a:ext cx="9144000" cy="1447800"/>
          </a:xfrm>
        </p:spPr>
        <p:txBody>
          <a:bodyPr/>
          <a:lstStyle/>
          <a:p>
            <a:r>
              <a:rPr lang="tr-TR" sz="2000" b="1">
                <a:effectLst>
                  <a:outerShdw blurRad="38100" dist="38100" dir="2700000" algn="tl">
                    <a:srgbClr val="000000"/>
                  </a:outerShdw>
                </a:effectLst>
              </a:rPr>
              <a:t>3. Terimler ve Tarifler</a:t>
            </a:r>
            <a:endParaRPr lang="en-AU" sz="2000" b="1">
              <a:effectLst>
                <a:outerShdw blurRad="38100" dist="38100" dir="2700000" algn="tl">
                  <a:srgbClr val="000000"/>
                </a:outerShdw>
              </a:effectLst>
            </a:endParaRPr>
          </a:p>
        </p:txBody>
      </p:sp>
      <p:sp>
        <p:nvSpPr>
          <p:cNvPr id="119813" name="Text Box 3"/>
          <p:cNvSpPr txBox="1">
            <a:spLocks noChangeArrowheads="1"/>
          </p:cNvSpPr>
          <p:nvPr/>
        </p:nvSpPr>
        <p:spPr bwMode="auto">
          <a:xfrm>
            <a:off x="827088" y="1700213"/>
            <a:ext cx="7878762" cy="2654300"/>
          </a:xfrm>
          <a:prstGeom prst="rect">
            <a:avLst/>
          </a:prstGeom>
          <a:noFill/>
          <a:ln w="9525">
            <a:noFill/>
            <a:miter lim="800000"/>
            <a:headEnd/>
            <a:tailEnd/>
          </a:ln>
        </p:spPr>
        <p:txBody>
          <a:bodyPr>
            <a:spAutoFit/>
          </a:bodyPr>
          <a:lstStyle/>
          <a:p>
            <a:r>
              <a:rPr lang="tr-TR" sz="2800">
                <a:latin typeface="Verdana" pitchFamily="34" charset="0"/>
              </a:rPr>
              <a:t>Bu Standard’ın amaçları bakımından, ISO 9000 standardında verilen terimler ve tarifler uygulanır.</a:t>
            </a:r>
          </a:p>
          <a:p>
            <a:r>
              <a:rPr lang="tr-TR" sz="2800">
                <a:latin typeface="Verdana" pitchFamily="34" charset="0"/>
              </a:rPr>
              <a:t>Bu Standard’ın metni içinde yer alan “ürün” terimi, aynı zamanda “hizmet” anlamına da gelebilir.</a:t>
            </a:r>
            <a:endParaRPr lang="en-AU" sz="2800">
              <a:latin typeface="Verdana" pitchFamily="34" charset="0"/>
            </a:endParaRPr>
          </a:p>
        </p:txBody>
      </p:sp>
    </p:spTree>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85026" name="Rectangle 2"/>
          <p:cNvSpPr>
            <a:spLocks noGrp="1" noChangeArrowheads="1"/>
          </p:cNvSpPr>
          <p:nvPr>
            <p:ph type="title"/>
          </p:nvPr>
        </p:nvSpPr>
        <p:spPr/>
        <p:txBody>
          <a:bodyPr/>
          <a:lstStyle/>
          <a:p>
            <a:r>
              <a:rPr lang="tr-TR"/>
              <a:t>GÜN SONU</a:t>
            </a:r>
          </a:p>
        </p:txBody>
      </p:sp>
      <p:sp>
        <p:nvSpPr>
          <p:cNvPr id="385027" name="Rectangle 3"/>
          <p:cNvSpPr>
            <a:spLocks noGrp="1" noChangeArrowheads="1"/>
          </p:cNvSpPr>
          <p:nvPr>
            <p:ph type="body" idx="1"/>
          </p:nvPr>
        </p:nvSpPr>
        <p:spPr/>
        <p:txBody>
          <a:bodyPr/>
          <a:lstStyle/>
          <a:p>
            <a:pPr algn="ctr">
              <a:buFont typeface="Wingdings" pitchFamily="2" charset="2"/>
              <a:buNone/>
            </a:pPr>
            <a:r>
              <a:rPr lang="tr-TR" sz="6000"/>
              <a:t>1.GÜNÜN SONU</a:t>
            </a:r>
          </a:p>
        </p:txBody>
      </p:sp>
    </p:spTree>
  </p:cSld>
  <p:clrMapOvr>
    <a:masterClrMapping/>
  </p:clrMapOvr>
  <p:transition spd="med"/>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20834"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20835"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20EE214D-EEFF-4256-BA0D-7B18AAF5298C}" type="slidenum">
              <a:rPr lang="en-US" sz="1400">
                <a:latin typeface="Arial Narrow" pitchFamily="34" charset="0"/>
              </a:rPr>
              <a:pPr algn="r" eaLnBrk="0" hangingPunct="0">
                <a:spcBef>
                  <a:spcPct val="50000"/>
                </a:spcBef>
              </a:pPr>
              <a:t>106</a:t>
            </a:fld>
            <a:endParaRPr lang="en-US" sz="1400">
              <a:latin typeface="Arial Narrow" pitchFamily="34" charset="0"/>
            </a:endParaRPr>
          </a:p>
        </p:txBody>
      </p:sp>
      <p:sp>
        <p:nvSpPr>
          <p:cNvPr id="129026" name="Rectangle 2"/>
          <p:cNvSpPr>
            <a:spLocks noGrp="1" noChangeArrowheads="1"/>
          </p:cNvSpPr>
          <p:nvPr>
            <p:ph type="title" idx="4294967295"/>
          </p:nvPr>
        </p:nvSpPr>
        <p:spPr>
          <a:xfrm>
            <a:off x="0" y="0"/>
            <a:ext cx="9144000" cy="1143000"/>
          </a:xfrm>
        </p:spPr>
        <p:txBody>
          <a:bodyPr/>
          <a:lstStyle/>
          <a:p>
            <a:r>
              <a:rPr lang="tr-TR">
                <a:effectLst>
                  <a:outerShdw blurRad="38100" dist="38100" dir="2700000" algn="tl">
                    <a:srgbClr val="000000"/>
                  </a:outerShdw>
                </a:effectLst>
              </a:rPr>
              <a:t>4.Kalite Yönetim Sistemi</a:t>
            </a:r>
            <a:br>
              <a:rPr lang="tr-TR">
                <a:effectLst>
                  <a:outerShdw blurRad="38100" dist="38100" dir="2700000" algn="tl">
                    <a:srgbClr val="000000"/>
                  </a:outerShdw>
                </a:effectLst>
              </a:rPr>
            </a:br>
            <a:r>
              <a:rPr lang="tr-TR">
                <a:effectLst>
                  <a:outerShdw blurRad="38100" dist="38100" dir="2700000" algn="tl">
                    <a:srgbClr val="000000"/>
                  </a:outerShdw>
                </a:effectLst>
              </a:rPr>
              <a:t>4.1 Genel Şartlar 1/5</a:t>
            </a:r>
            <a:endParaRPr lang="en-US">
              <a:effectLst>
                <a:outerShdw blurRad="38100" dist="38100" dir="2700000" algn="tl">
                  <a:srgbClr val="000000"/>
                </a:outerShdw>
              </a:effectLst>
            </a:endParaRPr>
          </a:p>
        </p:txBody>
      </p:sp>
      <p:sp>
        <p:nvSpPr>
          <p:cNvPr id="120837" name="Rectangle 3"/>
          <p:cNvSpPr>
            <a:spLocks noGrp="1" noChangeArrowheads="1"/>
          </p:cNvSpPr>
          <p:nvPr>
            <p:ph type="body" idx="4294967295"/>
          </p:nvPr>
        </p:nvSpPr>
        <p:spPr>
          <a:xfrm>
            <a:off x="611188" y="1484313"/>
            <a:ext cx="8153400" cy="4343400"/>
          </a:xfrm>
        </p:spPr>
        <p:txBody>
          <a:bodyPr/>
          <a:lstStyle/>
          <a:p>
            <a:pPr>
              <a:lnSpc>
                <a:spcPct val="90000"/>
              </a:lnSpc>
              <a:buFont typeface="Wingdings" pitchFamily="2" charset="2"/>
              <a:buNone/>
            </a:pPr>
            <a:r>
              <a:rPr lang="tr-TR" sz="2000" i="1"/>
              <a:t>	</a:t>
            </a:r>
            <a:r>
              <a:rPr lang="tr-TR" sz="2400"/>
              <a:t>Kuruluş, Standard’ın şartlarına uygun bir kalite yönetim sistemi oluşturmalı, dokümante etmeli, uygulamalı, sürekliliğini sağlamalı ve etkinliğini sürekli iyileştirmelidir.</a:t>
            </a:r>
            <a:endParaRPr lang="tr-TR" sz="2400" b="1"/>
          </a:p>
          <a:p>
            <a:pPr>
              <a:lnSpc>
                <a:spcPct val="90000"/>
              </a:lnSpc>
              <a:buFont typeface="Wingdings" pitchFamily="2" charset="2"/>
              <a:buNone/>
            </a:pPr>
            <a:r>
              <a:rPr lang="tr-TR" sz="2400" b="1"/>
              <a:t>	</a:t>
            </a:r>
          </a:p>
          <a:p>
            <a:pPr>
              <a:lnSpc>
                <a:spcPct val="90000"/>
              </a:lnSpc>
              <a:buFont typeface="Wingdings" pitchFamily="2" charset="2"/>
              <a:buNone/>
            </a:pPr>
            <a:r>
              <a:rPr lang="tr-TR" sz="2400" b="1"/>
              <a:t>	</a:t>
            </a:r>
            <a:r>
              <a:rPr lang="tr-TR" sz="2400"/>
              <a:t>Kuruluş;</a:t>
            </a:r>
          </a:p>
          <a:p>
            <a:pPr>
              <a:lnSpc>
                <a:spcPct val="90000"/>
              </a:lnSpc>
              <a:buFont typeface="Wingdings" pitchFamily="2" charset="2"/>
              <a:buNone/>
            </a:pPr>
            <a:r>
              <a:rPr lang="tr-TR" sz="2400"/>
              <a:t>	a) Kalite yönetim sisteminin gerektirdiği prosesleri ve bu proseslerin bütün kuruluştaki uygulamalarını belirlemeli(bkz. Madde 1.2),</a:t>
            </a:r>
          </a:p>
          <a:p>
            <a:pPr>
              <a:lnSpc>
                <a:spcPct val="90000"/>
              </a:lnSpc>
              <a:buFont typeface="Wingdings" pitchFamily="2" charset="2"/>
              <a:buNone/>
            </a:pPr>
            <a:r>
              <a:rPr lang="tr-TR" sz="2400"/>
              <a:t>	b) Bu proseslerin sırasını ve etkileşimini belirlemeli,</a:t>
            </a:r>
            <a:endParaRPr lang="tr-TR" sz="2400" b="1"/>
          </a:p>
        </p:txBody>
      </p:sp>
    </p:spTree>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44066"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344067"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65F0DE88-B099-4201-BB7A-738D7F574414}" type="slidenum">
              <a:rPr lang="en-US" sz="1400">
                <a:latin typeface="Arial Narrow" pitchFamily="34" charset="0"/>
              </a:rPr>
              <a:pPr algn="r" eaLnBrk="0" hangingPunct="0">
                <a:spcBef>
                  <a:spcPct val="50000"/>
                </a:spcBef>
              </a:pPr>
              <a:t>107</a:t>
            </a:fld>
            <a:endParaRPr lang="en-US" sz="1400">
              <a:latin typeface="Arial Narrow" pitchFamily="34" charset="0"/>
            </a:endParaRPr>
          </a:p>
        </p:txBody>
      </p:sp>
      <p:sp>
        <p:nvSpPr>
          <p:cNvPr id="129026" name="Rectangle 2"/>
          <p:cNvSpPr>
            <a:spLocks noGrp="1" noChangeArrowheads="1"/>
          </p:cNvSpPr>
          <p:nvPr>
            <p:ph type="title" idx="4294967295"/>
          </p:nvPr>
        </p:nvSpPr>
        <p:spPr>
          <a:xfrm>
            <a:off x="0" y="0"/>
            <a:ext cx="9144000" cy="1143000"/>
          </a:xfrm>
        </p:spPr>
        <p:txBody>
          <a:bodyPr/>
          <a:lstStyle/>
          <a:p>
            <a:r>
              <a:rPr lang="tr-TR">
                <a:effectLst>
                  <a:outerShdw blurRad="38100" dist="38100" dir="2700000" algn="tl">
                    <a:srgbClr val="000000"/>
                  </a:outerShdw>
                </a:effectLst>
              </a:rPr>
              <a:t>4.Kalite Yönetim Sistemi</a:t>
            </a:r>
            <a:br>
              <a:rPr lang="tr-TR">
                <a:effectLst>
                  <a:outerShdw blurRad="38100" dist="38100" dir="2700000" algn="tl">
                    <a:srgbClr val="000000"/>
                  </a:outerShdw>
                </a:effectLst>
              </a:rPr>
            </a:br>
            <a:r>
              <a:rPr lang="tr-TR">
                <a:effectLst>
                  <a:outerShdw blurRad="38100" dist="38100" dir="2700000" algn="tl">
                    <a:srgbClr val="000000"/>
                  </a:outerShdw>
                </a:effectLst>
              </a:rPr>
              <a:t>4.1 Genel Şartlar 2/5</a:t>
            </a:r>
            <a:endParaRPr lang="en-US">
              <a:effectLst>
                <a:outerShdw blurRad="38100" dist="38100" dir="2700000" algn="tl">
                  <a:srgbClr val="000000"/>
                </a:outerShdw>
              </a:effectLst>
            </a:endParaRPr>
          </a:p>
        </p:txBody>
      </p:sp>
      <p:sp>
        <p:nvSpPr>
          <p:cNvPr id="344069" name="Rectangle 3"/>
          <p:cNvSpPr>
            <a:spLocks noGrp="1" noChangeArrowheads="1"/>
          </p:cNvSpPr>
          <p:nvPr>
            <p:ph type="body" idx="4294967295"/>
          </p:nvPr>
        </p:nvSpPr>
        <p:spPr>
          <a:xfrm>
            <a:off x="611188" y="1484313"/>
            <a:ext cx="8153400" cy="4343400"/>
          </a:xfrm>
        </p:spPr>
        <p:txBody>
          <a:bodyPr/>
          <a:lstStyle/>
          <a:p>
            <a:pPr>
              <a:lnSpc>
                <a:spcPct val="90000"/>
              </a:lnSpc>
              <a:buFont typeface="Wingdings" pitchFamily="2" charset="2"/>
              <a:buNone/>
            </a:pPr>
            <a:r>
              <a:rPr lang="tr-TR" sz="2400" i="1"/>
              <a:t>	</a:t>
            </a:r>
            <a:r>
              <a:rPr lang="tr-TR" sz="2400"/>
              <a:t>c) Bu proseslerin etkin olarak uygulanması ve kontrolünü güvence altına almak için gereken kriter ve metotları belirlemeli,</a:t>
            </a:r>
          </a:p>
          <a:p>
            <a:pPr>
              <a:lnSpc>
                <a:spcPct val="90000"/>
              </a:lnSpc>
              <a:buFont typeface="Wingdings" pitchFamily="2" charset="2"/>
              <a:buNone/>
            </a:pPr>
            <a:r>
              <a:rPr lang="tr-TR" sz="2400"/>
              <a:t>	d) Bu proseslerin uygulanmasını ve izlenmesini desteklemek için gereken kaynağın ve bilginin mevcudiyetini güvence altına almalı,</a:t>
            </a:r>
          </a:p>
          <a:p>
            <a:pPr>
              <a:lnSpc>
                <a:spcPct val="90000"/>
              </a:lnSpc>
              <a:buFont typeface="Wingdings" pitchFamily="2" charset="2"/>
              <a:buNone/>
            </a:pPr>
            <a:r>
              <a:rPr lang="tr-TR" sz="2400"/>
              <a:t>	e) Bu prosesleri izlemeli, ölçmeli (uygulanabilir olduğunda) ve analiz etmeli,</a:t>
            </a:r>
          </a:p>
          <a:p>
            <a:pPr>
              <a:lnSpc>
                <a:spcPct val="90000"/>
              </a:lnSpc>
              <a:buFont typeface="Wingdings" pitchFamily="2" charset="2"/>
              <a:buNone/>
            </a:pPr>
            <a:r>
              <a:rPr lang="tr-TR" sz="2400"/>
              <a:t>	f) Planlanmış sonuçlara ulaşmak ve bu prosesleri sürekli iyileştirmek için gerekli faaliyetleri</a:t>
            </a:r>
          </a:p>
          <a:p>
            <a:pPr>
              <a:lnSpc>
                <a:spcPct val="90000"/>
              </a:lnSpc>
              <a:buFont typeface="Wingdings" pitchFamily="2" charset="2"/>
              <a:buNone/>
            </a:pPr>
            <a:r>
              <a:rPr lang="tr-TR" sz="2400"/>
              <a:t>	gerçekleştirmelidir.</a:t>
            </a:r>
            <a:endParaRPr lang="tr-TR" sz="2400" b="1"/>
          </a:p>
        </p:txBody>
      </p:sp>
    </p:spTree>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45090"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345091"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8B2A7046-37BB-4AE7-86AA-46BFC24F59D7}" type="slidenum">
              <a:rPr lang="en-US" sz="1400">
                <a:latin typeface="Arial Narrow" pitchFamily="34" charset="0"/>
              </a:rPr>
              <a:pPr algn="r" eaLnBrk="0" hangingPunct="0">
                <a:spcBef>
                  <a:spcPct val="50000"/>
                </a:spcBef>
              </a:pPr>
              <a:t>108</a:t>
            </a:fld>
            <a:endParaRPr lang="en-US" sz="1400">
              <a:latin typeface="Arial Narrow" pitchFamily="34" charset="0"/>
            </a:endParaRPr>
          </a:p>
        </p:txBody>
      </p:sp>
      <p:sp>
        <p:nvSpPr>
          <p:cNvPr id="129026" name="Rectangle 2"/>
          <p:cNvSpPr>
            <a:spLocks noGrp="1" noChangeArrowheads="1"/>
          </p:cNvSpPr>
          <p:nvPr>
            <p:ph type="title" idx="4294967295"/>
          </p:nvPr>
        </p:nvSpPr>
        <p:spPr>
          <a:xfrm>
            <a:off x="0" y="0"/>
            <a:ext cx="9144000" cy="1143000"/>
          </a:xfrm>
        </p:spPr>
        <p:txBody>
          <a:bodyPr/>
          <a:lstStyle/>
          <a:p>
            <a:r>
              <a:rPr lang="tr-TR">
                <a:effectLst>
                  <a:outerShdw blurRad="38100" dist="38100" dir="2700000" algn="tl">
                    <a:srgbClr val="000000"/>
                  </a:outerShdw>
                </a:effectLst>
              </a:rPr>
              <a:t>4.Kalite Yönetim Sistemi</a:t>
            </a:r>
            <a:br>
              <a:rPr lang="tr-TR">
                <a:effectLst>
                  <a:outerShdw blurRad="38100" dist="38100" dir="2700000" algn="tl">
                    <a:srgbClr val="000000"/>
                  </a:outerShdw>
                </a:effectLst>
              </a:rPr>
            </a:br>
            <a:r>
              <a:rPr lang="tr-TR">
                <a:effectLst>
                  <a:outerShdw blurRad="38100" dist="38100" dir="2700000" algn="tl">
                    <a:srgbClr val="000000"/>
                  </a:outerShdw>
                </a:effectLst>
              </a:rPr>
              <a:t>4.1 Genel Şartlar 3/5</a:t>
            </a:r>
            <a:endParaRPr lang="en-US">
              <a:effectLst>
                <a:outerShdw blurRad="38100" dist="38100" dir="2700000" algn="tl">
                  <a:srgbClr val="000000"/>
                </a:outerShdw>
              </a:effectLst>
            </a:endParaRPr>
          </a:p>
        </p:txBody>
      </p:sp>
      <p:sp>
        <p:nvSpPr>
          <p:cNvPr id="345093" name="Rectangle 3"/>
          <p:cNvSpPr>
            <a:spLocks noGrp="1" noChangeArrowheads="1"/>
          </p:cNvSpPr>
          <p:nvPr>
            <p:ph type="body" idx="4294967295"/>
          </p:nvPr>
        </p:nvSpPr>
        <p:spPr>
          <a:xfrm>
            <a:off x="611188" y="1484313"/>
            <a:ext cx="8153400" cy="4343400"/>
          </a:xfrm>
        </p:spPr>
        <p:txBody>
          <a:bodyPr/>
          <a:lstStyle/>
          <a:p>
            <a:pPr>
              <a:buFont typeface="Wingdings" pitchFamily="2" charset="2"/>
              <a:buNone/>
            </a:pPr>
            <a:r>
              <a:rPr lang="tr-TR" sz="2400" i="1"/>
              <a:t>	</a:t>
            </a:r>
            <a:r>
              <a:rPr lang="tr-TR" sz="2400"/>
              <a:t>Bu prosesler kuruluş tarafından, Standard’ın şartlarına uygun olarak yönetilmelidir.</a:t>
            </a:r>
          </a:p>
          <a:p>
            <a:pPr>
              <a:buFont typeface="Wingdings" pitchFamily="2" charset="2"/>
              <a:buNone/>
            </a:pPr>
            <a:r>
              <a:rPr lang="tr-TR" sz="2400"/>
              <a:t>	</a:t>
            </a:r>
          </a:p>
          <a:p>
            <a:pPr>
              <a:buFont typeface="Wingdings" pitchFamily="2" charset="2"/>
              <a:buNone/>
            </a:pPr>
            <a:r>
              <a:rPr lang="tr-TR" sz="2400"/>
              <a:t>	Kuruluş, ürünün şartlara uygunluğunu etkileyecek herhangi bir prosesi dış kaynaklı hale getirmeyi seçtiğinde, bu tür prosesler üzerindeki kontrolü güvence altına almalıdır. Bu proseslere uygulanacak kontrolün tipi ve kapsamı kalite yönetim sistemi içinde tanımlanmalıdır.</a:t>
            </a:r>
            <a:endParaRPr lang="tr-TR" sz="2400" b="1"/>
          </a:p>
        </p:txBody>
      </p:sp>
    </p:spTree>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21858"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21859"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4326375C-AD64-46D0-8944-B1AD8A14FF72}" type="slidenum">
              <a:rPr lang="en-US" sz="1400">
                <a:latin typeface="Arial Narrow" pitchFamily="34" charset="0"/>
              </a:rPr>
              <a:pPr algn="r" eaLnBrk="0" hangingPunct="0">
                <a:spcBef>
                  <a:spcPct val="50000"/>
                </a:spcBef>
              </a:pPr>
              <a:t>109</a:t>
            </a:fld>
            <a:endParaRPr lang="en-US" sz="1400">
              <a:latin typeface="Arial Narrow" pitchFamily="34" charset="0"/>
            </a:endParaRPr>
          </a:p>
        </p:txBody>
      </p:sp>
      <p:sp>
        <p:nvSpPr>
          <p:cNvPr id="121860" name="Rectangle 3"/>
          <p:cNvSpPr>
            <a:spLocks noGrp="1" noChangeArrowheads="1"/>
          </p:cNvSpPr>
          <p:nvPr>
            <p:ph type="body" idx="4294967295"/>
          </p:nvPr>
        </p:nvSpPr>
        <p:spPr>
          <a:xfrm>
            <a:off x="971550" y="1924050"/>
            <a:ext cx="7772400" cy="3810000"/>
          </a:xfrm>
        </p:spPr>
        <p:txBody>
          <a:bodyPr/>
          <a:lstStyle/>
          <a:p>
            <a:pPr>
              <a:lnSpc>
                <a:spcPct val="80000"/>
              </a:lnSpc>
              <a:buFont typeface="Wingdings" pitchFamily="2" charset="2"/>
              <a:buNone/>
            </a:pPr>
            <a:r>
              <a:rPr lang="tr-TR" sz="1200" i="1">
                <a:solidFill>
                  <a:srgbClr val="3333CC"/>
                </a:solidFill>
                <a:latin typeface="Times New Roman" pitchFamily="18" charset="0"/>
              </a:rPr>
              <a:t>     	</a:t>
            </a:r>
            <a:r>
              <a:rPr lang="tr-TR" sz="2400" b="1"/>
              <a:t>Not 1 - </a:t>
            </a:r>
            <a:r>
              <a:rPr lang="tr-TR" sz="2400"/>
              <a:t>Yukarıda değinilen kalite yönetim sistemi için gerekli prosesler; yönetim faaliyetleri, kaynakların sağlanması, ürün gerçekleştirme, ölçme, analiz ve iyileştirme proseslerini içerir.</a:t>
            </a:r>
          </a:p>
          <a:p>
            <a:pPr>
              <a:lnSpc>
                <a:spcPct val="80000"/>
              </a:lnSpc>
              <a:buFont typeface="Wingdings" pitchFamily="2" charset="2"/>
              <a:buNone/>
            </a:pPr>
            <a:endParaRPr lang="tr-TR" sz="2400" b="1"/>
          </a:p>
          <a:p>
            <a:pPr>
              <a:lnSpc>
                <a:spcPct val="80000"/>
              </a:lnSpc>
              <a:buFont typeface="Wingdings" pitchFamily="2" charset="2"/>
              <a:buNone/>
            </a:pPr>
            <a:r>
              <a:rPr lang="tr-TR" sz="2400" b="1"/>
              <a:t>	Not 2 - </a:t>
            </a:r>
            <a:r>
              <a:rPr lang="tr-TR" sz="2400"/>
              <a:t>Bir “dış kaynaklı proses”, kalite yönetim sistemi için kuruluşun ihtiyaç duyduğu ve bunun, dışarıdan bir kişi/kuruluş tarafından gerçekleştirilmesini tercih ettiği prosestir.</a:t>
            </a:r>
            <a:endParaRPr lang="tr-TR" sz="2400" b="1"/>
          </a:p>
          <a:p>
            <a:pPr>
              <a:lnSpc>
                <a:spcPct val="80000"/>
              </a:lnSpc>
              <a:buFont typeface="Wingdings" pitchFamily="2" charset="2"/>
              <a:buNone/>
            </a:pPr>
            <a:endParaRPr lang="en-AU" sz="2400"/>
          </a:p>
        </p:txBody>
      </p:sp>
      <p:sp>
        <p:nvSpPr>
          <p:cNvPr id="129026" name="Rectangle 2"/>
          <p:cNvSpPr>
            <a:spLocks noChangeArrowheads="1"/>
          </p:cNvSpPr>
          <p:nvPr/>
        </p:nvSpPr>
        <p:spPr bwMode="auto">
          <a:xfrm>
            <a:off x="0" y="0"/>
            <a:ext cx="9144000" cy="1143000"/>
          </a:xfrm>
          <a:prstGeom prst="rect">
            <a:avLst/>
          </a:prstGeom>
          <a:solidFill>
            <a:srgbClr val="FF0000"/>
          </a:solidFill>
          <a:ln w="9525">
            <a:noFill/>
            <a:miter lim="800000"/>
            <a:headEnd/>
            <a:tailEnd/>
          </a:ln>
          <a:effectLst/>
        </p:spPr>
        <p:txBody>
          <a:bodyPr anchor="b"/>
          <a:lstStyle/>
          <a:p>
            <a:pPr algn="ctr"/>
            <a:r>
              <a:rPr lang="tr-TR">
                <a:solidFill>
                  <a:schemeClr val="bg1"/>
                </a:solidFill>
                <a:effectLst>
                  <a:outerShdw blurRad="38100" dist="38100" dir="2700000" algn="tl">
                    <a:srgbClr val="000000"/>
                  </a:outerShdw>
                </a:effectLst>
                <a:latin typeface="Verdana" pitchFamily="34" charset="0"/>
              </a:rPr>
              <a:t>4.Kalite Yönetim Sistemi</a:t>
            </a:r>
            <a:br>
              <a:rPr lang="tr-TR">
                <a:solidFill>
                  <a:schemeClr val="bg1"/>
                </a:solidFill>
                <a:effectLst>
                  <a:outerShdw blurRad="38100" dist="38100" dir="2700000" algn="tl">
                    <a:srgbClr val="000000"/>
                  </a:outerShdw>
                </a:effectLst>
                <a:latin typeface="Verdana" pitchFamily="34" charset="0"/>
              </a:rPr>
            </a:br>
            <a:r>
              <a:rPr lang="tr-TR">
                <a:solidFill>
                  <a:schemeClr val="bg1"/>
                </a:solidFill>
                <a:effectLst>
                  <a:outerShdw blurRad="38100" dist="38100" dir="2700000" algn="tl">
                    <a:srgbClr val="000000"/>
                  </a:outerShdw>
                </a:effectLst>
                <a:latin typeface="Verdana" pitchFamily="34" charset="0"/>
              </a:rPr>
              <a:t>4.1 Genel Şartlar 4/5</a:t>
            </a:r>
            <a:endParaRPr lang="en-US">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7650"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7651"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23A236C9-FAA3-4729-AF9D-D555224B030B}" type="slidenum">
              <a:rPr lang="en-US" sz="1400">
                <a:latin typeface="Arial Narrow" pitchFamily="34" charset="0"/>
              </a:rPr>
              <a:pPr algn="r" eaLnBrk="0" hangingPunct="0">
                <a:spcBef>
                  <a:spcPct val="50000"/>
                </a:spcBef>
              </a:pPr>
              <a:t>11</a:t>
            </a:fld>
            <a:endParaRPr lang="en-US" sz="1400">
              <a:latin typeface="Arial Narrow" pitchFamily="34" charset="0"/>
            </a:endParaRPr>
          </a:p>
        </p:txBody>
      </p:sp>
      <p:sp>
        <p:nvSpPr>
          <p:cNvPr id="8194" name="Rectangle 2"/>
          <p:cNvSpPr>
            <a:spLocks noGrp="1" noChangeArrowheads="1"/>
          </p:cNvSpPr>
          <p:nvPr>
            <p:ph type="title" idx="4294967295"/>
          </p:nvPr>
        </p:nvSpPr>
        <p:spPr>
          <a:xfrm>
            <a:off x="0" y="0"/>
            <a:ext cx="9144000" cy="1052513"/>
          </a:xfrm>
        </p:spPr>
        <p:txBody>
          <a:bodyPr/>
          <a:lstStyle/>
          <a:p>
            <a:r>
              <a:rPr lang="tr-TR" sz="2800" b="1">
                <a:effectLst>
                  <a:outerShdw blurRad="38100" dist="38100" dir="2700000" algn="tl">
                    <a:srgbClr val="000000"/>
                  </a:outerShdw>
                </a:effectLst>
              </a:rPr>
              <a:t>KALİTE</a:t>
            </a:r>
          </a:p>
        </p:txBody>
      </p:sp>
      <p:sp>
        <p:nvSpPr>
          <p:cNvPr id="8195" name="Rectangle 3"/>
          <p:cNvSpPr>
            <a:spLocks noGrp="1" noChangeArrowheads="1"/>
          </p:cNvSpPr>
          <p:nvPr>
            <p:ph type="body" idx="4294967295"/>
          </p:nvPr>
        </p:nvSpPr>
        <p:spPr>
          <a:xfrm>
            <a:off x="539750" y="1647825"/>
            <a:ext cx="7848600" cy="4360863"/>
          </a:xfrm>
        </p:spPr>
        <p:txBody>
          <a:bodyPr/>
          <a:lstStyle/>
          <a:p>
            <a:pPr>
              <a:lnSpc>
                <a:spcPct val="80000"/>
              </a:lnSpc>
              <a:buFont typeface="Wingdings" pitchFamily="2" charset="2"/>
              <a:buBlip>
                <a:blip r:embed="rId2"/>
              </a:buBlip>
            </a:pPr>
            <a:r>
              <a:rPr lang="tr-TR">
                <a:effectLst>
                  <a:outerShdw blurRad="38100" dist="38100" dir="2700000" algn="tl">
                    <a:srgbClr val="C0C0C0"/>
                  </a:outerShdw>
                </a:effectLst>
              </a:rPr>
              <a:t>Yapısal karakteristikler kümesinin şartları yerine getirme derecesi. </a:t>
            </a:r>
          </a:p>
          <a:p>
            <a:pPr>
              <a:lnSpc>
                <a:spcPct val="80000"/>
              </a:lnSpc>
              <a:buFont typeface="Wingdings" pitchFamily="2" charset="2"/>
              <a:buNone/>
            </a:pPr>
            <a:r>
              <a:rPr lang="tr-TR">
                <a:effectLst>
                  <a:outerShdw blurRad="38100" dist="38100" dir="2700000" algn="tl">
                    <a:srgbClr val="C0C0C0"/>
                  </a:outerShdw>
                </a:effectLst>
              </a:rPr>
              <a:t>  (TS EN ISO 9000:2007)</a:t>
            </a:r>
            <a:endParaRPr lang="tr-TR">
              <a:solidFill>
                <a:srgbClr val="3333CC"/>
              </a:solidFill>
              <a:effectLst>
                <a:outerShdw blurRad="38100" dist="38100" dir="2700000" algn="tl">
                  <a:srgbClr val="C0C0C0"/>
                </a:outerShdw>
              </a:effectLst>
            </a:endParaRPr>
          </a:p>
          <a:p>
            <a:pPr>
              <a:lnSpc>
                <a:spcPct val="80000"/>
              </a:lnSpc>
              <a:buFont typeface="Wingdings" pitchFamily="2" charset="2"/>
              <a:buBlip>
                <a:blip r:embed="rId2"/>
              </a:buBlip>
            </a:pPr>
            <a:endParaRPr lang="tr-TR">
              <a:solidFill>
                <a:srgbClr val="3333CC"/>
              </a:solidFill>
              <a:effectLst>
                <a:outerShdw blurRad="38100" dist="38100" dir="2700000" algn="tl">
                  <a:srgbClr val="C0C0C0"/>
                </a:outerShdw>
              </a:effectLst>
            </a:endParaRPr>
          </a:p>
          <a:p>
            <a:pPr>
              <a:lnSpc>
                <a:spcPct val="80000"/>
              </a:lnSpc>
              <a:buFont typeface="Wingdings" pitchFamily="2" charset="2"/>
              <a:buBlip>
                <a:blip r:embed="rId2"/>
              </a:buBlip>
            </a:pPr>
            <a:r>
              <a:rPr lang="tr-TR">
                <a:effectLst>
                  <a:outerShdw blurRad="38100" dist="38100" dir="2700000" algn="tl">
                    <a:srgbClr val="C0C0C0"/>
                  </a:outerShdw>
                </a:effectLst>
              </a:rPr>
              <a:t>Kullanıma uygunluktur. (Juran)</a:t>
            </a:r>
          </a:p>
          <a:p>
            <a:pPr>
              <a:lnSpc>
                <a:spcPct val="80000"/>
              </a:lnSpc>
              <a:buFont typeface="Wingdings" pitchFamily="2" charset="2"/>
              <a:buNone/>
            </a:pPr>
            <a:endParaRPr lang="tr-TR">
              <a:effectLst>
                <a:outerShdw blurRad="38100" dist="38100" dir="2700000" algn="tl">
                  <a:srgbClr val="C0C0C0"/>
                </a:outerShdw>
              </a:effectLst>
            </a:endParaRPr>
          </a:p>
          <a:p>
            <a:pPr>
              <a:lnSpc>
                <a:spcPct val="80000"/>
              </a:lnSpc>
              <a:buFont typeface="Wingdings" pitchFamily="2" charset="2"/>
              <a:buBlip>
                <a:blip r:embed="rId2"/>
              </a:buBlip>
            </a:pPr>
            <a:r>
              <a:rPr lang="tr-TR">
                <a:effectLst>
                  <a:outerShdw blurRad="38100" dist="38100" dir="2700000" algn="tl">
                    <a:srgbClr val="C0C0C0"/>
                  </a:outerShdw>
                </a:effectLst>
              </a:rPr>
              <a:t>Şartlara uygunluktur. (Crosby)</a:t>
            </a:r>
          </a:p>
          <a:p>
            <a:pPr>
              <a:lnSpc>
                <a:spcPct val="80000"/>
              </a:lnSpc>
              <a:buFont typeface="Wingdings" pitchFamily="2" charset="2"/>
              <a:buBlip>
                <a:blip r:embed="rId2"/>
              </a:buBlip>
            </a:pPr>
            <a:endParaRPr lang="tr-TR">
              <a:effectLst>
                <a:outerShdw blurRad="38100" dist="38100" dir="2700000" algn="tl">
                  <a:srgbClr val="C0C0C0"/>
                </a:outerShdw>
              </a:effectLst>
            </a:endParaRPr>
          </a:p>
          <a:p>
            <a:pPr>
              <a:lnSpc>
                <a:spcPct val="80000"/>
              </a:lnSpc>
              <a:buFont typeface="Wingdings" pitchFamily="2" charset="2"/>
              <a:buBlip>
                <a:blip r:embed="rId2"/>
              </a:buBlip>
            </a:pPr>
            <a:r>
              <a:rPr lang="tr-TR">
                <a:effectLst>
                  <a:outerShdw blurRad="38100" dist="38100" dir="2700000" algn="tl">
                    <a:srgbClr val="C0C0C0"/>
                  </a:outerShdw>
                </a:effectLst>
              </a:rPr>
              <a:t>İhtiyaçların karşılanabilme oranıdır.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checkerboard(across)">
                                      <p:cBhvr>
                                        <p:cTn id="7" dur="500"/>
                                        <p:tgtEl>
                                          <p:spTgt spid="8195">
                                            <p:txEl>
                                              <p:pRg st="0" end="0"/>
                                            </p:txEl>
                                          </p:spTgt>
                                        </p:tgtEl>
                                      </p:cBhvr>
                                    </p:animEffect>
                                  </p:childTnLst>
                                </p:cTn>
                              </p:par>
                            </p:childTnLst>
                          </p:cTn>
                        </p:par>
                        <p:par>
                          <p:cTn id="8" fill="hold">
                            <p:stCondLst>
                              <p:cond delay="1500"/>
                            </p:stCondLst>
                            <p:childTnLst>
                              <p:par>
                                <p:cTn id="9" presetID="5" presetClass="entr" presetSubtype="10" fill="hold" grpId="0" nodeType="afterEffect">
                                  <p:stCondLst>
                                    <p:cond delay="1000"/>
                                  </p:stCondLst>
                                  <p:childTnLst>
                                    <p:set>
                                      <p:cBhvr>
                                        <p:cTn id="10" dur="1" fill="hold">
                                          <p:stCondLst>
                                            <p:cond delay="0"/>
                                          </p:stCondLst>
                                        </p:cTn>
                                        <p:tgtEl>
                                          <p:spTgt spid="8195">
                                            <p:txEl>
                                              <p:pRg st="1" end="1"/>
                                            </p:txEl>
                                          </p:spTgt>
                                        </p:tgtEl>
                                        <p:attrNameLst>
                                          <p:attrName>style.visibility</p:attrName>
                                        </p:attrNameLst>
                                      </p:cBhvr>
                                      <p:to>
                                        <p:strVal val="visible"/>
                                      </p:to>
                                    </p:set>
                                    <p:animEffect transition="in" filter="checkerboard(across)">
                                      <p:cBhvr>
                                        <p:cTn id="11" dur="500"/>
                                        <p:tgtEl>
                                          <p:spTgt spid="8195">
                                            <p:txEl>
                                              <p:pRg st="1" end="1"/>
                                            </p:txEl>
                                          </p:spTgt>
                                        </p:tgtEl>
                                      </p:cBhvr>
                                    </p:animEffect>
                                  </p:childTnLst>
                                </p:cTn>
                              </p:par>
                            </p:childTnLst>
                          </p:cTn>
                        </p:par>
                        <p:par>
                          <p:cTn id="12" fill="hold">
                            <p:stCondLst>
                              <p:cond delay="3000"/>
                            </p:stCondLst>
                            <p:childTnLst>
                              <p:par>
                                <p:cTn id="13" presetID="5" presetClass="entr" presetSubtype="10" fill="hold" grpId="0" nodeType="afterEffect">
                                  <p:stCondLst>
                                    <p:cond delay="1000"/>
                                  </p:stCondLst>
                                  <p:childTnLst>
                                    <p:set>
                                      <p:cBhvr>
                                        <p:cTn id="14" dur="1" fill="hold">
                                          <p:stCondLst>
                                            <p:cond delay="0"/>
                                          </p:stCondLst>
                                        </p:cTn>
                                        <p:tgtEl>
                                          <p:spTgt spid="8195">
                                            <p:txEl>
                                              <p:pRg st="3" end="3"/>
                                            </p:txEl>
                                          </p:spTgt>
                                        </p:tgtEl>
                                        <p:attrNameLst>
                                          <p:attrName>style.visibility</p:attrName>
                                        </p:attrNameLst>
                                      </p:cBhvr>
                                      <p:to>
                                        <p:strVal val="visible"/>
                                      </p:to>
                                    </p:set>
                                    <p:animEffect transition="in" filter="checkerboard(across)">
                                      <p:cBhvr>
                                        <p:cTn id="15" dur="500"/>
                                        <p:tgtEl>
                                          <p:spTgt spid="8195">
                                            <p:txEl>
                                              <p:pRg st="3" end="3"/>
                                            </p:txEl>
                                          </p:spTgt>
                                        </p:tgtEl>
                                      </p:cBhvr>
                                    </p:animEffect>
                                  </p:childTnLst>
                                </p:cTn>
                              </p:par>
                            </p:childTnLst>
                          </p:cTn>
                        </p:par>
                        <p:par>
                          <p:cTn id="16" fill="hold">
                            <p:stCondLst>
                              <p:cond delay="4500"/>
                            </p:stCondLst>
                            <p:childTnLst>
                              <p:par>
                                <p:cTn id="17" presetID="5" presetClass="entr" presetSubtype="10" fill="hold" grpId="0" nodeType="afterEffect">
                                  <p:stCondLst>
                                    <p:cond delay="1000"/>
                                  </p:stCondLst>
                                  <p:childTnLst>
                                    <p:set>
                                      <p:cBhvr>
                                        <p:cTn id="18" dur="1" fill="hold">
                                          <p:stCondLst>
                                            <p:cond delay="0"/>
                                          </p:stCondLst>
                                        </p:cTn>
                                        <p:tgtEl>
                                          <p:spTgt spid="8195">
                                            <p:txEl>
                                              <p:pRg st="5" end="5"/>
                                            </p:txEl>
                                          </p:spTgt>
                                        </p:tgtEl>
                                        <p:attrNameLst>
                                          <p:attrName>style.visibility</p:attrName>
                                        </p:attrNameLst>
                                      </p:cBhvr>
                                      <p:to>
                                        <p:strVal val="visible"/>
                                      </p:to>
                                    </p:set>
                                    <p:animEffect transition="in" filter="checkerboard(across)">
                                      <p:cBhvr>
                                        <p:cTn id="19" dur="500"/>
                                        <p:tgtEl>
                                          <p:spTgt spid="8195">
                                            <p:txEl>
                                              <p:pRg st="5" end="5"/>
                                            </p:txEl>
                                          </p:spTgt>
                                        </p:tgtEl>
                                      </p:cBhvr>
                                    </p:animEffect>
                                  </p:childTnLst>
                                </p:cTn>
                              </p:par>
                            </p:childTnLst>
                          </p:cTn>
                        </p:par>
                        <p:par>
                          <p:cTn id="20" fill="hold">
                            <p:stCondLst>
                              <p:cond delay="6000"/>
                            </p:stCondLst>
                            <p:childTnLst>
                              <p:par>
                                <p:cTn id="21" presetID="5" presetClass="entr" presetSubtype="10" fill="hold" grpId="0" nodeType="afterEffect">
                                  <p:stCondLst>
                                    <p:cond delay="1000"/>
                                  </p:stCondLst>
                                  <p:childTnLst>
                                    <p:set>
                                      <p:cBhvr>
                                        <p:cTn id="22" dur="1" fill="hold">
                                          <p:stCondLst>
                                            <p:cond delay="0"/>
                                          </p:stCondLst>
                                        </p:cTn>
                                        <p:tgtEl>
                                          <p:spTgt spid="8195">
                                            <p:txEl>
                                              <p:pRg st="7" end="7"/>
                                            </p:txEl>
                                          </p:spTgt>
                                        </p:tgtEl>
                                        <p:attrNameLst>
                                          <p:attrName>style.visibility</p:attrName>
                                        </p:attrNameLst>
                                      </p:cBhvr>
                                      <p:to>
                                        <p:strVal val="visible"/>
                                      </p:to>
                                    </p:set>
                                    <p:animEffect transition="in" filter="checkerboard(across)">
                                      <p:cBhvr>
                                        <p:cTn id="23" dur="500"/>
                                        <p:tgtEl>
                                          <p:spTgt spid="81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advAuto="100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47138"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347139"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F9FB7C43-00FE-4139-96DD-34FC69EBC822}" type="slidenum">
              <a:rPr lang="en-US" sz="1400">
                <a:latin typeface="Arial Narrow" pitchFamily="34" charset="0"/>
              </a:rPr>
              <a:pPr algn="r" eaLnBrk="0" hangingPunct="0">
                <a:spcBef>
                  <a:spcPct val="50000"/>
                </a:spcBef>
              </a:pPr>
              <a:t>110</a:t>
            </a:fld>
            <a:endParaRPr lang="en-US" sz="1400">
              <a:latin typeface="Arial Narrow" pitchFamily="34" charset="0"/>
            </a:endParaRPr>
          </a:p>
        </p:txBody>
      </p:sp>
      <p:sp>
        <p:nvSpPr>
          <p:cNvPr id="347140" name="Rectangle 3"/>
          <p:cNvSpPr>
            <a:spLocks noGrp="1" noChangeArrowheads="1"/>
          </p:cNvSpPr>
          <p:nvPr>
            <p:ph type="body" idx="4294967295"/>
          </p:nvPr>
        </p:nvSpPr>
        <p:spPr>
          <a:xfrm>
            <a:off x="971550" y="1412875"/>
            <a:ext cx="7772400" cy="4679950"/>
          </a:xfrm>
        </p:spPr>
        <p:txBody>
          <a:bodyPr/>
          <a:lstStyle/>
          <a:p>
            <a:pPr>
              <a:lnSpc>
                <a:spcPct val="80000"/>
              </a:lnSpc>
              <a:buFont typeface="Wingdings" pitchFamily="2" charset="2"/>
              <a:buNone/>
            </a:pPr>
            <a:r>
              <a:rPr lang="tr-TR" sz="1200" i="1">
                <a:solidFill>
                  <a:srgbClr val="3333CC"/>
                </a:solidFill>
                <a:latin typeface="Times New Roman" pitchFamily="18" charset="0"/>
              </a:rPr>
              <a:t>     	</a:t>
            </a:r>
            <a:r>
              <a:rPr lang="tr-TR" sz="2400" b="1"/>
              <a:t>Not 3 - </a:t>
            </a:r>
            <a:r>
              <a:rPr lang="tr-TR" sz="2400"/>
              <a:t>Dış kaynaklı prosesler üzerindeki kontrolü güvence altına almış olmak, kuruluşun “tüm müşteri ve, birincil ve ikincil mevzuat şartlarına uygunluk” sorumluluğunu ortadan kaldırmaz. Dış kaynaklı proseslere uygulanan kontrolün tipi ve kapsamına aşağıdakiler gibi faktörler etki edebilir:</a:t>
            </a:r>
          </a:p>
          <a:p>
            <a:pPr>
              <a:lnSpc>
                <a:spcPct val="80000"/>
              </a:lnSpc>
              <a:buFont typeface="Wingdings" pitchFamily="2" charset="2"/>
              <a:buNone/>
            </a:pPr>
            <a:r>
              <a:rPr lang="tr-TR" sz="2400"/>
              <a:t>	a) Dış kaynaklı prosesin, kuruluşun şartlara uygun ürünü sağlama yeteneği üzerindeki potansiyel etkisi,</a:t>
            </a:r>
          </a:p>
          <a:p>
            <a:pPr>
              <a:lnSpc>
                <a:spcPct val="80000"/>
              </a:lnSpc>
              <a:buFont typeface="Wingdings" pitchFamily="2" charset="2"/>
              <a:buNone/>
            </a:pPr>
            <a:r>
              <a:rPr lang="tr-TR" sz="2400"/>
              <a:t>	b) Prosesler için gereken kontrolün paylaşım derecesi,</a:t>
            </a:r>
          </a:p>
          <a:p>
            <a:pPr>
              <a:lnSpc>
                <a:spcPct val="80000"/>
              </a:lnSpc>
              <a:buFont typeface="Wingdings" pitchFamily="2" charset="2"/>
              <a:buNone/>
            </a:pPr>
            <a:r>
              <a:rPr lang="tr-TR" sz="2400"/>
              <a:t>	c) Madde 7.4’ün uygulanması ile gereken kontrolü sağlayabilme yeteneği.</a:t>
            </a:r>
            <a:endParaRPr lang="en-AU" sz="2400"/>
          </a:p>
        </p:txBody>
      </p:sp>
      <p:sp>
        <p:nvSpPr>
          <p:cNvPr id="129026" name="Rectangle 2"/>
          <p:cNvSpPr>
            <a:spLocks noChangeArrowheads="1"/>
          </p:cNvSpPr>
          <p:nvPr/>
        </p:nvSpPr>
        <p:spPr bwMode="auto">
          <a:xfrm>
            <a:off x="0" y="0"/>
            <a:ext cx="9144000" cy="1143000"/>
          </a:xfrm>
          <a:prstGeom prst="rect">
            <a:avLst/>
          </a:prstGeom>
          <a:solidFill>
            <a:srgbClr val="FF0000"/>
          </a:solidFill>
          <a:ln w="9525">
            <a:noFill/>
            <a:miter lim="800000"/>
            <a:headEnd/>
            <a:tailEnd/>
          </a:ln>
          <a:effectLst/>
        </p:spPr>
        <p:txBody>
          <a:bodyPr anchor="b"/>
          <a:lstStyle/>
          <a:p>
            <a:pPr algn="ctr"/>
            <a:r>
              <a:rPr lang="tr-TR">
                <a:solidFill>
                  <a:schemeClr val="bg1"/>
                </a:solidFill>
                <a:effectLst>
                  <a:outerShdw blurRad="38100" dist="38100" dir="2700000" algn="tl">
                    <a:srgbClr val="000000"/>
                  </a:outerShdw>
                </a:effectLst>
                <a:latin typeface="Verdana" pitchFamily="34" charset="0"/>
              </a:rPr>
              <a:t>4.Kalite Yönetim Sistemi</a:t>
            </a:r>
            <a:br>
              <a:rPr lang="tr-TR">
                <a:solidFill>
                  <a:schemeClr val="bg1"/>
                </a:solidFill>
                <a:effectLst>
                  <a:outerShdw blurRad="38100" dist="38100" dir="2700000" algn="tl">
                    <a:srgbClr val="000000"/>
                  </a:outerShdw>
                </a:effectLst>
                <a:latin typeface="Verdana" pitchFamily="34" charset="0"/>
              </a:rPr>
            </a:br>
            <a:r>
              <a:rPr lang="tr-TR">
                <a:solidFill>
                  <a:schemeClr val="bg1"/>
                </a:solidFill>
                <a:effectLst>
                  <a:outerShdw blurRad="38100" dist="38100" dir="2700000" algn="tl">
                    <a:srgbClr val="000000"/>
                  </a:outerShdw>
                </a:effectLst>
                <a:latin typeface="Verdana" pitchFamily="34" charset="0"/>
              </a:rPr>
              <a:t>4.1 Genel Şartlar 5/5</a:t>
            </a:r>
            <a:endParaRPr lang="en-US">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spd="med"/>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grpSp>
        <p:nvGrpSpPr>
          <p:cNvPr id="123906" name="Group 14"/>
          <p:cNvGrpSpPr>
            <a:grpSpLocks/>
          </p:cNvGrpSpPr>
          <p:nvPr/>
        </p:nvGrpSpPr>
        <p:grpSpPr bwMode="auto">
          <a:xfrm>
            <a:off x="1360488" y="1066800"/>
            <a:ext cx="7010400" cy="4572000"/>
            <a:chOff x="928" y="672"/>
            <a:chExt cx="4784" cy="2880"/>
          </a:xfrm>
        </p:grpSpPr>
        <p:sp>
          <p:nvSpPr>
            <p:cNvPr id="123907" name="Text Box 2"/>
            <p:cNvSpPr txBox="1">
              <a:spLocks noChangeArrowheads="1"/>
            </p:cNvSpPr>
            <p:nvPr/>
          </p:nvSpPr>
          <p:spPr bwMode="auto">
            <a:xfrm>
              <a:off x="3777" y="672"/>
              <a:ext cx="1935" cy="984"/>
            </a:xfrm>
            <a:prstGeom prst="rect">
              <a:avLst/>
            </a:prstGeom>
            <a:noFill/>
            <a:ln w="9525">
              <a:solidFill>
                <a:schemeClr val="bg2"/>
              </a:solidFill>
              <a:miter lim="800000"/>
              <a:headEnd/>
              <a:tailEnd/>
            </a:ln>
          </p:spPr>
          <p:txBody>
            <a:bodyPr>
              <a:spAutoFit/>
            </a:bodyPr>
            <a:lstStyle/>
            <a:p>
              <a:pPr algn="ctr" eaLnBrk="0" hangingPunct="0"/>
              <a:r>
                <a:rPr lang="en-AU">
                  <a:solidFill>
                    <a:schemeClr val="bg2"/>
                  </a:solidFill>
                </a:rPr>
                <a:t>Sıralama, etkileşim, kriter ve metotların belirlenmesi </a:t>
              </a:r>
            </a:p>
            <a:p>
              <a:pPr algn="ctr" eaLnBrk="0" hangingPunct="0"/>
              <a:r>
                <a:rPr lang="en-AU">
                  <a:solidFill>
                    <a:schemeClr val="bg2"/>
                  </a:solidFill>
                </a:rPr>
                <a:t>(madde 4.1 a.b.c)</a:t>
              </a:r>
            </a:p>
          </p:txBody>
        </p:sp>
        <p:sp>
          <p:nvSpPr>
            <p:cNvPr id="123908" name="Text Box 3"/>
            <p:cNvSpPr txBox="1">
              <a:spLocks noChangeArrowheads="1"/>
            </p:cNvSpPr>
            <p:nvPr/>
          </p:nvSpPr>
          <p:spPr bwMode="auto">
            <a:xfrm>
              <a:off x="3788" y="2568"/>
              <a:ext cx="1924" cy="984"/>
            </a:xfrm>
            <a:prstGeom prst="rect">
              <a:avLst/>
            </a:prstGeom>
            <a:noFill/>
            <a:ln w="9525">
              <a:solidFill>
                <a:schemeClr val="bg2"/>
              </a:solidFill>
              <a:miter lim="800000"/>
              <a:headEnd/>
              <a:tailEnd/>
            </a:ln>
          </p:spPr>
          <p:txBody>
            <a:bodyPr tIns="154800"/>
            <a:lstStyle/>
            <a:p>
              <a:pPr algn="ctr" eaLnBrk="0" hangingPunct="0"/>
              <a:r>
                <a:rPr lang="en-AU">
                  <a:solidFill>
                    <a:schemeClr val="bg2"/>
                  </a:solidFill>
                </a:rPr>
                <a:t>Planlamanın uygulanması </a:t>
              </a:r>
            </a:p>
            <a:p>
              <a:pPr algn="ctr" eaLnBrk="0" hangingPunct="0"/>
              <a:r>
                <a:rPr lang="en-AU">
                  <a:solidFill>
                    <a:schemeClr val="bg2"/>
                  </a:solidFill>
                </a:rPr>
                <a:t>(madde 4.1 d)</a:t>
              </a:r>
            </a:p>
          </p:txBody>
        </p:sp>
        <p:sp>
          <p:nvSpPr>
            <p:cNvPr id="123909" name="Text Box 4"/>
            <p:cNvSpPr txBox="1">
              <a:spLocks noChangeArrowheads="1"/>
            </p:cNvSpPr>
            <p:nvPr/>
          </p:nvSpPr>
          <p:spPr bwMode="auto">
            <a:xfrm>
              <a:off x="928" y="2520"/>
              <a:ext cx="1924" cy="984"/>
            </a:xfrm>
            <a:prstGeom prst="rect">
              <a:avLst/>
            </a:prstGeom>
            <a:noFill/>
            <a:ln w="9525">
              <a:solidFill>
                <a:schemeClr val="bg2"/>
              </a:solidFill>
              <a:miter lim="800000"/>
              <a:headEnd/>
              <a:tailEnd/>
            </a:ln>
          </p:spPr>
          <p:txBody>
            <a:bodyPr tIns="154800"/>
            <a:lstStyle/>
            <a:p>
              <a:pPr algn="ctr" eaLnBrk="0" hangingPunct="0"/>
              <a:r>
                <a:rPr lang="en-AU">
                  <a:solidFill>
                    <a:schemeClr val="bg2"/>
                  </a:solidFill>
                </a:rPr>
                <a:t>Ölçme </a:t>
              </a:r>
            </a:p>
            <a:p>
              <a:pPr algn="ctr" eaLnBrk="0" hangingPunct="0"/>
              <a:r>
                <a:rPr lang="en-AU">
                  <a:solidFill>
                    <a:schemeClr val="bg2"/>
                  </a:solidFill>
                </a:rPr>
                <a:t>ve Analiz </a:t>
              </a:r>
            </a:p>
            <a:p>
              <a:pPr algn="ctr" eaLnBrk="0" hangingPunct="0"/>
              <a:r>
                <a:rPr lang="en-AU">
                  <a:solidFill>
                    <a:schemeClr val="bg2"/>
                  </a:solidFill>
                </a:rPr>
                <a:t>(madde 4.1 e)</a:t>
              </a:r>
              <a:endParaRPr lang="en-AU"/>
            </a:p>
          </p:txBody>
        </p:sp>
        <p:sp>
          <p:nvSpPr>
            <p:cNvPr id="123910" name="Text Box 5"/>
            <p:cNvSpPr txBox="1">
              <a:spLocks noChangeArrowheads="1"/>
            </p:cNvSpPr>
            <p:nvPr/>
          </p:nvSpPr>
          <p:spPr bwMode="auto">
            <a:xfrm>
              <a:off x="928" y="672"/>
              <a:ext cx="1924" cy="984"/>
            </a:xfrm>
            <a:prstGeom prst="rect">
              <a:avLst/>
            </a:prstGeom>
            <a:noFill/>
            <a:ln w="9525">
              <a:solidFill>
                <a:schemeClr val="bg2"/>
              </a:solidFill>
              <a:miter lim="800000"/>
              <a:headEnd/>
              <a:tailEnd/>
            </a:ln>
          </p:spPr>
          <p:txBody>
            <a:bodyPr tIns="154800"/>
            <a:lstStyle/>
            <a:p>
              <a:pPr algn="ctr" eaLnBrk="0" hangingPunct="0"/>
              <a:r>
                <a:rPr lang="en-AU">
                  <a:solidFill>
                    <a:schemeClr val="bg2"/>
                  </a:solidFill>
                </a:rPr>
                <a:t>İyileştirmenin uygulanması</a:t>
              </a:r>
            </a:p>
            <a:p>
              <a:pPr algn="ctr" eaLnBrk="0" hangingPunct="0"/>
              <a:r>
                <a:rPr lang="en-AU">
                  <a:solidFill>
                    <a:schemeClr val="bg2"/>
                  </a:solidFill>
                </a:rPr>
                <a:t> (madde 4.1 f)</a:t>
              </a:r>
            </a:p>
          </p:txBody>
        </p:sp>
        <p:sp>
          <p:nvSpPr>
            <p:cNvPr id="123911" name="AutoShape 6"/>
            <p:cNvSpPr>
              <a:spLocks noChangeArrowheads="1"/>
            </p:cNvSpPr>
            <p:nvPr/>
          </p:nvSpPr>
          <p:spPr bwMode="auto">
            <a:xfrm rot="5400000">
              <a:off x="3666" y="2028"/>
              <a:ext cx="816" cy="312"/>
            </a:xfrm>
            <a:prstGeom prst="curvedDownArrow">
              <a:avLst>
                <a:gd name="adj1" fmla="val 52308"/>
                <a:gd name="adj2" fmla="val 104615"/>
                <a:gd name="adj3" fmla="val 33333"/>
              </a:avLst>
            </a:prstGeom>
            <a:solidFill>
              <a:schemeClr val="bg2"/>
            </a:solidFill>
            <a:ln w="9525">
              <a:solidFill>
                <a:schemeClr val="tx1"/>
              </a:solidFill>
              <a:miter lim="800000"/>
              <a:headEnd/>
              <a:tailEnd/>
            </a:ln>
          </p:spPr>
          <p:txBody>
            <a:bodyPr wrap="none" anchor="ctr"/>
            <a:lstStyle/>
            <a:p>
              <a:pPr eaLnBrk="0" hangingPunct="0"/>
              <a:endParaRPr lang="tr-TR"/>
            </a:p>
          </p:txBody>
        </p:sp>
        <p:sp>
          <p:nvSpPr>
            <p:cNvPr id="123912" name="AutoShape 7"/>
            <p:cNvSpPr>
              <a:spLocks noChangeArrowheads="1"/>
            </p:cNvSpPr>
            <p:nvPr/>
          </p:nvSpPr>
          <p:spPr bwMode="auto">
            <a:xfrm>
              <a:off x="2904" y="1392"/>
              <a:ext cx="884" cy="288"/>
            </a:xfrm>
            <a:prstGeom prst="curvedDownArrow">
              <a:avLst>
                <a:gd name="adj1" fmla="val 61389"/>
                <a:gd name="adj2" fmla="val 122778"/>
                <a:gd name="adj3" fmla="val 33333"/>
              </a:avLst>
            </a:prstGeom>
            <a:solidFill>
              <a:schemeClr val="bg2"/>
            </a:solidFill>
            <a:ln w="9525">
              <a:solidFill>
                <a:schemeClr val="tx1"/>
              </a:solidFill>
              <a:miter lim="800000"/>
              <a:headEnd/>
              <a:tailEnd/>
            </a:ln>
          </p:spPr>
          <p:txBody>
            <a:bodyPr wrap="none" anchor="ctr"/>
            <a:lstStyle/>
            <a:p>
              <a:pPr eaLnBrk="0" hangingPunct="0"/>
              <a:endParaRPr lang="tr-TR"/>
            </a:p>
          </p:txBody>
        </p:sp>
        <p:sp>
          <p:nvSpPr>
            <p:cNvPr id="123913" name="AutoShape 8"/>
            <p:cNvSpPr>
              <a:spLocks noChangeArrowheads="1"/>
            </p:cNvSpPr>
            <p:nvPr/>
          </p:nvSpPr>
          <p:spPr bwMode="auto">
            <a:xfrm rot="10800000">
              <a:off x="2852" y="2592"/>
              <a:ext cx="884" cy="288"/>
            </a:xfrm>
            <a:prstGeom prst="curvedDownArrow">
              <a:avLst>
                <a:gd name="adj1" fmla="val 61389"/>
                <a:gd name="adj2" fmla="val 122778"/>
                <a:gd name="adj3" fmla="val 33333"/>
              </a:avLst>
            </a:prstGeom>
            <a:solidFill>
              <a:schemeClr val="bg2"/>
            </a:solidFill>
            <a:ln w="9525">
              <a:solidFill>
                <a:schemeClr val="tx1"/>
              </a:solidFill>
              <a:miter lim="800000"/>
              <a:headEnd/>
              <a:tailEnd/>
            </a:ln>
          </p:spPr>
          <p:txBody>
            <a:bodyPr wrap="none" anchor="ctr"/>
            <a:lstStyle/>
            <a:p>
              <a:pPr eaLnBrk="0" hangingPunct="0"/>
              <a:endParaRPr lang="tr-TR"/>
            </a:p>
          </p:txBody>
        </p:sp>
        <p:sp>
          <p:nvSpPr>
            <p:cNvPr id="123914" name="AutoShape 9"/>
            <p:cNvSpPr>
              <a:spLocks noChangeArrowheads="1"/>
            </p:cNvSpPr>
            <p:nvPr/>
          </p:nvSpPr>
          <p:spPr bwMode="auto">
            <a:xfrm rot="-5253885">
              <a:off x="2184" y="1932"/>
              <a:ext cx="816" cy="312"/>
            </a:xfrm>
            <a:prstGeom prst="curvedDownArrow">
              <a:avLst>
                <a:gd name="adj1" fmla="val 52308"/>
                <a:gd name="adj2" fmla="val 104615"/>
                <a:gd name="adj3" fmla="val 33333"/>
              </a:avLst>
            </a:prstGeom>
            <a:solidFill>
              <a:schemeClr val="bg2"/>
            </a:solidFill>
            <a:ln w="9525">
              <a:solidFill>
                <a:schemeClr val="tx1"/>
              </a:solidFill>
              <a:miter lim="800000"/>
              <a:headEnd/>
              <a:tailEnd/>
            </a:ln>
          </p:spPr>
          <p:txBody>
            <a:bodyPr wrap="none" anchor="ctr"/>
            <a:lstStyle/>
            <a:p>
              <a:pPr eaLnBrk="0" hangingPunct="0"/>
              <a:endParaRPr lang="tr-TR"/>
            </a:p>
          </p:txBody>
        </p:sp>
      </p:grpSp>
      <p:sp>
        <p:nvSpPr>
          <p:cNvPr id="123915" name="Text Box 10"/>
          <p:cNvSpPr txBox="1">
            <a:spLocks noChangeArrowheads="1"/>
          </p:cNvSpPr>
          <p:nvPr/>
        </p:nvSpPr>
        <p:spPr bwMode="auto">
          <a:xfrm>
            <a:off x="1876425" y="381000"/>
            <a:ext cx="5580063" cy="457200"/>
          </a:xfrm>
          <a:prstGeom prst="rect">
            <a:avLst/>
          </a:prstGeom>
          <a:noFill/>
          <a:ln w="9525">
            <a:noFill/>
            <a:miter lim="800000"/>
            <a:headEnd/>
            <a:tailEnd/>
          </a:ln>
        </p:spPr>
        <p:txBody>
          <a:bodyPr wrap="none">
            <a:spAutoFit/>
          </a:bodyPr>
          <a:lstStyle/>
          <a:p>
            <a:pPr eaLnBrk="0" hangingPunct="0"/>
            <a:r>
              <a:rPr lang="en-AU">
                <a:solidFill>
                  <a:schemeClr val="accent2"/>
                </a:solidFill>
              </a:rPr>
              <a:t>Madde 4.1’e PUKÖ Döngüsünün Uygulanması</a:t>
            </a:r>
            <a:r>
              <a:rPr lang="en-AU"/>
              <a:t> </a:t>
            </a:r>
          </a:p>
        </p:txBody>
      </p:sp>
      <p:sp>
        <p:nvSpPr>
          <p:cNvPr id="123916" name="Text Box 12"/>
          <p:cNvSpPr txBox="1">
            <a:spLocks noChangeArrowheads="1"/>
          </p:cNvSpPr>
          <p:nvPr/>
        </p:nvSpPr>
        <p:spPr bwMode="auto">
          <a:xfrm>
            <a:off x="3587750" y="6248400"/>
            <a:ext cx="2513013" cy="274638"/>
          </a:xfrm>
          <a:prstGeom prst="rect">
            <a:avLst/>
          </a:prstGeom>
          <a:noFill/>
          <a:ln w="9525">
            <a:noFill/>
            <a:miter lim="800000"/>
            <a:headEnd/>
            <a:tailEnd/>
          </a:ln>
        </p:spPr>
        <p:txBody>
          <a:bodyPr wrap="none">
            <a:spAutoFit/>
          </a:bodyPr>
          <a:lstStyle/>
          <a:p>
            <a:pPr eaLnBrk="0" hangingPunct="0"/>
            <a:r>
              <a:rPr lang="en-AU" sz="1200">
                <a:latin typeface="Arial" pitchFamily="34" charset="0"/>
              </a:rPr>
              <a:t>TÜRK STANDARDLARI ENSTİTÜSÜ</a:t>
            </a:r>
          </a:p>
        </p:txBody>
      </p:sp>
      <p:sp>
        <p:nvSpPr>
          <p:cNvPr id="123917" name="Text Box 13"/>
          <p:cNvSpPr txBox="1">
            <a:spLocks noChangeArrowheads="1"/>
          </p:cNvSpPr>
          <p:nvPr/>
        </p:nvSpPr>
        <p:spPr bwMode="auto">
          <a:xfrm>
            <a:off x="8651875" y="6248400"/>
            <a:ext cx="325438" cy="274638"/>
          </a:xfrm>
          <a:prstGeom prst="rect">
            <a:avLst/>
          </a:prstGeom>
          <a:noFill/>
          <a:ln w="9525">
            <a:noFill/>
            <a:miter lim="800000"/>
            <a:headEnd/>
            <a:tailEnd/>
          </a:ln>
        </p:spPr>
        <p:txBody>
          <a:bodyPr wrap="none">
            <a:spAutoFit/>
          </a:bodyPr>
          <a:lstStyle/>
          <a:p>
            <a:pPr eaLnBrk="0" hangingPunct="0"/>
            <a:r>
              <a:rPr lang="en-AU" sz="1200">
                <a:latin typeface="Arial" pitchFamily="34" charset="0"/>
              </a:rPr>
              <a:t>95</a:t>
            </a:r>
          </a:p>
        </p:txBody>
      </p:sp>
    </p:spTree>
  </p:cSld>
  <p:clrMapOvr>
    <a:masterClrMapping/>
  </p:clrMapOvr>
  <p:transition spd="med"/>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24930" name="Rectangle 8"/>
          <p:cNvSpPr txBox="1">
            <a:spLocks noGrp="1" noChangeArrowheads="1"/>
          </p:cNvSpPr>
          <p:nvPr/>
        </p:nvSpPr>
        <p:spPr bwMode="auto">
          <a:xfrm>
            <a:off x="3733800" y="6248400"/>
            <a:ext cx="2895600" cy="457200"/>
          </a:xfrm>
          <a:prstGeom prst="rect">
            <a:avLst/>
          </a:prstGeom>
          <a:noFill/>
          <a:ln w="9525">
            <a:noFill/>
            <a:miter lim="800000"/>
            <a:headEnd/>
            <a:tailEnd/>
          </a:ln>
        </p:spPr>
        <p:txBody>
          <a:bodyPr/>
          <a:lstStyle/>
          <a:p>
            <a:pPr algn="ctr" eaLnBrk="0" hangingPunct="0">
              <a:spcBef>
                <a:spcPct val="50000"/>
              </a:spcBef>
            </a:pPr>
            <a:r>
              <a:rPr lang="en-US" sz="1400">
                <a:solidFill>
                  <a:srgbClr val="FFFFFF"/>
                </a:solidFill>
                <a:latin typeface="Arial Narrow" pitchFamily="34" charset="0"/>
              </a:rPr>
              <a:t>TÜRK STANDARDLARI ENSTİTÜSÜ</a:t>
            </a:r>
          </a:p>
        </p:txBody>
      </p:sp>
      <p:sp>
        <p:nvSpPr>
          <p:cNvPr id="124931" name="Rectangle 9"/>
          <p:cNvSpPr txBox="1">
            <a:spLocks noGrp="1" noChangeArrowheads="1"/>
          </p:cNvSpPr>
          <p:nvPr/>
        </p:nvSpPr>
        <p:spPr bwMode="auto">
          <a:xfrm>
            <a:off x="7162800" y="6248400"/>
            <a:ext cx="1905000" cy="457200"/>
          </a:xfrm>
          <a:prstGeom prst="rect">
            <a:avLst/>
          </a:prstGeom>
          <a:noFill/>
          <a:ln w="9525">
            <a:noFill/>
            <a:miter lim="800000"/>
            <a:headEnd/>
            <a:tailEnd/>
          </a:ln>
        </p:spPr>
        <p:txBody>
          <a:bodyPr/>
          <a:lstStyle/>
          <a:p>
            <a:pPr algn="r" eaLnBrk="0" hangingPunct="0">
              <a:spcBef>
                <a:spcPct val="50000"/>
              </a:spcBef>
            </a:pPr>
            <a:fld id="{A5488759-89A6-4079-AFC2-063C1A4EBF84}" type="slidenum">
              <a:rPr lang="en-US" sz="1400">
                <a:solidFill>
                  <a:srgbClr val="FFFFFF"/>
                </a:solidFill>
                <a:latin typeface="Arial Narrow" pitchFamily="34" charset="0"/>
              </a:rPr>
              <a:pPr algn="r" eaLnBrk="0" hangingPunct="0">
                <a:spcBef>
                  <a:spcPct val="50000"/>
                </a:spcBef>
              </a:pPr>
              <a:t>112</a:t>
            </a:fld>
            <a:endParaRPr lang="en-US" sz="1400">
              <a:solidFill>
                <a:srgbClr val="FFFFFF"/>
              </a:solidFill>
              <a:latin typeface="Arial Narrow" pitchFamily="34" charset="0"/>
            </a:endParaRPr>
          </a:p>
        </p:txBody>
      </p:sp>
      <p:sp>
        <p:nvSpPr>
          <p:cNvPr id="140290" name="Rectangle 2"/>
          <p:cNvSpPr>
            <a:spLocks noGrp="1" noChangeArrowheads="1"/>
          </p:cNvSpPr>
          <p:nvPr>
            <p:ph type="ctrTitle" idx="4294967295"/>
          </p:nvPr>
        </p:nvSpPr>
        <p:spPr>
          <a:xfrm>
            <a:off x="2124075" y="2420938"/>
            <a:ext cx="5011738" cy="1828800"/>
          </a:xfrm>
          <a:noFill/>
        </p:spPr>
        <p:txBody>
          <a:bodyPr lIns="92075" tIns="46038" rIns="92075" bIns="46038" anchor="ctr"/>
          <a:lstStyle/>
          <a:p>
            <a:r>
              <a:rPr lang="en-AU" sz="3500" b="1">
                <a:solidFill>
                  <a:srgbClr val="3333CC"/>
                </a:solidFill>
                <a:effectLst>
                  <a:outerShdw blurRad="38100" dist="38100" dir="2700000" algn="tl">
                    <a:srgbClr val="C0C0C0"/>
                  </a:outerShdw>
                </a:effectLst>
              </a:rPr>
              <a:t>TS-EN ISO 9001:200</a:t>
            </a:r>
            <a:r>
              <a:rPr lang="tr-TR" sz="3500" b="1">
                <a:solidFill>
                  <a:srgbClr val="3333CC"/>
                </a:solidFill>
                <a:effectLst>
                  <a:outerShdw blurRad="38100" dist="38100" dir="2700000" algn="tl">
                    <a:srgbClr val="C0C0C0"/>
                  </a:outerShdw>
                </a:effectLst>
              </a:rPr>
              <a:t>8</a:t>
            </a:r>
            <a:br>
              <a:rPr lang="tr-TR" sz="3500" b="1">
                <a:solidFill>
                  <a:srgbClr val="3333CC"/>
                </a:solidFill>
                <a:effectLst>
                  <a:outerShdw blurRad="38100" dist="38100" dir="2700000" algn="tl">
                    <a:srgbClr val="C0C0C0"/>
                  </a:outerShdw>
                </a:effectLst>
              </a:rPr>
            </a:br>
            <a:r>
              <a:rPr lang="en-AU" sz="3500" b="1">
                <a:solidFill>
                  <a:srgbClr val="3333CC"/>
                </a:solidFill>
                <a:effectLst>
                  <a:outerShdw blurRad="38100" dist="38100" dir="2700000" algn="tl">
                    <a:srgbClr val="C0C0C0"/>
                  </a:outerShdw>
                </a:effectLst>
              </a:rPr>
              <a:t>PROSES MODELİ</a:t>
            </a:r>
          </a:p>
        </p:txBody>
      </p:sp>
      <p:sp>
        <p:nvSpPr>
          <p:cNvPr id="129026" name="Rectangle 2"/>
          <p:cNvSpPr>
            <a:spLocks noChangeArrowheads="1"/>
          </p:cNvSpPr>
          <p:nvPr/>
        </p:nvSpPr>
        <p:spPr bwMode="auto">
          <a:xfrm>
            <a:off x="0" y="0"/>
            <a:ext cx="9144000" cy="1143000"/>
          </a:xfrm>
          <a:prstGeom prst="rect">
            <a:avLst/>
          </a:prstGeom>
          <a:solidFill>
            <a:srgbClr val="FF0000"/>
          </a:solidFill>
          <a:ln w="9525">
            <a:noFill/>
            <a:miter lim="800000"/>
            <a:headEnd/>
            <a:tailEnd/>
          </a:ln>
          <a:effectLst/>
        </p:spPr>
        <p:txBody>
          <a:bodyPr anchor="b"/>
          <a:lstStyle/>
          <a:p>
            <a:pPr algn="ctr"/>
            <a:endParaRPr lang="tr-TR">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p:random/>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25954"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25955"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1AC1CC63-D0E6-4069-9C28-8FA23C13621B}" type="slidenum">
              <a:rPr lang="en-US" sz="1400">
                <a:latin typeface="Arial Narrow" pitchFamily="34" charset="0"/>
              </a:rPr>
              <a:pPr algn="r" eaLnBrk="0" hangingPunct="0">
                <a:spcBef>
                  <a:spcPct val="50000"/>
                </a:spcBef>
              </a:pPr>
              <a:t>113</a:t>
            </a:fld>
            <a:endParaRPr lang="en-US" sz="1400">
              <a:latin typeface="Arial Narrow" pitchFamily="34" charset="0"/>
            </a:endParaRPr>
          </a:p>
        </p:txBody>
      </p:sp>
      <p:sp>
        <p:nvSpPr>
          <p:cNvPr id="141314" name="Rectangle 2"/>
          <p:cNvSpPr>
            <a:spLocks noGrp="1" noChangeArrowheads="1"/>
          </p:cNvSpPr>
          <p:nvPr>
            <p:ph type="title" idx="4294967295"/>
          </p:nvPr>
        </p:nvSpPr>
        <p:spPr>
          <a:noFill/>
          <a:effectLst>
            <a:outerShdw dist="13470" dir="2700000" algn="ctr" rotWithShape="0">
              <a:schemeClr val="bg2"/>
            </a:outerShdw>
          </a:effectLst>
        </p:spPr>
        <p:txBody>
          <a:bodyPr lIns="92075" tIns="46038" rIns="92075" bIns="46038" anchor="ctr"/>
          <a:lstStyle/>
          <a:p>
            <a:r>
              <a:rPr lang="en-AU" b="1">
                <a:effectLst>
                  <a:outerShdw blurRad="38100" dist="38100" dir="2700000" algn="tl">
                    <a:srgbClr val="C0C0C0"/>
                  </a:outerShdw>
                </a:effectLst>
              </a:rPr>
              <a:t/>
            </a:r>
            <a:br>
              <a:rPr lang="en-AU" b="1">
                <a:effectLst>
                  <a:outerShdw blurRad="38100" dist="38100" dir="2700000" algn="tl">
                    <a:srgbClr val="C0C0C0"/>
                  </a:outerShdw>
                </a:effectLst>
              </a:rPr>
            </a:br>
            <a:r>
              <a:rPr lang="en-AU" b="1">
                <a:effectLst>
                  <a:outerShdw blurRad="38100" dist="38100" dir="2700000" algn="tl">
                    <a:srgbClr val="C0C0C0"/>
                  </a:outerShdw>
                </a:effectLst>
              </a:rPr>
              <a:t> Proses Yaklaşımı</a:t>
            </a:r>
            <a:br>
              <a:rPr lang="en-AU" b="1">
                <a:effectLst>
                  <a:outerShdw blurRad="38100" dist="38100" dir="2700000" algn="tl">
                    <a:srgbClr val="C0C0C0"/>
                  </a:outerShdw>
                </a:effectLst>
              </a:rPr>
            </a:br>
            <a:endParaRPr lang="en-AU" b="1">
              <a:effectLst>
                <a:outerShdw blurRad="38100" dist="38100" dir="2700000" algn="tl">
                  <a:srgbClr val="C0C0C0"/>
                </a:outerShdw>
              </a:effectLst>
            </a:endParaRPr>
          </a:p>
        </p:txBody>
      </p:sp>
      <p:sp>
        <p:nvSpPr>
          <p:cNvPr id="141315" name="Rectangle 3"/>
          <p:cNvSpPr>
            <a:spLocks noGrp="1" noChangeArrowheads="1"/>
          </p:cNvSpPr>
          <p:nvPr>
            <p:ph type="body" idx="4294967295"/>
          </p:nvPr>
        </p:nvSpPr>
        <p:spPr>
          <a:xfrm>
            <a:off x="2206625" y="1949450"/>
            <a:ext cx="6784975" cy="3440113"/>
          </a:xfrm>
          <a:noFill/>
        </p:spPr>
        <p:txBody>
          <a:bodyPr lIns="92075" tIns="46038" rIns="92075" bIns="46038"/>
          <a:lstStyle/>
          <a:p>
            <a:pPr>
              <a:buFont typeface="Wingdings" pitchFamily="2" charset="2"/>
              <a:buNone/>
            </a:pPr>
            <a:r>
              <a:rPr lang="tr-TR">
                <a:solidFill>
                  <a:srgbClr val="3333CC"/>
                </a:solidFill>
                <a:effectLst>
                  <a:outerShdw blurRad="38100" dist="38100" dir="2700000" algn="tl">
                    <a:srgbClr val="C0C0C0"/>
                  </a:outerShdw>
                </a:effectLst>
              </a:rPr>
              <a:t>     </a:t>
            </a:r>
            <a:r>
              <a:rPr lang="tr-TR" b="1">
                <a:solidFill>
                  <a:srgbClr val="3333CC"/>
                </a:solidFill>
                <a:effectLst>
                  <a:outerShdw blurRad="38100" dist="38100" dir="2700000" algn="tl">
                    <a:srgbClr val="C0C0C0"/>
                  </a:outerShdw>
                </a:effectLst>
                <a:latin typeface="Times New Roman" pitchFamily="18" charset="0"/>
              </a:rPr>
              <a:t>Kuruluş</a:t>
            </a:r>
            <a:r>
              <a:rPr lang="en-AU" b="1">
                <a:solidFill>
                  <a:srgbClr val="3333CC"/>
                </a:solidFill>
                <a:effectLst>
                  <a:outerShdw blurRad="38100" dist="38100" dir="2700000" algn="tl">
                    <a:srgbClr val="C0C0C0"/>
                  </a:outerShdw>
                </a:effectLst>
                <a:latin typeface="Times New Roman" pitchFamily="18" charset="0"/>
                <a:cs typeface="Times New Roman" pitchFamily="18" charset="0"/>
              </a:rPr>
              <a:t> içinde proseslerin sisteminin uygulanması, bu proseslerin belirlenmesi ve etkileşimleri, “proses yaklaşımı” olarak </a:t>
            </a:r>
            <a:r>
              <a:rPr lang="tr-TR" b="1">
                <a:solidFill>
                  <a:srgbClr val="3333CC"/>
                </a:solidFill>
                <a:effectLst>
                  <a:outerShdw blurRad="38100" dist="38100" dir="2700000" algn="tl">
                    <a:srgbClr val="C0C0C0"/>
                  </a:outerShdw>
                </a:effectLst>
                <a:latin typeface="Times New Roman" pitchFamily="18" charset="0"/>
              </a:rPr>
              <a:t>a</a:t>
            </a:r>
            <a:r>
              <a:rPr lang="en-AU" b="1">
                <a:solidFill>
                  <a:srgbClr val="3333CC"/>
                </a:solidFill>
                <a:effectLst>
                  <a:outerShdw blurRad="38100" dist="38100" dir="2700000" algn="tl">
                    <a:srgbClr val="C0C0C0"/>
                  </a:outerShdw>
                </a:effectLst>
                <a:latin typeface="Times New Roman" pitchFamily="18" charset="0"/>
                <a:cs typeface="Times New Roman" pitchFamily="18" charset="0"/>
              </a:rPr>
              <a:t>dlandırılabilir.</a:t>
            </a:r>
          </a:p>
        </p:txBody>
      </p:sp>
      <p:graphicFrame>
        <p:nvGraphicFramePr>
          <p:cNvPr id="125958" name="Object 0"/>
          <p:cNvGraphicFramePr>
            <a:graphicFrameLocks/>
          </p:cNvGraphicFramePr>
          <p:nvPr/>
        </p:nvGraphicFramePr>
        <p:xfrm>
          <a:off x="684213" y="2276475"/>
          <a:ext cx="1981200" cy="2590800"/>
        </p:xfrm>
        <a:graphic>
          <a:graphicData uri="http://schemas.openxmlformats.org/presentationml/2006/ole">
            <p:oleObj spid="_x0000_s125958" name="Clip" r:id="rId3" imgW="2831760" imgH="3060360" progId="MS_ClipArt_Gallery.2">
              <p:embed/>
            </p:oleObj>
          </a:graphicData>
        </a:graphic>
      </p:graphicFrame>
      <p:sp>
        <p:nvSpPr>
          <p:cNvPr id="129026" name="Rectangle 2"/>
          <p:cNvSpPr>
            <a:spLocks noChangeArrowheads="1"/>
          </p:cNvSpPr>
          <p:nvPr/>
        </p:nvSpPr>
        <p:spPr bwMode="auto">
          <a:xfrm>
            <a:off x="0" y="0"/>
            <a:ext cx="9144000" cy="1143000"/>
          </a:xfrm>
          <a:prstGeom prst="rect">
            <a:avLst/>
          </a:prstGeom>
          <a:solidFill>
            <a:srgbClr val="FF0000"/>
          </a:solidFill>
          <a:ln w="9525">
            <a:noFill/>
            <a:miter lim="800000"/>
            <a:headEnd/>
            <a:tailEnd/>
          </a:ln>
          <a:effectLst/>
        </p:spPr>
        <p:txBody>
          <a:bodyPr anchor="b"/>
          <a:lstStyle/>
          <a:p>
            <a:pPr algn="ctr"/>
            <a:r>
              <a:rPr lang="tr-TR">
                <a:solidFill>
                  <a:schemeClr val="bg1"/>
                </a:solidFill>
                <a:effectLst>
                  <a:outerShdw blurRad="38100" dist="38100" dir="2700000" algn="tl">
                    <a:srgbClr val="000000"/>
                  </a:outerShdw>
                </a:effectLst>
                <a:latin typeface="Verdana" pitchFamily="34" charset="0"/>
              </a:rPr>
              <a:t>PROSES YAKLAŞIMI</a:t>
            </a:r>
            <a:endParaRPr lang="en-US">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spd="med"/>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26978" name="2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26979" name="3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F8286DB3-2070-4FF6-8FA3-A5B14C9E3168}" type="slidenum">
              <a:rPr lang="en-US" sz="1400">
                <a:latin typeface="Arial Narrow" pitchFamily="34" charset="0"/>
              </a:rPr>
              <a:pPr algn="r" eaLnBrk="0" hangingPunct="0">
                <a:spcBef>
                  <a:spcPct val="50000"/>
                </a:spcBef>
              </a:pPr>
              <a:t>114</a:t>
            </a:fld>
            <a:endParaRPr lang="en-US" sz="1400">
              <a:latin typeface="Arial Narrow" pitchFamily="34" charset="0"/>
            </a:endParaRPr>
          </a:p>
        </p:txBody>
      </p:sp>
      <p:pic>
        <p:nvPicPr>
          <p:cNvPr id="126980" name="Picture 2"/>
          <p:cNvPicPr>
            <a:picLocks noChangeAspect="1" noChangeArrowheads="1"/>
          </p:cNvPicPr>
          <p:nvPr/>
        </p:nvPicPr>
        <p:blipFill>
          <a:blip r:embed="rId2" cstate="print"/>
          <a:srcRect/>
          <a:stretch>
            <a:fillRect/>
          </a:stretch>
        </p:blipFill>
        <p:spPr bwMode="auto">
          <a:xfrm>
            <a:off x="1982788" y="2157413"/>
            <a:ext cx="6316662" cy="3405187"/>
          </a:xfrm>
          <a:prstGeom prst="rect">
            <a:avLst/>
          </a:prstGeom>
          <a:noFill/>
          <a:ln w="9525">
            <a:noFill/>
            <a:miter lim="800000"/>
            <a:headEnd/>
            <a:tailEnd/>
          </a:ln>
        </p:spPr>
      </p:pic>
      <p:sp>
        <p:nvSpPr>
          <p:cNvPr id="129026" name="Rectangle 2"/>
          <p:cNvSpPr>
            <a:spLocks noChangeArrowheads="1"/>
          </p:cNvSpPr>
          <p:nvPr/>
        </p:nvSpPr>
        <p:spPr bwMode="auto">
          <a:xfrm>
            <a:off x="0" y="0"/>
            <a:ext cx="9144000" cy="1143000"/>
          </a:xfrm>
          <a:prstGeom prst="rect">
            <a:avLst/>
          </a:prstGeom>
          <a:solidFill>
            <a:srgbClr val="FF0000"/>
          </a:solidFill>
          <a:ln w="9525">
            <a:noFill/>
            <a:miter lim="800000"/>
            <a:headEnd/>
            <a:tailEnd/>
          </a:ln>
          <a:effectLst/>
        </p:spPr>
        <p:txBody>
          <a:bodyPr anchor="b"/>
          <a:lstStyle/>
          <a:p>
            <a:pPr algn="ctr"/>
            <a:endParaRPr lang="tr-TR">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spd="med"/>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28002" name="AutoShape 2"/>
          <p:cNvSpPr>
            <a:spLocks noChangeArrowheads="1"/>
          </p:cNvSpPr>
          <p:nvPr/>
        </p:nvSpPr>
        <p:spPr bwMode="auto">
          <a:xfrm>
            <a:off x="2819400" y="2743200"/>
            <a:ext cx="3352800" cy="1295400"/>
          </a:xfrm>
          <a:prstGeom prst="chevron">
            <a:avLst>
              <a:gd name="adj" fmla="val 64706"/>
            </a:avLst>
          </a:prstGeom>
          <a:solidFill>
            <a:schemeClr val="bg2"/>
          </a:solidFill>
          <a:ln w="9525">
            <a:solidFill>
              <a:schemeClr val="tx1"/>
            </a:solidFill>
            <a:miter lim="800000"/>
            <a:headEnd/>
            <a:tailEnd/>
          </a:ln>
        </p:spPr>
        <p:txBody>
          <a:bodyPr wrap="none" anchor="ctr"/>
          <a:lstStyle/>
          <a:p>
            <a:pPr algn="ctr" eaLnBrk="0" hangingPunct="0"/>
            <a:r>
              <a:rPr lang="en-AU">
                <a:solidFill>
                  <a:schemeClr val="bg1"/>
                </a:solidFill>
              </a:rPr>
              <a:t>       Ürün </a:t>
            </a:r>
          </a:p>
          <a:p>
            <a:pPr algn="ctr" eaLnBrk="0" hangingPunct="0"/>
            <a:r>
              <a:rPr lang="en-AU">
                <a:solidFill>
                  <a:schemeClr val="bg1"/>
                </a:solidFill>
              </a:rPr>
              <a:t>            Gerçekleştirme </a:t>
            </a:r>
          </a:p>
          <a:p>
            <a:pPr algn="ctr" eaLnBrk="0" hangingPunct="0"/>
            <a:r>
              <a:rPr lang="en-AU">
                <a:solidFill>
                  <a:schemeClr val="bg1"/>
                </a:solidFill>
              </a:rPr>
              <a:t>        Prosesleri</a:t>
            </a:r>
            <a:endParaRPr lang="en-AU"/>
          </a:p>
        </p:txBody>
      </p:sp>
      <p:sp>
        <p:nvSpPr>
          <p:cNvPr id="128003" name="Text Box 3"/>
          <p:cNvSpPr txBox="1">
            <a:spLocks noChangeArrowheads="1"/>
          </p:cNvSpPr>
          <p:nvPr/>
        </p:nvSpPr>
        <p:spPr bwMode="auto">
          <a:xfrm>
            <a:off x="3048000" y="1514475"/>
            <a:ext cx="2803525" cy="466725"/>
          </a:xfrm>
          <a:prstGeom prst="rect">
            <a:avLst/>
          </a:prstGeom>
          <a:noFill/>
          <a:ln w="9525">
            <a:solidFill>
              <a:schemeClr val="tx1"/>
            </a:solidFill>
            <a:miter lim="800000"/>
            <a:headEnd/>
            <a:tailEnd/>
          </a:ln>
        </p:spPr>
        <p:txBody>
          <a:bodyPr wrap="none">
            <a:spAutoFit/>
          </a:bodyPr>
          <a:lstStyle/>
          <a:p>
            <a:pPr eaLnBrk="0" hangingPunct="0"/>
            <a:r>
              <a:rPr lang="en-AU"/>
              <a:t>Üst Yönetim Prosesleri</a:t>
            </a:r>
          </a:p>
        </p:txBody>
      </p:sp>
      <p:sp>
        <p:nvSpPr>
          <p:cNvPr id="128004" name="Text Box 4"/>
          <p:cNvSpPr txBox="1">
            <a:spLocks noChangeArrowheads="1"/>
          </p:cNvSpPr>
          <p:nvPr/>
        </p:nvSpPr>
        <p:spPr bwMode="auto">
          <a:xfrm>
            <a:off x="2895600" y="4876800"/>
            <a:ext cx="3124200" cy="466725"/>
          </a:xfrm>
          <a:prstGeom prst="rect">
            <a:avLst/>
          </a:prstGeom>
          <a:noFill/>
          <a:ln w="9525">
            <a:solidFill>
              <a:schemeClr val="tx1"/>
            </a:solidFill>
            <a:miter lim="800000"/>
            <a:headEnd/>
            <a:tailEnd/>
          </a:ln>
        </p:spPr>
        <p:txBody>
          <a:bodyPr>
            <a:spAutoFit/>
          </a:bodyPr>
          <a:lstStyle/>
          <a:p>
            <a:pPr algn="ctr" eaLnBrk="0" hangingPunct="0"/>
            <a:r>
              <a:rPr lang="en-AU"/>
              <a:t>Destek Prosesleri</a:t>
            </a:r>
          </a:p>
        </p:txBody>
      </p:sp>
      <p:sp>
        <p:nvSpPr>
          <p:cNvPr id="128005" name="Text Box 5"/>
          <p:cNvSpPr txBox="1">
            <a:spLocks noChangeArrowheads="1"/>
          </p:cNvSpPr>
          <p:nvPr/>
        </p:nvSpPr>
        <p:spPr bwMode="auto">
          <a:xfrm>
            <a:off x="7118350" y="3019425"/>
            <a:ext cx="1698625" cy="831850"/>
          </a:xfrm>
          <a:prstGeom prst="rect">
            <a:avLst/>
          </a:prstGeom>
          <a:noFill/>
          <a:ln w="9525">
            <a:solidFill>
              <a:schemeClr val="tx1"/>
            </a:solidFill>
            <a:miter lim="800000"/>
            <a:headEnd/>
            <a:tailEnd/>
          </a:ln>
        </p:spPr>
        <p:txBody>
          <a:bodyPr wrap="none">
            <a:spAutoFit/>
          </a:bodyPr>
          <a:lstStyle/>
          <a:p>
            <a:pPr eaLnBrk="0" hangingPunct="0"/>
            <a:r>
              <a:rPr lang="en-AU"/>
              <a:t>Müşteriler/</a:t>
            </a:r>
          </a:p>
          <a:p>
            <a:pPr eaLnBrk="0" hangingPunct="0"/>
            <a:r>
              <a:rPr lang="en-AU"/>
              <a:t>İlgili Taraflar</a:t>
            </a:r>
          </a:p>
        </p:txBody>
      </p:sp>
      <p:sp>
        <p:nvSpPr>
          <p:cNvPr id="128006" name="Text Box 6"/>
          <p:cNvSpPr txBox="1">
            <a:spLocks noChangeArrowheads="1"/>
          </p:cNvSpPr>
          <p:nvPr/>
        </p:nvSpPr>
        <p:spPr bwMode="auto">
          <a:xfrm>
            <a:off x="746125" y="3089275"/>
            <a:ext cx="169863" cy="457200"/>
          </a:xfrm>
          <a:prstGeom prst="rect">
            <a:avLst/>
          </a:prstGeom>
          <a:noFill/>
          <a:ln w="9525">
            <a:noFill/>
            <a:miter lim="800000"/>
            <a:headEnd/>
            <a:tailEnd/>
          </a:ln>
        </p:spPr>
        <p:txBody>
          <a:bodyPr wrap="none">
            <a:spAutoFit/>
          </a:bodyPr>
          <a:lstStyle/>
          <a:p>
            <a:pPr eaLnBrk="0" hangingPunct="0"/>
            <a:endParaRPr lang="tr-TR"/>
          </a:p>
        </p:txBody>
      </p:sp>
      <p:sp>
        <p:nvSpPr>
          <p:cNvPr id="128007" name="Text Box 7"/>
          <p:cNvSpPr txBox="1">
            <a:spLocks noChangeArrowheads="1"/>
          </p:cNvSpPr>
          <p:nvPr/>
        </p:nvSpPr>
        <p:spPr bwMode="auto">
          <a:xfrm>
            <a:off x="293688" y="3019425"/>
            <a:ext cx="1697037" cy="831850"/>
          </a:xfrm>
          <a:prstGeom prst="rect">
            <a:avLst/>
          </a:prstGeom>
          <a:noFill/>
          <a:ln w="9525">
            <a:solidFill>
              <a:schemeClr val="tx1"/>
            </a:solidFill>
            <a:miter lim="800000"/>
            <a:headEnd/>
            <a:tailEnd/>
          </a:ln>
        </p:spPr>
        <p:txBody>
          <a:bodyPr wrap="none">
            <a:spAutoFit/>
          </a:bodyPr>
          <a:lstStyle/>
          <a:p>
            <a:pPr eaLnBrk="0" hangingPunct="0"/>
            <a:r>
              <a:rPr lang="en-AU"/>
              <a:t>Müşteriler/</a:t>
            </a:r>
          </a:p>
          <a:p>
            <a:pPr eaLnBrk="0" hangingPunct="0"/>
            <a:r>
              <a:rPr lang="en-AU"/>
              <a:t>İlgili Taraflar</a:t>
            </a:r>
          </a:p>
        </p:txBody>
      </p:sp>
      <p:sp>
        <p:nvSpPr>
          <p:cNvPr id="128008" name="Line 8"/>
          <p:cNvSpPr>
            <a:spLocks noChangeShapeType="1"/>
          </p:cNvSpPr>
          <p:nvPr/>
        </p:nvSpPr>
        <p:spPr bwMode="auto">
          <a:xfrm>
            <a:off x="2209800" y="3429000"/>
            <a:ext cx="838200" cy="0"/>
          </a:xfrm>
          <a:prstGeom prst="line">
            <a:avLst/>
          </a:prstGeom>
          <a:noFill/>
          <a:ln w="57150">
            <a:solidFill>
              <a:schemeClr val="tx1"/>
            </a:solidFill>
            <a:round/>
            <a:headEnd/>
            <a:tailEnd type="triangle" w="med" len="med"/>
          </a:ln>
        </p:spPr>
        <p:txBody>
          <a:bodyPr wrap="none" anchor="ctr"/>
          <a:lstStyle/>
          <a:p>
            <a:endParaRPr lang="tr-TR"/>
          </a:p>
        </p:txBody>
      </p:sp>
      <p:sp>
        <p:nvSpPr>
          <p:cNvPr id="128009" name="Rectangle 9"/>
          <p:cNvSpPr>
            <a:spLocks noChangeArrowheads="1"/>
          </p:cNvSpPr>
          <p:nvPr/>
        </p:nvSpPr>
        <p:spPr bwMode="auto">
          <a:xfrm>
            <a:off x="2362200" y="2362200"/>
            <a:ext cx="4419600" cy="2133600"/>
          </a:xfrm>
          <a:prstGeom prst="rect">
            <a:avLst/>
          </a:prstGeom>
          <a:noFill/>
          <a:ln w="9525">
            <a:solidFill>
              <a:schemeClr val="tx1"/>
            </a:solidFill>
            <a:miter lim="800000"/>
            <a:headEnd/>
            <a:tailEnd/>
          </a:ln>
        </p:spPr>
        <p:txBody>
          <a:bodyPr wrap="none" anchor="ctr"/>
          <a:lstStyle/>
          <a:p>
            <a:pPr eaLnBrk="0" hangingPunct="0"/>
            <a:endParaRPr lang="tr-TR"/>
          </a:p>
        </p:txBody>
      </p:sp>
      <p:sp>
        <p:nvSpPr>
          <p:cNvPr id="128010" name="Text Box 10"/>
          <p:cNvSpPr txBox="1">
            <a:spLocks noChangeArrowheads="1"/>
          </p:cNvSpPr>
          <p:nvPr/>
        </p:nvSpPr>
        <p:spPr bwMode="auto">
          <a:xfrm>
            <a:off x="2362200" y="2981325"/>
            <a:ext cx="725488" cy="336550"/>
          </a:xfrm>
          <a:prstGeom prst="rect">
            <a:avLst/>
          </a:prstGeom>
          <a:noFill/>
          <a:ln w="9525">
            <a:noFill/>
            <a:miter lim="800000"/>
            <a:headEnd/>
            <a:tailEnd/>
          </a:ln>
        </p:spPr>
        <p:txBody>
          <a:bodyPr wrap="none">
            <a:spAutoFit/>
          </a:bodyPr>
          <a:lstStyle/>
          <a:p>
            <a:pPr eaLnBrk="0" hangingPunct="0"/>
            <a:r>
              <a:rPr lang="en-AU" sz="1600"/>
              <a:t>girdiler</a:t>
            </a:r>
          </a:p>
        </p:txBody>
      </p:sp>
      <p:sp>
        <p:nvSpPr>
          <p:cNvPr id="128011" name="Line 11"/>
          <p:cNvSpPr>
            <a:spLocks noChangeShapeType="1"/>
          </p:cNvSpPr>
          <p:nvPr/>
        </p:nvSpPr>
        <p:spPr bwMode="auto">
          <a:xfrm>
            <a:off x="6248400" y="3429000"/>
            <a:ext cx="838200" cy="0"/>
          </a:xfrm>
          <a:prstGeom prst="line">
            <a:avLst/>
          </a:prstGeom>
          <a:noFill/>
          <a:ln w="57150">
            <a:solidFill>
              <a:schemeClr val="tx1"/>
            </a:solidFill>
            <a:round/>
            <a:headEnd/>
            <a:tailEnd type="triangle" w="med" len="med"/>
          </a:ln>
        </p:spPr>
        <p:txBody>
          <a:bodyPr wrap="none" anchor="ctr"/>
          <a:lstStyle/>
          <a:p>
            <a:endParaRPr lang="tr-TR"/>
          </a:p>
        </p:txBody>
      </p:sp>
      <p:sp>
        <p:nvSpPr>
          <p:cNvPr id="128012" name="Text Box 12"/>
          <p:cNvSpPr txBox="1">
            <a:spLocks noChangeArrowheads="1"/>
          </p:cNvSpPr>
          <p:nvPr/>
        </p:nvSpPr>
        <p:spPr bwMode="auto">
          <a:xfrm>
            <a:off x="6096000" y="2947988"/>
            <a:ext cx="704850" cy="336550"/>
          </a:xfrm>
          <a:prstGeom prst="rect">
            <a:avLst/>
          </a:prstGeom>
          <a:noFill/>
          <a:ln w="9525">
            <a:noFill/>
            <a:miter lim="800000"/>
            <a:headEnd/>
            <a:tailEnd/>
          </a:ln>
        </p:spPr>
        <p:txBody>
          <a:bodyPr wrap="none">
            <a:spAutoFit/>
          </a:bodyPr>
          <a:lstStyle/>
          <a:p>
            <a:pPr eaLnBrk="0" hangingPunct="0"/>
            <a:r>
              <a:rPr lang="en-AU" sz="1600"/>
              <a:t>çıktılar</a:t>
            </a:r>
          </a:p>
        </p:txBody>
      </p:sp>
      <p:sp>
        <p:nvSpPr>
          <p:cNvPr id="128013" name="Line 13"/>
          <p:cNvSpPr>
            <a:spLocks noChangeShapeType="1"/>
          </p:cNvSpPr>
          <p:nvPr/>
        </p:nvSpPr>
        <p:spPr bwMode="auto">
          <a:xfrm>
            <a:off x="3276600" y="2133600"/>
            <a:ext cx="0" cy="457200"/>
          </a:xfrm>
          <a:prstGeom prst="line">
            <a:avLst/>
          </a:prstGeom>
          <a:noFill/>
          <a:ln w="38100">
            <a:solidFill>
              <a:schemeClr val="tx1"/>
            </a:solidFill>
            <a:round/>
            <a:headEnd/>
            <a:tailEnd type="triangle" w="med" len="med"/>
          </a:ln>
        </p:spPr>
        <p:txBody>
          <a:bodyPr wrap="none" anchor="ctr"/>
          <a:lstStyle/>
          <a:p>
            <a:endParaRPr lang="tr-TR"/>
          </a:p>
        </p:txBody>
      </p:sp>
      <p:sp>
        <p:nvSpPr>
          <p:cNvPr id="128014" name="Line 14"/>
          <p:cNvSpPr>
            <a:spLocks noChangeShapeType="1"/>
          </p:cNvSpPr>
          <p:nvPr/>
        </p:nvSpPr>
        <p:spPr bwMode="auto">
          <a:xfrm>
            <a:off x="4572000" y="2133600"/>
            <a:ext cx="0" cy="457200"/>
          </a:xfrm>
          <a:prstGeom prst="line">
            <a:avLst/>
          </a:prstGeom>
          <a:noFill/>
          <a:ln w="38100">
            <a:solidFill>
              <a:schemeClr val="tx1"/>
            </a:solidFill>
            <a:round/>
            <a:headEnd/>
            <a:tailEnd type="triangle" w="med" len="med"/>
          </a:ln>
        </p:spPr>
        <p:txBody>
          <a:bodyPr wrap="none" anchor="ctr"/>
          <a:lstStyle/>
          <a:p>
            <a:endParaRPr lang="tr-TR"/>
          </a:p>
        </p:txBody>
      </p:sp>
      <p:sp>
        <p:nvSpPr>
          <p:cNvPr id="128015" name="Line 15"/>
          <p:cNvSpPr>
            <a:spLocks noChangeShapeType="1"/>
          </p:cNvSpPr>
          <p:nvPr/>
        </p:nvSpPr>
        <p:spPr bwMode="auto">
          <a:xfrm>
            <a:off x="5867400" y="2133600"/>
            <a:ext cx="0" cy="457200"/>
          </a:xfrm>
          <a:prstGeom prst="line">
            <a:avLst/>
          </a:prstGeom>
          <a:noFill/>
          <a:ln w="38100">
            <a:solidFill>
              <a:schemeClr val="tx1"/>
            </a:solidFill>
            <a:round/>
            <a:headEnd/>
            <a:tailEnd type="triangle" w="med" len="med"/>
          </a:ln>
        </p:spPr>
        <p:txBody>
          <a:bodyPr wrap="none" anchor="ctr"/>
          <a:lstStyle/>
          <a:p>
            <a:endParaRPr lang="tr-TR"/>
          </a:p>
        </p:txBody>
      </p:sp>
      <p:sp>
        <p:nvSpPr>
          <p:cNvPr id="128016" name="Line 16"/>
          <p:cNvSpPr>
            <a:spLocks noChangeShapeType="1"/>
          </p:cNvSpPr>
          <p:nvPr/>
        </p:nvSpPr>
        <p:spPr bwMode="auto">
          <a:xfrm flipV="1">
            <a:off x="5867400" y="4267200"/>
            <a:ext cx="0" cy="457200"/>
          </a:xfrm>
          <a:prstGeom prst="line">
            <a:avLst/>
          </a:prstGeom>
          <a:noFill/>
          <a:ln w="38100">
            <a:solidFill>
              <a:schemeClr val="tx1"/>
            </a:solidFill>
            <a:round/>
            <a:headEnd/>
            <a:tailEnd type="triangle" w="med" len="med"/>
          </a:ln>
        </p:spPr>
        <p:txBody>
          <a:bodyPr wrap="none" anchor="ctr"/>
          <a:lstStyle/>
          <a:p>
            <a:endParaRPr lang="tr-TR"/>
          </a:p>
        </p:txBody>
      </p:sp>
      <p:sp>
        <p:nvSpPr>
          <p:cNvPr id="128017" name="Line 17"/>
          <p:cNvSpPr>
            <a:spLocks noChangeShapeType="1"/>
          </p:cNvSpPr>
          <p:nvPr/>
        </p:nvSpPr>
        <p:spPr bwMode="auto">
          <a:xfrm flipV="1">
            <a:off x="4572000" y="4267200"/>
            <a:ext cx="0" cy="457200"/>
          </a:xfrm>
          <a:prstGeom prst="line">
            <a:avLst/>
          </a:prstGeom>
          <a:noFill/>
          <a:ln w="38100">
            <a:solidFill>
              <a:schemeClr val="tx1"/>
            </a:solidFill>
            <a:round/>
            <a:headEnd/>
            <a:tailEnd type="triangle" w="med" len="med"/>
          </a:ln>
        </p:spPr>
        <p:txBody>
          <a:bodyPr wrap="none" anchor="ctr"/>
          <a:lstStyle/>
          <a:p>
            <a:endParaRPr lang="tr-TR"/>
          </a:p>
        </p:txBody>
      </p:sp>
      <p:sp>
        <p:nvSpPr>
          <p:cNvPr id="128018" name="Line 18"/>
          <p:cNvSpPr>
            <a:spLocks noChangeShapeType="1"/>
          </p:cNvSpPr>
          <p:nvPr/>
        </p:nvSpPr>
        <p:spPr bwMode="auto">
          <a:xfrm flipV="1">
            <a:off x="3241675" y="4267200"/>
            <a:ext cx="0" cy="457200"/>
          </a:xfrm>
          <a:prstGeom prst="line">
            <a:avLst/>
          </a:prstGeom>
          <a:noFill/>
          <a:ln w="38100">
            <a:solidFill>
              <a:schemeClr val="tx1"/>
            </a:solidFill>
            <a:round/>
            <a:headEnd/>
            <a:tailEnd type="triangle" w="med" len="med"/>
          </a:ln>
        </p:spPr>
        <p:txBody>
          <a:bodyPr wrap="none" anchor="ctr"/>
          <a:lstStyle/>
          <a:p>
            <a:endParaRPr lang="tr-TR"/>
          </a:p>
        </p:txBody>
      </p:sp>
      <p:sp>
        <p:nvSpPr>
          <p:cNvPr id="128019" name="Text Box 19"/>
          <p:cNvSpPr txBox="1">
            <a:spLocks noChangeArrowheads="1"/>
          </p:cNvSpPr>
          <p:nvPr/>
        </p:nvSpPr>
        <p:spPr bwMode="auto">
          <a:xfrm>
            <a:off x="2824163" y="149225"/>
            <a:ext cx="3441700" cy="701675"/>
          </a:xfrm>
          <a:prstGeom prst="rect">
            <a:avLst/>
          </a:prstGeom>
          <a:noFill/>
          <a:ln w="9525">
            <a:noFill/>
            <a:miter lim="800000"/>
            <a:headEnd/>
            <a:tailEnd/>
          </a:ln>
        </p:spPr>
        <p:txBody>
          <a:bodyPr wrap="none">
            <a:spAutoFit/>
          </a:bodyPr>
          <a:lstStyle/>
          <a:p>
            <a:pPr eaLnBrk="0" hangingPunct="0"/>
            <a:r>
              <a:rPr lang="en-AU" sz="4000"/>
              <a:t>Proses Yaklaşımı</a:t>
            </a:r>
          </a:p>
        </p:txBody>
      </p:sp>
      <p:grpSp>
        <p:nvGrpSpPr>
          <p:cNvPr id="128020" name="Group 20"/>
          <p:cNvGrpSpPr>
            <a:grpSpLocks/>
          </p:cNvGrpSpPr>
          <p:nvPr/>
        </p:nvGrpSpPr>
        <p:grpSpPr bwMode="auto">
          <a:xfrm>
            <a:off x="3887788" y="6354763"/>
            <a:ext cx="5006975" cy="274637"/>
            <a:chOff x="2653" y="3600"/>
            <a:chExt cx="3417" cy="173"/>
          </a:xfrm>
        </p:grpSpPr>
        <p:sp>
          <p:nvSpPr>
            <p:cNvPr id="128021" name="Text Box 21"/>
            <p:cNvSpPr txBox="1">
              <a:spLocks noChangeArrowheads="1"/>
            </p:cNvSpPr>
            <p:nvPr/>
          </p:nvSpPr>
          <p:spPr bwMode="auto">
            <a:xfrm>
              <a:off x="2653" y="3600"/>
              <a:ext cx="1715" cy="173"/>
            </a:xfrm>
            <a:prstGeom prst="rect">
              <a:avLst/>
            </a:prstGeom>
            <a:noFill/>
            <a:ln w="9525">
              <a:noFill/>
              <a:miter lim="800000"/>
              <a:headEnd/>
              <a:tailEnd/>
            </a:ln>
          </p:spPr>
          <p:txBody>
            <a:bodyPr wrap="none">
              <a:spAutoFit/>
            </a:bodyPr>
            <a:lstStyle/>
            <a:p>
              <a:pPr eaLnBrk="0" hangingPunct="0"/>
              <a:r>
                <a:rPr lang="en-AU" sz="1200">
                  <a:latin typeface="Arial" pitchFamily="34" charset="0"/>
                </a:rPr>
                <a:t>TÜRK STANDARDLARI ENSTİTÜSÜ</a:t>
              </a:r>
            </a:p>
          </p:txBody>
        </p:sp>
        <p:sp>
          <p:nvSpPr>
            <p:cNvPr id="128022" name="Text Box 22"/>
            <p:cNvSpPr txBox="1">
              <a:spLocks noChangeArrowheads="1"/>
            </p:cNvSpPr>
            <p:nvPr/>
          </p:nvSpPr>
          <p:spPr bwMode="auto">
            <a:xfrm>
              <a:off x="5848" y="3600"/>
              <a:ext cx="222" cy="173"/>
            </a:xfrm>
            <a:prstGeom prst="rect">
              <a:avLst/>
            </a:prstGeom>
            <a:noFill/>
            <a:ln w="9525">
              <a:noFill/>
              <a:miter lim="800000"/>
              <a:headEnd/>
              <a:tailEnd/>
            </a:ln>
          </p:spPr>
          <p:txBody>
            <a:bodyPr wrap="none">
              <a:spAutoFit/>
            </a:bodyPr>
            <a:lstStyle/>
            <a:p>
              <a:pPr eaLnBrk="0" hangingPunct="0"/>
              <a:r>
                <a:rPr lang="en-AU" sz="1200">
                  <a:latin typeface="Arial" pitchFamily="34" charset="0"/>
                </a:rPr>
                <a:t>99</a:t>
              </a:r>
            </a:p>
          </p:txBody>
        </p:sp>
      </p:grpSp>
      <p:sp>
        <p:nvSpPr>
          <p:cNvPr id="129026" name="Rectangle 2"/>
          <p:cNvSpPr>
            <a:spLocks noChangeArrowheads="1"/>
          </p:cNvSpPr>
          <p:nvPr/>
        </p:nvSpPr>
        <p:spPr bwMode="auto">
          <a:xfrm>
            <a:off x="0" y="0"/>
            <a:ext cx="9144000" cy="1143000"/>
          </a:xfrm>
          <a:prstGeom prst="rect">
            <a:avLst/>
          </a:prstGeom>
          <a:solidFill>
            <a:srgbClr val="FF0000"/>
          </a:solidFill>
          <a:ln w="9525">
            <a:noFill/>
            <a:miter lim="800000"/>
            <a:headEnd/>
            <a:tailEnd/>
          </a:ln>
          <a:effectLst/>
        </p:spPr>
        <p:txBody>
          <a:bodyPr anchor="b"/>
          <a:lstStyle/>
          <a:p>
            <a:pPr algn="ctr"/>
            <a:r>
              <a:rPr lang="tr-TR">
                <a:solidFill>
                  <a:schemeClr val="bg1"/>
                </a:solidFill>
                <a:effectLst>
                  <a:outerShdw blurRad="38100" dist="38100" dir="2700000" algn="tl">
                    <a:srgbClr val="000000"/>
                  </a:outerShdw>
                </a:effectLst>
                <a:latin typeface="Verdana" pitchFamily="34" charset="0"/>
              </a:rPr>
              <a:t>PROSES YAKLAŞIMI</a:t>
            </a:r>
            <a:endParaRPr lang="en-US">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spd="med"/>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grpSp>
        <p:nvGrpSpPr>
          <p:cNvPr id="129026" name="Group 2"/>
          <p:cNvGrpSpPr>
            <a:grpSpLocks/>
          </p:cNvGrpSpPr>
          <p:nvPr/>
        </p:nvGrpSpPr>
        <p:grpSpPr bwMode="auto">
          <a:xfrm>
            <a:off x="1225550" y="762000"/>
            <a:ext cx="6934200" cy="4800600"/>
            <a:chOff x="1440" y="6336"/>
            <a:chExt cx="9072" cy="5616"/>
          </a:xfrm>
        </p:grpSpPr>
        <p:sp>
          <p:nvSpPr>
            <p:cNvPr id="129027" name="AutoShape 3"/>
            <p:cNvSpPr>
              <a:spLocks noChangeArrowheads="1"/>
            </p:cNvSpPr>
            <p:nvPr/>
          </p:nvSpPr>
          <p:spPr bwMode="auto">
            <a:xfrm rot="-1686974">
              <a:off x="4176" y="9792"/>
              <a:ext cx="288" cy="864"/>
            </a:xfrm>
            <a:prstGeom prst="curvedRightArrow">
              <a:avLst>
                <a:gd name="adj1" fmla="val 60000"/>
                <a:gd name="adj2" fmla="val 120000"/>
                <a:gd name="adj3" fmla="val 33333"/>
              </a:avLst>
            </a:prstGeom>
            <a:noFill/>
            <a:ln w="12700">
              <a:solidFill>
                <a:srgbClr val="000000"/>
              </a:solidFill>
              <a:miter lim="800000"/>
              <a:headEnd/>
              <a:tailEnd/>
            </a:ln>
          </p:spPr>
          <p:txBody>
            <a:bodyPr/>
            <a:lstStyle/>
            <a:p>
              <a:pPr eaLnBrk="0" hangingPunct="0"/>
              <a:endParaRPr lang="tr-TR"/>
            </a:p>
          </p:txBody>
        </p:sp>
        <p:grpSp>
          <p:nvGrpSpPr>
            <p:cNvPr id="129028" name="Group 4"/>
            <p:cNvGrpSpPr>
              <a:grpSpLocks/>
            </p:cNvGrpSpPr>
            <p:nvPr/>
          </p:nvGrpSpPr>
          <p:grpSpPr bwMode="auto">
            <a:xfrm>
              <a:off x="1440" y="6336"/>
              <a:ext cx="9072" cy="5616"/>
              <a:chOff x="1440" y="6336"/>
              <a:chExt cx="9072" cy="5616"/>
            </a:xfrm>
          </p:grpSpPr>
          <p:grpSp>
            <p:nvGrpSpPr>
              <p:cNvPr id="129029" name="Group 5"/>
              <p:cNvGrpSpPr>
                <a:grpSpLocks/>
              </p:cNvGrpSpPr>
              <p:nvPr/>
            </p:nvGrpSpPr>
            <p:grpSpPr bwMode="auto">
              <a:xfrm>
                <a:off x="2572" y="6787"/>
                <a:ext cx="6788" cy="5165"/>
                <a:chOff x="2572" y="6787"/>
                <a:chExt cx="6788" cy="5165"/>
              </a:xfrm>
            </p:grpSpPr>
            <p:sp>
              <p:nvSpPr>
                <p:cNvPr id="129030" name="Oval 6"/>
                <p:cNvSpPr>
                  <a:spLocks noChangeArrowheads="1"/>
                </p:cNvSpPr>
                <p:nvPr/>
              </p:nvSpPr>
              <p:spPr bwMode="auto">
                <a:xfrm>
                  <a:off x="3312" y="7488"/>
                  <a:ext cx="4896" cy="4464"/>
                </a:xfrm>
                <a:prstGeom prst="ellipse">
                  <a:avLst/>
                </a:prstGeom>
                <a:noFill/>
                <a:ln w="12700">
                  <a:solidFill>
                    <a:srgbClr val="000000"/>
                  </a:solidFill>
                  <a:round/>
                  <a:headEnd/>
                  <a:tailEnd/>
                </a:ln>
              </p:spPr>
              <p:txBody>
                <a:bodyPr/>
                <a:lstStyle/>
                <a:p>
                  <a:pPr eaLnBrk="0" hangingPunct="0"/>
                  <a:endParaRPr lang="tr-TR"/>
                </a:p>
              </p:txBody>
            </p:sp>
            <p:sp>
              <p:nvSpPr>
                <p:cNvPr id="129031" name="AutoShape 7"/>
                <p:cNvSpPr>
                  <a:spLocks noChangeArrowheads="1"/>
                </p:cNvSpPr>
                <p:nvPr/>
              </p:nvSpPr>
              <p:spPr bwMode="auto">
                <a:xfrm rot="1412459">
                  <a:off x="4348" y="8069"/>
                  <a:ext cx="288" cy="864"/>
                </a:xfrm>
                <a:prstGeom prst="curvedRightArrow">
                  <a:avLst>
                    <a:gd name="adj1" fmla="val 60000"/>
                    <a:gd name="adj2" fmla="val 120000"/>
                    <a:gd name="adj3" fmla="val 33333"/>
                  </a:avLst>
                </a:prstGeom>
                <a:noFill/>
                <a:ln w="12700">
                  <a:solidFill>
                    <a:srgbClr val="000000"/>
                  </a:solidFill>
                  <a:miter lim="800000"/>
                  <a:headEnd/>
                  <a:tailEnd/>
                </a:ln>
              </p:spPr>
              <p:txBody>
                <a:bodyPr/>
                <a:lstStyle/>
                <a:p>
                  <a:pPr eaLnBrk="0" hangingPunct="0"/>
                  <a:endParaRPr lang="tr-TR"/>
                </a:p>
              </p:txBody>
            </p:sp>
            <p:sp>
              <p:nvSpPr>
                <p:cNvPr id="129032" name="AutoShape 8"/>
                <p:cNvSpPr>
                  <a:spLocks noChangeArrowheads="1"/>
                </p:cNvSpPr>
                <p:nvPr/>
              </p:nvSpPr>
              <p:spPr bwMode="auto">
                <a:xfrm rot="-8268613">
                  <a:off x="7088" y="9836"/>
                  <a:ext cx="288" cy="864"/>
                </a:xfrm>
                <a:prstGeom prst="curvedRightArrow">
                  <a:avLst>
                    <a:gd name="adj1" fmla="val 60000"/>
                    <a:gd name="adj2" fmla="val 120000"/>
                    <a:gd name="adj3" fmla="val 33333"/>
                  </a:avLst>
                </a:prstGeom>
                <a:noFill/>
                <a:ln w="12700">
                  <a:solidFill>
                    <a:srgbClr val="000000"/>
                  </a:solidFill>
                  <a:miter lim="800000"/>
                  <a:headEnd/>
                  <a:tailEnd/>
                </a:ln>
              </p:spPr>
              <p:txBody>
                <a:bodyPr/>
                <a:lstStyle/>
                <a:p>
                  <a:pPr eaLnBrk="0" hangingPunct="0"/>
                  <a:endParaRPr lang="tr-TR"/>
                </a:p>
              </p:txBody>
            </p:sp>
            <p:sp>
              <p:nvSpPr>
                <p:cNvPr id="129033" name="AutoShape 9"/>
                <p:cNvSpPr>
                  <a:spLocks noChangeArrowheads="1"/>
                </p:cNvSpPr>
                <p:nvPr/>
              </p:nvSpPr>
              <p:spPr bwMode="auto">
                <a:xfrm rot="9369621">
                  <a:off x="7056" y="8064"/>
                  <a:ext cx="288" cy="864"/>
                </a:xfrm>
                <a:prstGeom prst="curvedRightArrow">
                  <a:avLst>
                    <a:gd name="adj1" fmla="val 60000"/>
                    <a:gd name="adj2" fmla="val 120000"/>
                    <a:gd name="adj3" fmla="val 33333"/>
                  </a:avLst>
                </a:prstGeom>
                <a:noFill/>
                <a:ln w="12700">
                  <a:solidFill>
                    <a:srgbClr val="000000"/>
                  </a:solidFill>
                  <a:miter lim="800000"/>
                  <a:headEnd/>
                  <a:tailEnd/>
                </a:ln>
              </p:spPr>
              <p:txBody>
                <a:bodyPr/>
                <a:lstStyle/>
                <a:p>
                  <a:pPr eaLnBrk="0" hangingPunct="0"/>
                  <a:endParaRPr lang="tr-TR"/>
                </a:p>
              </p:txBody>
            </p:sp>
            <p:sp>
              <p:nvSpPr>
                <p:cNvPr id="129034" name="AutoShape 10"/>
                <p:cNvSpPr>
                  <a:spLocks noChangeArrowheads="1"/>
                </p:cNvSpPr>
                <p:nvPr/>
              </p:nvSpPr>
              <p:spPr bwMode="auto">
                <a:xfrm rot="-6537047">
                  <a:off x="6795" y="7363"/>
                  <a:ext cx="1728" cy="576"/>
                </a:xfrm>
                <a:prstGeom prst="curvedUpArrow">
                  <a:avLst>
                    <a:gd name="adj1" fmla="val 60000"/>
                    <a:gd name="adj2" fmla="val 120000"/>
                    <a:gd name="adj3" fmla="val 33333"/>
                  </a:avLst>
                </a:prstGeom>
                <a:noFill/>
                <a:ln w="12700">
                  <a:solidFill>
                    <a:srgbClr val="000000"/>
                  </a:solidFill>
                  <a:miter lim="800000"/>
                  <a:headEnd/>
                  <a:tailEnd/>
                </a:ln>
              </p:spPr>
              <p:txBody>
                <a:bodyPr/>
                <a:lstStyle/>
                <a:p>
                  <a:pPr eaLnBrk="0" hangingPunct="0"/>
                  <a:endParaRPr lang="tr-TR"/>
                </a:p>
              </p:txBody>
            </p:sp>
            <p:sp>
              <p:nvSpPr>
                <p:cNvPr id="129035" name="Line 11"/>
                <p:cNvSpPr>
                  <a:spLocks noChangeShapeType="1"/>
                </p:cNvSpPr>
                <p:nvPr/>
              </p:nvSpPr>
              <p:spPr bwMode="auto">
                <a:xfrm>
                  <a:off x="6808" y="10944"/>
                  <a:ext cx="576" cy="0"/>
                </a:xfrm>
                <a:prstGeom prst="line">
                  <a:avLst/>
                </a:prstGeom>
                <a:noFill/>
                <a:ln w="12700">
                  <a:solidFill>
                    <a:srgbClr val="000000"/>
                  </a:solidFill>
                  <a:round/>
                  <a:headEnd/>
                  <a:tailEnd/>
                </a:ln>
              </p:spPr>
              <p:txBody>
                <a:bodyPr/>
                <a:lstStyle/>
                <a:p>
                  <a:endParaRPr lang="tr-TR"/>
                </a:p>
              </p:txBody>
            </p:sp>
            <p:sp>
              <p:nvSpPr>
                <p:cNvPr id="129036" name="Line 12"/>
                <p:cNvSpPr>
                  <a:spLocks noChangeShapeType="1"/>
                </p:cNvSpPr>
                <p:nvPr/>
              </p:nvSpPr>
              <p:spPr bwMode="auto">
                <a:xfrm>
                  <a:off x="8580" y="10944"/>
                  <a:ext cx="636" cy="0"/>
                </a:xfrm>
                <a:prstGeom prst="line">
                  <a:avLst/>
                </a:prstGeom>
                <a:noFill/>
                <a:ln w="12700">
                  <a:solidFill>
                    <a:srgbClr val="000000"/>
                  </a:solidFill>
                  <a:round/>
                  <a:headEnd/>
                  <a:tailEnd type="triangle" w="med" len="med"/>
                </a:ln>
              </p:spPr>
              <p:txBody>
                <a:bodyPr/>
                <a:lstStyle/>
                <a:p>
                  <a:endParaRPr lang="tr-TR"/>
                </a:p>
              </p:txBody>
            </p:sp>
            <p:sp>
              <p:nvSpPr>
                <p:cNvPr id="129037" name="Line 13"/>
                <p:cNvSpPr>
                  <a:spLocks noChangeShapeType="1"/>
                </p:cNvSpPr>
                <p:nvPr/>
              </p:nvSpPr>
              <p:spPr bwMode="auto">
                <a:xfrm>
                  <a:off x="2572" y="10944"/>
                  <a:ext cx="2160" cy="0"/>
                </a:xfrm>
                <a:prstGeom prst="line">
                  <a:avLst/>
                </a:prstGeom>
                <a:noFill/>
                <a:ln w="12700">
                  <a:solidFill>
                    <a:srgbClr val="000000"/>
                  </a:solidFill>
                  <a:round/>
                  <a:headEnd/>
                  <a:tailEnd type="triangle" w="med" len="med"/>
                </a:ln>
              </p:spPr>
              <p:txBody>
                <a:bodyPr/>
                <a:lstStyle/>
                <a:p>
                  <a:endParaRPr lang="tr-TR"/>
                </a:p>
              </p:txBody>
            </p:sp>
            <p:sp>
              <p:nvSpPr>
                <p:cNvPr id="129038" name="Line 14"/>
                <p:cNvSpPr>
                  <a:spLocks noChangeShapeType="1"/>
                </p:cNvSpPr>
                <p:nvPr/>
              </p:nvSpPr>
              <p:spPr bwMode="auto">
                <a:xfrm>
                  <a:off x="7920" y="9504"/>
                  <a:ext cx="1440" cy="0"/>
                </a:xfrm>
                <a:prstGeom prst="line">
                  <a:avLst/>
                </a:prstGeom>
                <a:noFill/>
                <a:ln w="12700" cap="rnd">
                  <a:solidFill>
                    <a:srgbClr val="000000"/>
                  </a:solidFill>
                  <a:prstDash val="sysDot"/>
                  <a:round/>
                  <a:headEnd type="triangle" w="med" len="med"/>
                  <a:tailEnd type="triangle" w="med" len="med"/>
                </a:ln>
              </p:spPr>
              <p:txBody>
                <a:bodyPr/>
                <a:lstStyle/>
                <a:p>
                  <a:endParaRPr lang="tr-TR"/>
                </a:p>
              </p:txBody>
            </p:sp>
            <p:sp>
              <p:nvSpPr>
                <p:cNvPr id="129039" name="Line 15"/>
                <p:cNvSpPr>
                  <a:spLocks noChangeShapeType="1"/>
                </p:cNvSpPr>
                <p:nvPr/>
              </p:nvSpPr>
              <p:spPr bwMode="auto">
                <a:xfrm flipH="1">
                  <a:off x="2736" y="8064"/>
                  <a:ext cx="2304" cy="0"/>
                </a:xfrm>
                <a:prstGeom prst="line">
                  <a:avLst/>
                </a:prstGeom>
                <a:noFill/>
                <a:ln w="12700" cap="rnd">
                  <a:solidFill>
                    <a:srgbClr val="000000"/>
                  </a:solidFill>
                  <a:prstDash val="sysDot"/>
                  <a:round/>
                  <a:headEnd type="triangle" w="med" len="med"/>
                  <a:tailEnd type="triangle" w="med" len="med"/>
                </a:ln>
              </p:spPr>
              <p:txBody>
                <a:bodyPr/>
                <a:lstStyle/>
                <a:p>
                  <a:endParaRPr lang="tr-TR"/>
                </a:p>
              </p:txBody>
            </p:sp>
          </p:grpSp>
          <p:grpSp>
            <p:nvGrpSpPr>
              <p:cNvPr id="129040" name="Group 16"/>
              <p:cNvGrpSpPr>
                <a:grpSpLocks/>
              </p:cNvGrpSpPr>
              <p:nvPr/>
            </p:nvGrpSpPr>
            <p:grpSpPr bwMode="auto">
              <a:xfrm>
                <a:off x="1440" y="6336"/>
                <a:ext cx="9072" cy="5472"/>
                <a:chOff x="1440" y="6336"/>
                <a:chExt cx="9072" cy="5472"/>
              </a:xfrm>
            </p:grpSpPr>
            <p:grpSp>
              <p:nvGrpSpPr>
                <p:cNvPr id="129041" name="Group 17"/>
                <p:cNvGrpSpPr>
                  <a:grpSpLocks/>
                </p:cNvGrpSpPr>
                <p:nvPr/>
              </p:nvGrpSpPr>
              <p:grpSpPr bwMode="auto">
                <a:xfrm>
                  <a:off x="1440" y="6336"/>
                  <a:ext cx="9072" cy="5472"/>
                  <a:chOff x="1440" y="6336"/>
                  <a:chExt cx="9072" cy="5472"/>
                </a:xfrm>
              </p:grpSpPr>
              <p:sp>
                <p:nvSpPr>
                  <p:cNvPr id="129042" name="AutoShape 18"/>
                  <p:cNvSpPr>
                    <a:spLocks noChangeArrowheads="1"/>
                  </p:cNvSpPr>
                  <p:nvPr/>
                </p:nvSpPr>
                <p:spPr bwMode="auto">
                  <a:xfrm>
                    <a:off x="5040" y="7776"/>
                    <a:ext cx="1490" cy="686"/>
                  </a:xfrm>
                  <a:prstGeom prst="roundRect">
                    <a:avLst>
                      <a:gd name="adj" fmla="val 16667"/>
                    </a:avLst>
                  </a:prstGeom>
                  <a:noFill/>
                  <a:ln w="12700">
                    <a:solidFill>
                      <a:srgbClr val="000000"/>
                    </a:solidFill>
                    <a:round/>
                    <a:headEnd/>
                    <a:tailEnd/>
                  </a:ln>
                </p:spPr>
                <p:txBody>
                  <a:bodyPr lIns="12700" tIns="12700" rIns="12700" bIns="12700"/>
                  <a:lstStyle/>
                  <a:p>
                    <a:pPr algn="ctr" eaLnBrk="0" hangingPunct="0"/>
                    <a:r>
                      <a:rPr lang="en-AU" sz="1400"/>
                      <a:t>Yönetim</a:t>
                    </a:r>
                  </a:p>
                  <a:p>
                    <a:pPr algn="ctr" eaLnBrk="0" hangingPunct="0"/>
                    <a:r>
                      <a:rPr lang="en-AU" sz="1400"/>
                      <a:t>Sorumluluğu</a:t>
                    </a:r>
                  </a:p>
                </p:txBody>
              </p:sp>
              <p:sp>
                <p:nvSpPr>
                  <p:cNvPr id="129043" name="AutoShape 19"/>
                  <p:cNvSpPr>
                    <a:spLocks noChangeArrowheads="1"/>
                  </p:cNvSpPr>
                  <p:nvPr/>
                </p:nvSpPr>
                <p:spPr bwMode="auto">
                  <a:xfrm>
                    <a:off x="6336" y="9072"/>
                    <a:ext cx="1554" cy="795"/>
                  </a:xfrm>
                  <a:prstGeom prst="roundRect">
                    <a:avLst>
                      <a:gd name="adj" fmla="val 16667"/>
                    </a:avLst>
                  </a:prstGeom>
                  <a:noFill/>
                  <a:ln w="12700">
                    <a:solidFill>
                      <a:srgbClr val="000000"/>
                    </a:solidFill>
                    <a:round/>
                    <a:headEnd/>
                    <a:tailEnd/>
                  </a:ln>
                </p:spPr>
                <p:txBody>
                  <a:bodyPr lIns="12700" tIns="12700" rIns="12700" bIns="12700"/>
                  <a:lstStyle/>
                  <a:p>
                    <a:pPr algn="ctr" eaLnBrk="0" hangingPunct="0"/>
                    <a:r>
                      <a:rPr lang="en-AU" sz="1400"/>
                      <a:t>Ölçme,</a:t>
                    </a:r>
                  </a:p>
                  <a:p>
                    <a:pPr algn="ctr" eaLnBrk="0" hangingPunct="0"/>
                    <a:r>
                      <a:rPr lang="en-AU" sz="1400"/>
                      <a:t>Analiz ve</a:t>
                    </a:r>
                  </a:p>
                  <a:p>
                    <a:pPr algn="ctr" eaLnBrk="0" hangingPunct="0"/>
                    <a:r>
                      <a:rPr lang="en-AU" sz="1400"/>
                      <a:t>İyileştirme</a:t>
                    </a:r>
                  </a:p>
                </p:txBody>
              </p:sp>
              <p:sp>
                <p:nvSpPr>
                  <p:cNvPr id="129044" name="AutoShape 20"/>
                  <p:cNvSpPr>
                    <a:spLocks noChangeArrowheads="1"/>
                  </p:cNvSpPr>
                  <p:nvPr/>
                </p:nvSpPr>
                <p:spPr bwMode="auto">
                  <a:xfrm>
                    <a:off x="3600" y="9072"/>
                    <a:ext cx="1596" cy="602"/>
                  </a:xfrm>
                  <a:prstGeom prst="roundRect">
                    <a:avLst>
                      <a:gd name="adj" fmla="val 16667"/>
                    </a:avLst>
                  </a:prstGeom>
                  <a:noFill/>
                  <a:ln w="12700">
                    <a:solidFill>
                      <a:srgbClr val="000000"/>
                    </a:solidFill>
                    <a:round/>
                    <a:headEnd/>
                    <a:tailEnd/>
                  </a:ln>
                </p:spPr>
                <p:txBody>
                  <a:bodyPr lIns="12700" tIns="12700" rIns="12700" bIns="12700"/>
                  <a:lstStyle/>
                  <a:p>
                    <a:pPr algn="ctr" eaLnBrk="0" hangingPunct="0"/>
                    <a:r>
                      <a:rPr lang="en-AU" sz="1400"/>
                      <a:t>Kaynak Yönetimi</a:t>
                    </a:r>
                  </a:p>
                </p:txBody>
              </p:sp>
              <p:sp>
                <p:nvSpPr>
                  <p:cNvPr id="129045" name="AutoShape 21"/>
                  <p:cNvSpPr>
                    <a:spLocks noChangeArrowheads="1"/>
                  </p:cNvSpPr>
                  <p:nvPr/>
                </p:nvSpPr>
                <p:spPr bwMode="auto">
                  <a:xfrm>
                    <a:off x="4692" y="10552"/>
                    <a:ext cx="2134" cy="741"/>
                  </a:xfrm>
                  <a:prstGeom prst="roundRect">
                    <a:avLst>
                      <a:gd name="adj" fmla="val 16667"/>
                    </a:avLst>
                  </a:prstGeom>
                  <a:noFill/>
                  <a:ln w="12700">
                    <a:solidFill>
                      <a:srgbClr val="000000"/>
                    </a:solidFill>
                    <a:round/>
                    <a:headEnd/>
                    <a:tailEnd/>
                  </a:ln>
                </p:spPr>
                <p:txBody>
                  <a:bodyPr lIns="12700" tIns="12700" rIns="12700" bIns="12700"/>
                  <a:lstStyle/>
                  <a:p>
                    <a:pPr eaLnBrk="0" hangingPunct="0"/>
                    <a:r>
                      <a:rPr lang="tr-TR" sz="1400"/>
                      <a:t>Ürün </a:t>
                    </a:r>
                  </a:p>
                  <a:p>
                    <a:pPr eaLnBrk="0" hangingPunct="0"/>
                    <a:r>
                      <a:rPr lang="tr-TR" sz="1400"/>
                      <a:t>Gerçekleştirme</a:t>
                    </a:r>
                  </a:p>
                </p:txBody>
              </p:sp>
              <p:sp>
                <p:nvSpPr>
                  <p:cNvPr id="129046" name="Rectangle 22"/>
                  <p:cNvSpPr>
                    <a:spLocks noChangeArrowheads="1"/>
                  </p:cNvSpPr>
                  <p:nvPr/>
                </p:nvSpPr>
                <p:spPr bwMode="auto">
                  <a:xfrm>
                    <a:off x="3372" y="6336"/>
                    <a:ext cx="4779" cy="720"/>
                  </a:xfrm>
                  <a:prstGeom prst="rect">
                    <a:avLst/>
                  </a:prstGeom>
                  <a:noFill/>
                  <a:ln w="12700">
                    <a:solidFill>
                      <a:srgbClr val="000000"/>
                    </a:solidFill>
                    <a:miter lim="800000"/>
                    <a:headEnd/>
                    <a:tailEnd/>
                  </a:ln>
                </p:spPr>
                <p:txBody>
                  <a:bodyPr lIns="12700" tIns="12700" rIns="12700" bIns="12700"/>
                  <a:lstStyle/>
                  <a:p>
                    <a:pPr algn="ctr" eaLnBrk="0" hangingPunct="0">
                      <a:spcBef>
                        <a:spcPts val="1200"/>
                      </a:spcBef>
                      <a:spcAft>
                        <a:spcPts val="300"/>
                      </a:spcAft>
                    </a:pPr>
                    <a:r>
                      <a:rPr lang="en-AU" sz="1400">
                        <a:latin typeface="Arial" pitchFamily="34" charset="0"/>
                      </a:rPr>
                      <a:t>Kalite Yönetim Sisteminin Sürekli İyileştirilmesi</a:t>
                    </a:r>
                  </a:p>
                </p:txBody>
              </p:sp>
              <p:sp>
                <p:nvSpPr>
                  <p:cNvPr id="129047" name="AutoShape 23"/>
                  <p:cNvSpPr>
                    <a:spLocks noChangeArrowheads="1"/>
                  </p:cNvSpPr>
                  <p:nvPr/>
                </p:nvSpPr>
                <p:spPr bwMode="auto">
                  <a:xfrm>
                    <a:off x="7344" y="10656"/>
                    <a:ext cx="1236" cy="550"/>
                  </a:xfrm>
                  <a:prstGeom prst="roundRect">
                    <a:avLst>
                      <a:gd name="adj" fmla="val 16667"/>
                    </a:avLst>
                  </a:prstGeom>
                  <a:noFill/>
                  <a:ln w="12700">
                    <a:solidFill>
                      <a:srgbClr val="000000"/>
                    </a:solidFill>
                    <a:round/>
                    <a:headEnd/>
                    <a:tailEnd/>
                  </a:ln>
                </p:spPr>
                <p:txBody>
                  <a:bodyPr lIns="12700" tIns="50400" rIns="12700" bIns="12700"/>
                  <a:lstStyle/>
                  <a:p>
                    <a:pPr algn="ctr" eaLnBrk="0" hangingPunct="0"/>
                    <a:r>
                      <a:rPr lang="en-AU" sz="1400"/>
                      <a:t>Ürün</a:t>
                    </a:r>
                  </a:p>
                </p:txBody>
              </p:sp>
              <p:sp>
                <p:nvSpPr>
                  <p:cNvPr id="129048" name="Rectangle 24"/>
                  <p:cNvSpPr>
                    <a:spLocks noChangeArrowheads="1"/>
                  </p:cNvSpPr>
                  <p:nvPr/>
                </p:nvSpPr>
                <p:spPr bwMode="auto">
                  <a:xfrm>
                    <a:off x="1440" y="7632"/>
                    <a:ext cx="1296" cy="4176"/>
                  </a:xfrm>
                  <a:prstGeom prst="rect">
                    <a:avLst/>
                  </a:prstGeom>
                  <a:noFill/>
                  <a:ln w="12700">
                    <a:solidFill>
                      <a:srgbClr val="000000"/>
                    </a:solidFill>
                    <a:miter lim="800000"/>
                    <a:headEnd/>
                    <a:tailEnd/>
                  </a:ln>
                </p:spPr>
                <p:txBody>
                  <a:bodyPr lIns="12700" tIns="12700" rIns="12700" bIns="12700"/>
                  <a:lstStyle/>
                  <a:p>
                    <a:pPr algn="ctr" eaLnBrk="0" hangingPunct="0"/>
                    <a:endParaRPr lang="tr-TR" sz="1400"/>
                  </a:p>
                  <a:p>
                    <a:pPr algn="ctr" eaLnBrk="0" hangingPunct="0"/>
                    <a:endParaRPr lang="tr-TR" sz="1400"/>
                  </a:p>
                  <a:p>
                    <a:pPr algn="ctr" eaLnBrk="0" hangingPunct="0"/>
                    <a:endParaRPr lang="tr-TR" sz="1400"/>
                  </a:p>
                  <a:p>
                    <a:pPr algn="ctr" eaLnBrk="0" hangingPunct="0"/>
                    <a:endParaRPr lang="tr-TR" sz="1400"/>
                  </a:p>
                  <a:p>
                    <a:pPr algn="ctr" eaLnBrk="0" hangingPunct="0"/>
                    <a:endParaRPr lang="tr-TR" sz="1400"/>
                  </a:p>
                  <a:p>
                    <a:pPr algn="ctr" eaLnBrk="0" hangingPunct="0"/>
                    <a:r>
                      <a:rPr lang="tr-TR" sz="1400"/>
                      <a:t>Müşteri</a:t>
                    </a:r>
                  </a:p>
                </p:txBody>
              </p:sp>
              <p:sp>
                <p:nvSpPr>
                  <p:cNvPr id="129049" name="Text Box 25"/>
                  <p:cNvSpPr txBox="1">
                    <a:spLocks noChangeArrowheads="1"/>
                  </p:cNvSpPr>
                  <p:nvPr/>
                </p:nvSpPr>
                <p:spPr bwMode="auto">
                  <a:xfrm>
                    <a:off x="1584" y="10512"/>
                    <a:ext cx="1008" cy="833"/>
                  </a:xfrm>
                  <a:prstGeom prst="rect">
                    <a:avLst/>
                  </a:prstGeom>
                  <a:noFill/>
                  <a:ln w="12700">
                    <a:solidFill>
                      <a:srgbClr val="000000"/>
                    </a:solidFill>
                    <a:miter lim="800000"/>
                    <a:headEnd/>
                    <a:tailEnd/>
                  </a:ln>
                </p:spPr>
                <p:txBody>
                  <a:bodyPr/>
                  <a:lstStyle/>
                  <a:p>
                    <a:pPr eaLnBrk="0" hangingPunct="0"/>
                    <a:r>
                      <a:rPr lang="tr-TR" sz="1400"/>
                      <a:t>Şartlar</a:t>
                    </a:r>
                  </a:p>
                </p:txBody>
              </p:sp>
              <p:sp>
                <p:nvSpPr>
                  <p:cNvPr id="129050" name="Rectangle 26"/>
                  <p:cNvSpPr>
                    <a:spLocks noChangeArrowheads="1"/>
                  </p:cNvSpPr>
                  <p:nvPr/>
                </p:nvSpPr>
                <p:spPr bwMode="auto">
                  <a:xfrm>
                    <a:off x="9216" y="7632"/>
                    <a:ext cx="1296" cy="4176"/>
                  </a:xfrm>
                  <a:prstGeom prst="rect">
                    <a:avLst/>
                  </a:prstGeom>
                  <a:noFill/>
                  <a:ln w="12700">
                    <a:solidFill>
                      <a:srgbClr val="000000"/>
                    </a:solidFill>
                    <a:miter lim="800000"/>
                    <a:headEnd/>
                    <a:tailEnd/>
                  </a:ln>
                </p:spPr>
                <p:txBody>
                  <a:bodyPr lIns="12700" tIns="12700" rIns="12700" bIns="12700"/>
                  <a:lstStyle/>
                  <a:p>
                    <a:pPr algn="ctr" eaLnBrk="0" hangingPunct="0"/>
                    <a:endParaRPr lang="tr-TR" sz="1400"/>
                  </a:p>
                  <a:p>
                    <a:pPr algn="ctr" eaLnBrk="0" hangingPunct="0"/>
                    <a:endParaRPr lang="tr-TR" sz="1400"/>
                  </a:p>
                  <a:p>
                    <a:pPr algn="ctr" eaLnBrk="0" hangingPunct="0"/>
                    <a:endParaRPr lang="tr-TR" sz="1400"/>
                  </a:p>
                  <a:p>
                    <a:pPr algn="ctr" eaLnBrk="0" hangingPunct="0"/>
                    <a:r>
                      <a:rPr lang="tr-TR" sz="1400"/>
                      <a:t>Müşteri</a:t>
                    </a:r>
                  </a:p>
                </p:txBody>
              </p:sp>
              <p:sp>
                <p:nvSpPr>
                  <p:cNvPr id="129051" name="Text Box 27"/>
                  <p:cNvSpPr txBox="1">
                    <a:spLocks noChangeArrowheads="1"/>
                  </p:cNvSpPr>
                  <p:nvPr/>
                </p:nvSpPr>
                <p:spPr bwMode="auto">
                  <a:xfrm>
                    <a:off x="9296" y="9076"/>
                    <a:ext cx="1152" cy="833"/>
                  </a:xfrm>
                  <a:prstGeom prst="rect">
                    <a:avLst/>
                  </a:prstGeom>
                  <a:noFill/>
                  <a:ln w="12700">
                    <a:solidFill>
                      <a:srgbClr val="000000"/>
                    </a:solidFill>
                    <a:miter lim="800000"/>
                    <a:headEnd/>
                    <a:tailEnd/>
                  </a:ln>
                </p:spPr>
                <p:txBody>
                  <a:bodyPr lIns="0" tIns="0" rIns="0" bIns="0"/>
                  <a:lstStyle/>
                  <a:p>
                    <a:pPr eaLnBrk="0" hangingPunct="0"/>
                    <a:endParaRPr lang="tr-TR" sz="1400"/>
                  </a:p>
                  <a:p>
                    <a:pPr eaLnBrk="0" hangingPunct="0"/>
                    <a:r>
                      <a:rPr lang="tr-TR" sz="1400"/>
                      <a:t>Memnuniyet</a:t>
                    </a:r>
                  </a:p>
                </p:txBody>
              </p:sp>
            </p:grpSp>
            <p:grpSp>
              <p:nvGrpSpPr>
                <p:cNvPr id="129052" name="Group 28"/>
                <p:cNvGrpSpPr>
                  <a:grpSpLocks/>
                </p:cNvGrpSpPr>
                <p:nvPr/>
              </p:nvGrpSpPr>
              <p:grpSpPr bwMode="auto">
                <a:xfrm>
                  <a:off x="5960" y="10612"/>
                  <a:ext cx="788" cy="360"/>
                  <a:chOff x="7776" y="12260"/>
                  <a:chExt cx="788" cy="360"/>
                </a:xfrm>
              </p:grpSpPr>
              <p:sp>
                <p:nvSpPr>
                  <p:cNvPr id="129053" name="AutoShape 29"/>
                  <p:cNvSpPr>
                    <a:spLocks noChangeArrowheads="1"/>
                  </p:cNvSpPr>
                  <p:nvPr/>
                </p:nvSpPr>
                <p:spPr bwMode="auto">
                  <a:xfrm>
                    <a:off x="7776" y="12260"/>
                    <a:ext cx="576" cy="288"/>
                  </a:xfrm>
                  <a:prstGeom prst="chevron">
                    <a:avLst>
                      <a:gd name="adj" fmla="val 50000"/>
                    </a:avLst>
                  </a:prstGeom>
                  <a:noFill/>
                  <a:ln w="12700">
                    <a:solidFill>
                      <a:srgbClr val="000000"/>
                    </a:solidFill>
                    <a:miter lim="800000"/>
                    <a:headEnd/>
                    <a:tailEnd/>
                  </a:ln>
                </p:spPr>
                <p:txBody>
                  <a:bodyPr/>
                  <a:lstStyle/>
                  <a:p>
                    <a:pPr eaLnBrk="0" hangingPunct="0"/>
                    <a:endParaRPr lang="tr-TR"/>
                  </a:p>
                </p:txBody>
              </p:sp>
              <p:sp>
                <p:nvSpPr>
                  <p:cNvPr id="129054" name="AutoShape 30"/>
                  <p:cNvSpPr>
                    <a:spLocks noChangeArrowheads="1"/>
                  </p:cNvSpPr>
                  <p:nvPr/>
                </p:nvSpPr>
                <p:spPr bwMode="auto">
                  <a:xfrm>
                    <a:off x="7880" y="12300"/>
                    <a:ext cx="576" cy="288"/>
                  </a:xfrm>
                  <a:prstGeom prst="chevron">
                    <a:avLst>
                      <a:gd name="adj" fmla="val 50000"/>
                    </a:avLst>
                  </a:prstGeom>
                  <a:noFill/>
                  <a:ln w="12700">
                    <a:solidFill>
                      <a:srgbClr val="000000"/>
                    </a:solidFill>
                    <a:miter lim="800000"/>
                    <a:headEnd/>
                    <a:tailEnd/>
                  </a:ln>
                </p:spPr>
                <p:txBody>
                  <a:bodyPr/>
                  <a:lstStyle/>
                  <a:p>
                    <a:pPr eaLnBrk="0" hangingPunct="0"/>
                    <a:endParaRPr lang="tr-TR"/>
                  </a:p>
                </p:txBody>
              </p:sp>
              <p:sp>
                <p:nvSpPr>
                  <p:cNvPr id="129055" name="AutoShape 31"/>
                  <p:cNvSpPr>
                    <a:spLocks noChangeArrowheads="1"/>
                  </p:cNvSpPr>
                  <p:nvPr/>
                </p:nvSpPr>
                <p:spPr bwMode="auto">
                  <a:xfrm>
                    <a:off x="7988" y="12332"/>
                    <a:ext cx="576" cy="288"/>
                  </a:xfrm>
                  <a:prstGeom prst="chevron">
                    <a:avLst>
                      <a:gd name="adj" fmla="val 50000"/>
                    </a:avLst>
                  </a:prstGeom>
                  <a:noFill/>
                  <a:ln w="12700">
                    <a:solidFill>
                      <a:srgbClr val="000000"/>
                    </a:solidFill>
                    <a:miter lim="800000"/>
                    <a:headEnd/>
                    <a:tailEnd/>
                  </a:ln>
                </p:spPr>
                <p:txBody>
                  <a:bodyPr/>
                  <a:lstStyle/>
                  <a:p>
                    <a:pPr eaLnBrk="0" hangingPunct="0"/>
                    <a:endParaRPr lang="tr-TR"/>
                  </a:p>
                </p:txBody>
              </p:sp>
            </p:grpSp>
          </p:grpSp>
        </p:grpSp>
      </p:grpSp>
      <p:grpSp>
        <p:nvGrpSpPr>
          <p:cNvPr id="129056" name="Group 32"/>
          <p:cNvGrpSpPr>
            <a:grpSpLocks/>
          </p:cNvGrpSpPr>
          <p:nvPr/>
        </p:nvGrpSpPr>
        <p:grpSpPr bwMode="auto">
          <a:xfrm>
            <a:off x="3887788" y="6354763"/>
            <a:ext cx="5084762" cy="274637"/>
            <a:chOff x="2653" y="3600"/>
            <a:chExt cx="3470" cy="173"/>
          </a:xfrm>
        </p:grpSpPr>
        <p:sp>
          <p:nvSpPr>
            <p:cNvPr id="129057" name="Text Box 33"/>
            <p:cNvSpPr txBox="1">
              <a:spLocks noChangeArrowheads="1"/>
            </p:cNvSpPr>
            <p:nvPr/>
          </p:nvSpPr>
          <p:spPr bwMode="auto">
            <a:xfrm>
              <a:off x="2653" y="3600"/>
              <a:ext cx="1715" cy="173"/>
            </a:xfrm>
            <a:prstGeom prst="rect">
              <a:avLst/>
            </a:prstGeom>
            <a:noFill/>
            <a:ln w="9525">
              <a:noFill/>
              <a:miter lim="800000"/>
              <a:headEnd/>
              <a:tailEnd/>
            </a:ln>
          </p:spPr>
          <p:txBody>
            <a:bodyPr wrap="none">
              <a:spAutoFit/>
            </a:bodyPr>
            <a:lstStyle/>
            <a:p>
              <a:pPr eaLnBrk="0" hangingPunct="0"/>
              <a:r>
                <a:rPr lang="en-AU" sz="1200">
                  <a:latin typeface="Arial" pitchFamily="34" charset="0"/>
                </a:rPr>
                <a:t>TÜRK STANDARDLARI ENSTİTÜSÜ</a:t>
              </a:r>
            </a:p>
          </p:txBody>
        </p:sp>
        <p:sp>
          <p:nvSpPr>
            <p:cNvPr id="129058" name="Text Box 34"/>
            <p:cNvSpPr txBox="1">
              <a:spLocks noChangeArrowheads="1"/>
            </p:cNvSpPr>
            <p:nvPr/>
          </p:nvSpPr>
          <p:spPr bwMode="auto">
            <a:xfrm>
              <a:off x="5848" y="3600"/>
              <a:ext cx="275" cy="173"/>
            </a:xfrm>
            <a:prstGeom prst="rect">
              <a:avLst/>
            </a:prstGeom>
            <a:noFill/>
            <a:ln w="9525">
              <a:noFill/>
              <a:miter lim="800000"/>
              <a:headEnd/>
              <a:tailEnd/>
            </a:ln>
          </p:spPr>
          <p:txBody>
            <a:bodyPr wrap="none">
              <a:spAutoFit/>
            </a:bodyPr>
            <a:lstStyle/>
            <a:p>
              <a:pPr eaLnBrk="0" hangingPunct="0"/>
              <a:r>
                <a:rPr lang="en-AU" sz="1200">
                  <a:latin typeface="Arial" pitchFamily="34" charset="0"/>
                </a:rPr>
                <a:t>100</a:t>
              </a:r>
            </a:p>
          </p:txBody>
        </p:sp>
      </p:grpSp>
    </p:spTree>
  </p:cSld>
  <p:clrMapOvr>
    <a:masterClrMapping/>
  </p:clrMapOvr>
  <p:transition spd="med"/>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31074" name="2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31075" name="3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008E6AD7-7DCD-410D-960D-06A18AC2EB3D}" type="slidenum">
              <a:rPr lang="en-US" sz="1400">
                <a:latin typeface="Arial Narrow" pitchFamily="34" charset="0"/>
              </a:rPr>
              <a:pPr algn="r" eaLnBrk="0" hangingPunct="0">
                <a:spcBef>
                  <a:spcPct val="50000"/>
                </a:spcBef>
              </a:pPr>
              <a:t>117</a:t>
            </a:fld>
            <a:endParaRPr lang="en-US" sz="1400">
              <a:latin typeface="Arial Narrow" pitchFamily="34" charset="0"/>
            </a:endParaRPr>
          </a:p>
        </p:txBody>
      </p:sp>
      <p:sp>
        <p:nvSpPr>
          <p:cNvPr id="131076" name="Text Box 2"/>
          <p:cNvSpPr txBox="1">
            <a:spLocks noChangeArrowheads="1"/>
          </p:cNvSpPr>
          <p:nvPr/>
        </p:nvSpPr>
        <p:spPr bwMode="auto">
          <a:xfrm>
            <a:off x="1908175" y="1484313"/>
            <a:ext cx="5638800" cy="420687"/>
          </a:xfrm>
          <a:prstGeom prst="rect">
            <a:avLst/>
          </a:prstGeom>
          <a:noFill/>
          <a:ln w="9525">
            <a:noFill/>
            <a:miter lim="800000"/>
            <a:headEnd/>
            <a:tailEnd/>
          </a:ln>
        </p:spPr>
        <p:txBody>
          <a:bodyPr lIns="92075" tIns="46038" rIns="92075" bIns="46038">
            <a:spAutoFit/>
          </a:bodyPr>
          <a:lstStyle/>
          <a:p>
            <a:pPr>
              <a:lnSpc>
                <a:spcPct val="90000"/>
              </a:lnSpc>
              <a:spcBef>
                <a:spcPct val="50000"/>
              </a:spcBef>
              <a:buClr>
                <a:schemeClr val="hlink"/>
              </a:buClr>
              <a:buSzPct val="75000"/>
              <a:buFont typeface="Monotype Sorts" charset="2"/>
              <a:buNone/>
            </a:pPr>
            <a:r>
              <a:rPr lang="en-AU"/>
              <a:t>Bir prosesin çıktısı diğerinin girdisi olabilir</a:t>
            </a:r>
          </a:p>
        </p:txBody>
      </p:sp>
      <p:grpSp>
        <p:nvGrpSpPr>
          <p:cNvPr id="131077" name="Group 3"/>
          <p:cNvGrpSpPr>
            <a:grpSpLocks/>
          </p:cNvGrpSpPr>
          <p:nvPr/>
        </p:nvGrpSpPr>
        <p:grpSpPr bwMode="auto">
          <a:xfrm>
            <a:off x="1600200" y="2052638"/>
            <a:ext cx="5873750" cy="4271962"/>
            <a:chOff x="1008" y="1152"/>
            <a:chExt cx="3700" cy="2691"/>
          </a:xfrm>
        </p:grpSpPr>
        <p:sp>
          <p:nvSpPr>
            <p:cNvPr id="131078" name="Text Box 4"/>
            <p:cNvSpPr txBox="1">
              <a:spLocks noChangeArrowheads="1"/>
            </p:cNvSpPr>
            <p:nvPr/>
          </p:nvSpPr>
          <p:spPr bwMode="auto">
            <a:xfrm>
              <a:off x="1008" y="1152"/>
              <a:ext cx="672" cy="203"/>
            </a:xfrm>
            <a:prstGeom prst="rect">
              <a:avLst/>
            </a:prstGeom>
            <a:noFill/>
            <a:ln w="9525">
              <a:solidFill>
                <a:schemeClr val="bg2"/>
              </a:solidFill>
              <a:miter lim="800000"/>
              <a:headEnd/>
              <a:tailEnd/>
            </a:ln>
          </p:spPr>
          <p:txBody>
            <a:bodyPr lIns="92075" tIns="46038" rIns="92075" bIns="46038">
              <a:spAutoFit/>
            </a:bodyPr>
            <a:lstStyle/>
            <a:p>
              <a:pPr algn="ctr">
                <a:lnSpc>
                  <a:spcPct val="90000"/>
                </a:lnSpc>
                <a:spcBef>
                  <a:spcPct val="50000"/>
                </a:spcBef>
                <a:buClr>
                  <a:schemeClr val="hlink"/>
                </a:buClr>
                <a:buSzPct val="75000"/>
                <a:buFont typeface="Monotype Sorts" charset="2"/>
                <a:buNone/>
              </a:pPr>
              <a:r>
                <a:rPr lang="en-AU" sz="1600">
                  <a:solidFill>
                    <a:schemeClr val="bg2"/>
                  </a:solidFill>
                </a:rPr>
                <a:t>Girdi</a:t>
              </a:r>
            </a:p>
          </p:txBody>
        </p:sp>
        <p:sp>
          <p:nvSpPr>
            <p:cNvPr id="131079" name="Text Box 5"/>
            <p:cNvSpPr txBox="1">
              <a:spLocks noChangeArrowheads="1"/>
            </p:cNvSpPr>
            <p:nvPr/>
          </p:nvSpPr>
          <p:spPr bwMode="auto">
            <a:xfrm>
              <a:off x="1008" y="1546"/>
              <a:ext cx="672" cy="203"/>
            </a:xfrm>
            <a:prstGeom prst="rect">
              <a:avLst/>
            </a:prstGeom>
            <a:noFill/>
            <a:ln w="9525">
              <a:solidFill>
                <a:schemeClr val="bg2"/>
              </a:solidFill>
              <a:miter lim="800000"/>
              <a:headEnd/>
              <a:tailEnd/>
            </a:ln>
          </p:spPr>
          <p:txBody>
            <a:bodyPr lIns="92075" tIns="46038" rIns="92075" bIns="46038">
              <a:spAutoFit/>
            </a:bodyPr>
            <a:lstStyle/>
            <a:p>
              <a:pPr algn="ctr">
                <a:lnSpc>
                  <a:spcPct val="90000"/>
                </a:lnSpc>
                <a:spcBef>
                  <a:spcPct val="50000"/>
                </a:spcBef>
                <a:buClr>
                  <a:schemeClr val="hlink"/>
                </a:buClr>
                <a:buSzPct val="75000"/>
                <a:buFont typeface="Monotype Sorts" charset="2"/>
                <a:buNone/>
              </a:pPr>
              <a:r>
                <a:rPr lang="en-AU" sz="1600">
                  <a:solidFill>
                    <a:schemeClr val="bg2"/>
                  </a:solidFill>
                </a:rPr>
                <a:t>Faaliyet</a:t>
              </a:r>
            </a:p>
          </p:txBody>
        </p:sp>
        <p:sp>
          <p:nvSpPr>
            <p:cNvPr id="131080" name="Text Box 6"/>
            <p:cNvSpPr txBox="1">
              <a:spLocks noChangeArrowheads="1"/>
            </p:cNvSpPr>
            <p:nvPr/>
          </p:nvSpPr>
          <p:spPr bwMode="auto">
            <a:xfrm>
              <a:off x="1008" y="1946"/>
              <a:ext cx="672" cy="203"/>
            </a:xfrm>
            <a:prstGeom prst="rect">
              <a:avLst/>
            </a:prstGeom>
            <a:noFill/>
            <a:ln w="9525">
              <a:solidFill>
                <a:schemeClr val="bg2"/>
              </a:solidFill>
              <a:miter lim="800000"/>
              <a:headEnd/>
              <a:tailEnd/>
            </a:ln>
          </p:spPr>
          <p:txBody>
            <a:bodyPr lIns="92075" tIns="46038" rIns="92075" bIns="46038">
              <a:spAutoFit/>
            </a:bodyPr>
            <a:lstStyle/>
            <a:p>
              <a:pPr algn="ctr">
                <a:lnSpc>
                  <a:spcPct val="90000"/>
                </a:lnSpc>
                <a:spcBef>
                  <a:spcPct val="50000"/>
                </a:spcBef>
                <a:buClr>
                  <a:schemeClr val="hlink"/>
                </a:buClr>
                <a:buSzPct val="75000"/>
                <a:buFont typeface="Monotype Sorts" charset="2"/>
                <a:buNone/>
              </a:pPr>
              <a:r>
                <a:rPr lang="en-AU" sz="1600">
                  <a:solidFill>
                    <a:schemeClr val="bg2"/>
                  </a:solidFill>
                </a:rPr>
                <a:t>Çıktı</a:t>
              </a:r>
            </a:p>
          </p:txBody>
        </p:sp>
        <p:grpSp>
          <p:nvGrpSpPr>
            <p:cNvPr id="131081" name="Group 7"/>
            <p:cNvGrpSpPr>
              <a:grpSpLocks/>
            </p:cNvGrpSpPr>
            <p:nvPr/>
          </p:nvGrpSpPr>
          <p:grpSpPr bwMode="auto">
            <a:xfrm>
              <a:off x="1344" y="1344"/>
              <a:ext cx="0" cy="625"/>
              <a:chOff x="1344" y="1344"/>
              <a:chExt cx="0" cy="625"/>
            </a:xfrm>
          </p:grpSpPr>
          <p:sp>
            <p:nvSpPr>
              <p:cNvPr id="131082" name="Line 8"/>
              <p:cNvSpPr>
                <a:spLocks noChangeShapeType="1"/>
              </p:cNvSpPr>
              <p:nvPr/>
            </p:nvSpPr>
            <p:spPr bwMode="auto">
              <a:xfrm>
                <a:off x="1344" y="1344"/>
                <a:ext cx="0" cy="202"/>
              </a:xfrm>
              <a:prstGeom prst="line">
                <a:avLst/>
              </a:prstGeom>
              <a:noFill/>
              <a:ln w="28575">
                <a:solidFill>
                  <a:schemeClr val="bg2"/>
                </a:solidFill>
                <a:round/>
                <a:headEnd/>
                <a:tailEnd type="triangle" w="med" len="med"/>
              </a:ln>
            </p:spPr>
            <p:txBody>
              <a:bodyPr wrap="none" lIns="92075" tIns="46038" rIns="92075" bIns="46038" anchor="ctr"/>
              <a:lstStyle/>
              <a:p>
                <a:endParaRPr lang="tr-TR"/>
              </a:p>
            </p:txBody>
          </p:sp>
          <p:sp>
            <p:nvSpPr>
              <p:cNvPr id="131083" name="Line 9"/>
              <p:cNvSpPr>
                <a:spLocks noChangeShapeType="1"/>
              </p:cNvSpPr>
              <p:nvPr/>
            </p:nvSpPr>
            <p:spPr bwMode="auto">
              <a:xfrm>
                <a:off x="1344" y="1754"/>
                <a:ext cx="0" cy="215"/>
              </a:xfrm>
              <a:prstGeom prst="line">
                <a:avLst/>
              </a:prstGeom>
              <a:noFill/>
              <a:ln w="28575">
                <a:solidFill>
                  <a:schemeClr val="bg2"/>
                </a:solidFill>
                <a:round/>
                <a:headEnd/>
                <a:tailEnd type="triangle" w="med" len="med"/>
              </a:ln>
            </p:spPr>
            <p:txBody>
              <a:bodyPr wrap="none" lIns="92075" tIns="46038" rIns="92075" bIns="46038" anchor="ctr"/>
              <a:lstStyle/>
              <a:p>
                <a:endParaRPr lang="tr-TR"/>
              </a:p>
            </p:txBody>
          </p:sp>
        </p:grpSp>
        <p:sp>
          <p:nvSpPr>
            <p:cNvPr id="131084" name="Text Box 10"/>
            <p:cNvSpPr txBox="1">
              <a:spLocks noChangeArrowheads="1"/>
            </p:cNvSpPr>
            <p:nvPr/>
          </p:nvSpPr>
          <p:spPr bwMode="auto">
            <a:xfrm>
              <a:off x="2544" y="1968"/>
              <a:ext cx="624" cy="203"/>
            </a:xfrm>
            <a:prstGeom prst="rect">
              <a:avLst/>
            </a:prstGeom>
            <a:noFill/>
            <a:ln w="9525">
              <a:solidFill>
                <a:schemeClr val="bg2"/>
              </a:solidFill>
              <a:miter lim="800000"/>
              <a:headEnd/>
              <a:tailEnd/>
            </a:ln>
          </p:spPr>
          <p:txBody>
            <a:bodyPr lIns="92075" tIns="46038" rIns="92075" bIns="46038">
              <a:spAutoFit/>
            </a:bodyPr>
            <a:lstStyle/>
            <a:p>
              <a:pPr algn="ctr">
                <a:lnSpc>
                  <a:spcPct val="90000"/>
                </a:lnSpc>
                <a:spcBef>
                  <a:spcPct val="50000"/>
                </a:spcBef>
                <a:buClr>
                  <a:schemeClr val="hlink"/>
                </a:buClr>
                <a:buSzPct val="75000"/>
                <a:buFont typeface="Monotype Sorts" charset="2"/>
                <a:buNone/>
              </a:pPr>
              <a:r>
                <a:rPr lang="en-AU" sz="1600">
                  <a:solidFill>
                    <a:schemeClr val="bg2"/>
                  </a:solidFill>
                </a:rPr>
                <a:t>Girdi</a:t>
              </a:r>
            </a:p>
          </p:txBody>
        </p:sp>
        <p:sp>
          <p:nvSpPr>
            <p:cNvPr id="131085" name="Text Box 11"/>
            <p:cNvSpPr txBox="1">
              <a:spLocks noChangeArrowheads="1"/>
            </p:cNvSpPr>
            <p:nvPr/>
          </p:nvSpPr>
          <p:spPr bwMode="auto">
            <a:xfrm>
              <a:off x="2544" y="2382"/>
              <a:ext cx="624" cy="203"/>
            </a:xfrm>
            <a:prstGeom prst="rect">
              <a:avLst/>
            </a:prstGeom>
            <a:noFill/>
            <a:ln w="9525">
              <a:solidFill>
                <a:schemeClr val="bg2"/>
              </a:solidFill>
              <a:miter lim="800000"/>
              <a:headEnd/>
              <a:tailEnd/>
            </a:ln>
          </p:spPr>
          <p:txBody>
            <a:bodyPr lIns="92075" tIns="46038" rIns="92075" bIns="46038">
              <a:spAutoFit/>
            </a:bodyPr>
            <a:lstStyle/>
            <a:p>
              <a:pPr algn="ctr">
                <a:lnSpc>
                  <a:spcPct val="90000"/>
                </a:lnSpc>
                <a:spcBef>
                  <a:spcPct val="50000"/>
                </a:spcBef>
                <a:buClr>
                  <a:schemeClr val="hlink"/>
                </a:buClr>
                <a:buSzPct val="75000"/>
                <a:buFont typeface="Monotype Sorts" charset="2"/>
                <a:buNone/>
              </a:pPr>
              <a:r>
                <a:rPr lang="en-AU" sz="1600">
                  <a:solidFill>
                    <a:schemeClr val="bg2"/>
                  </a:solidFill>
                </a:rPr>
                <a:t>Faaliyet</a:t>
              </a:r>
            </a:p>
          </p:txBody>
        </p:sp>
        <p:sp>
          <p:nvSpPr>
            <p:cNvPr id="131086" name="Text Box 12"/>
            <p:cNvSpPr txBox="1">
              <a:spLocks noChangeArrowheads="1"/>
            </p:cNvSpPr>
            <p:nvPr/>
          </p:nvSpPr>
          <p:spPr bwMode="auto">
            <a:xfrm>
              <a:off x="2544" y="2802"/>
              <a:ext cx="624" cy="203"/>
            </a:xfrm>
            <a:prstGeom prst="rect">
              <a:avLst/>
            </a:prstGeom>
            <a:noFill/>
            <a:ln w="9525">
              <a:solidFill>
                <a:schemeClr val="bg2"/>
              </a:solidFill>
              <a:miter lim="800000"/>
              <a:headEnd/>
              <a:tailEnd/>
            </a:ln>
          </p:spPr>
          <p:txBody>
            <a:bodyPr lIns="92075" tIns="46038" rIns="92075" bIns="46038">
              <a:spAutoFit/>
            </a:bodyPr>
            <a:lstStyle/>
            <a:p>
              <a:pPr algn="ctr">
                <a:lnSpc>
                  <a:spcPct val="90000"/>
                </a:lnSpc>
                <a:spcBef>
                  <a:spcPct val="50000"/>
                </a:spcBef>
                <a:buClr>
                  <a:schemeClr val="hlink"/>
                </a:buClr>
                <a:buSzPct val="75000"/>
                <a:buFont typeface="Monotype Sorts" charset="2"/>
                <a:buNone/>
              </a:pPr>
              <a:r>
                <a:rPr lang="en-AU" sz="1600">
                  <a:solidFill>
                    <a:schemeClr val="bg2"/>
                  </a:solidFill>
                </a:rPr>
                <a:t>Çıktı</a:t>
              </a:r>
            </a:p>
          </p:txBody>
        </p:sp>
        <p:sp>
          <p:nvSpPr>
            <p:cNvPr id="131087" name="Text Box 13"/>
            <p:cNvSpPr txBox="1">
              <a:spLocks noChangeArrowheads="1"/>
            </p:cNvSpPr>
            <p:nvPr/>
          </p:nvSpPr>
          <p:spPr bwMode="auto">
            <a:xfrm>
              <a:off x="4084" y="2799"/>
              <a:ext cx="624" cy="203"/>
            </a:xfrm>
            <a:prstGeom prst="rect">
              <a:avLst/>
            </a:prstGeom>
            <a:noFill/>
            <a:ln w="9525">
              <a:solidFill>
                <a:schemeClr val="bg2"/>
              </a:solidFill>
              <a:miter lim="800000"/>
              <a:headEnd/>
              <a:tailEnd/>
            </a:ln>
          </p:spPr>
          <p:txBody>
            <a:bodyPr lIns="92075" tIns="46038" rIns="92075" bIns="46038">
              <a:spAutoFit/>
            </a:bodyPr>
            <a:lstStyle/>
            <a:p>
              <a:pPr algn="ctr">
                <a:lnSpc>
                  <a:spcPct val="90000"/>
                </a:lnSpc>
                <a:spcBef>
                  <a:spcPct val="50000"/>
                </a:spcBef>
                <a:buClr>
                  <a:schemeClr val="hlink"/>
                </a:buClr>
                <a:buSzPct val="75000"/>
                <a:buFont typeface="Monotype Sorts" charset="2"/>
                <a:buNone/>
              </a:pPr>
              <a:r>
                <a:rPr lang="en-AU" sz="1600">
                  <a:solidFill>
                    <a:schemeClr val="bg2"/>
                  </a:solidFill>
                </a:rPr>
                <a:t>Girdi</a:t>
              </a:r>
            </a:p>
          </p:txBody>
        </p:sp>
        <p:sp>
          <p:nvSpPr>
            <p:cNvPr id="131088" name="Text Box 14"/>
            <p:cNvSpPr txBox="1">
              <a:spLocks noChangeArrowheads="1"/>
            </p:cNvSpPr>
            <p:nvPr/>
          </p:nvSpPr>
          <p:spPr bwMode="auto">
            <a:xfrm>
              <a:off x="4080" y="3212"/>
              <a:ext cx="624" cy="203"/>
            </a:xfrm>
            <a:prstGeom prst="rect">
              <a:avLst/>
            </a:prstGeom>
            <a:noFill/>
            <a:ln w="9525">
              <a:solidFill>
                <a:schemeClr val="bg2"/>
              </a:solidFill>
              <a:miter lim="800000"/>
              <a:headEnd/>
              <a:tailEnd/>
            </a:ln>
          </p:spPr>
          <p:txBody>
            <a:bodyPr lIns="92075" tIns="46038" rIns="92075" bIns="46038">
              <a:spAutoFit/>
            </a:bodyPr>
            <a:lstStyle/>
            <a:p>
              <a:pPr algn="ctr">
                <a:lnSpc>
                  <a:spcPct val="90000"/>
                </a:lnSpc>
                <a:spcBef>
                  <a:spcPct val="50000"/>
                </a:spcBef>
                <a:buClr>
                  <a:schemeClr val="hlink"/>
                </a:buClr>
                <a:buSzPct val="75000"/>
                <a:buFont typeface="Monotype Sorts" charset="2"/>
                <a:buNone/>
              </a:pPr>
              <a:r>
                <a:rPr lang="en-AU" sz="1600">
                  <a:solidFill>
                    <a:schemeClr val="bg2"/>
                  </a:solidFill>
                </a:rPr>
                <a:t>Faaliyet</a:t>
              </a:r>
            </a:p>
          </p:txBody>
        </p:sp>
        <p:sp>
          <p:nvSpPr>
            <p:cNvPr id="131089" name="Text Box 15"/>
            <p:cNvSpPr txBox="1">
              <a:spLocks noChangeArrowheads="1"/>
            </p:cNvSpPr>
            <p:nvPr/>
          </p:nvSpPr>
          <p:spPr bwMode="auto">
            <a:xfrm>
              <a:off x="4073" y="3640"/>
              <a:ext cx="624" cy="203"/>
            </a:xfrm>
            <a:prstGeom prst="rect">
              <a:avLst/>
            </a:prstGeom>
            <a:noFill/>
            <a:ln w="9525">
              <a:solidFill>
                <a:schemeClr val="bg2"/>
              </a:solidFill>
              <a:miter lim="800000"/>
              <a:headEnd/>
              <a:tailEnd/>
            </a:ln>
          </p:spPr>
          <p:txBody>
            <a:bodyPr lIns="92075" tIns="46038" rIns="92075" bIns="46038">
              <a:spAutoFit/>
            </a:bodyPr>
            <a:lstStyle/>
            <a:p>
              <a:pPr algn="ctr">
                <a:lnSpc>
                  <a:spcPct val="90000"/>
                </a:lnSpc>
                <a:spcBef>
                  <a:spcPct val="50000"/>
                </a:spcBef>
                <a:buClr>
                  <a:schemeClr val="hlink"/>
                </a:buClr>
                <a:buSzPct val="75000"/>
                <a:buFont typeface="Monotype Sorts" charset="2"/>
                <a:buNone/>
              </a:pPr>
              <a:r>
                <a:rPr lang="en-AU" sz="1600">
                  <a:solidFill>
                    <a:schemeClr val="bg2"/>
                  </a:solidFill>
                </a:rPr>
                <a:t>Çıktı</a:t>
              </a:r>
            </a:p>
          </p:txBody>
        </p:sp>
        <p:sp>
          <p:nvSpPr>
            <p:cNvPr id="131090" name="Line 16"/>
            <p:cNvSpPr>
              <a:spLocks noChangeShapeType="1"/>
            </p:cNvSpPr>
            <p:nvPr/>
          </p:nvSpPr>
          <p:spPr bwMode="auto">
            <a:xfrm>
              <a:off x="1680" y="2064"/>
              <a:ext cx="912" cy="0"/>
            </a:xfrm>
            <a:prstGeom prst="line">
              <a:avLst/>
            </a:prstGeom>
            <a:noFill/>
            <a:ln w="28575">
              <a:solidFill>
                <a:schemeClr val="bg2"/>
              </a:solidFill>
              <a:round/>
              <a:headEnd/>
              <a:tailEnd type="triangle" w="med" len="med"/>
            </a:ln>
          </p:spPr>
          <p:txBody>
            <a:bodyPr wrap="none" lIns="92075" tIns="46038" rIns="92075" bIns="46038" anchor="ctr"/>
            <a:lstStyle/>
            <a:p>
              <a:endParaRPr lang="tr-TR"/>
            </a:p>
          </p:txBody>
        </p:sp>
        <p:sp>
          <p:nvSpPr>
            <p:cNvPr id="131091" name="Line 17"/>
            <p:cNvSpPr>
              <a:spLocks noChangeShapeType="1"/>
            </p:cNvSpPr>
            <p:nvPr/>
          </p:nvSpPr>
          <p:spPr bwMode="auto">
            <a:xfrm>
              <a:off x="3183" y="2902"/>
              <a:ext cx="912" cy="0"/>
            </a:xfrm>
            <a:prstGeom prst="line">
              <a:avLst/>
            </a:prstGeom>
            <a:noFill/>
            <a:ln w="28575">
              <a:solidFill>
                <a:schemeClr val="bg2"/>
              </a:solidFill>
              <a:round/>
              <a:headEnd/>
              <a:tailEnd type="triangle" w="med" len="med"/>
            </a:ln>
          </p:spPr>
          <p:txBody>
            <a:bodyPr wrap="none" lIns="92075" tIns="46038" rIns="92075" bIns="46038" anchor="ctr"/>
            <a:lstStyle/>
            <a:p>
              <a:endParaRPr lang="tr-TR"/>
            </a:p>
          </p:txBody>
        </p:sp>
        <p:grpSp>
          <p:nvGrpSpPr>
            <p:cNvPr id="131092" name="Group 18"/>
            <p:cNvGrpSpPr>
              <a:grpSpLocks/>
            </p:cNvGrpSpPr>
            <p:nvPr/>
          </p:nvGrpSpPr>
          <p:grpSpPr bwMode="auto">
            <a:xfrm>
              <a:off x="2832" y="2182"/>
              <a:ext cx="0" cy="625"/>
              <a:chOff x="1344" y="1344"/>
              <a:chExt cx="0" cy="625"/>
            </a:xfrm>
          </p:grpSpPr>
          <p:sp>
            <p:nvSpPr>
              <p:cNvPr id="131093" name="Line 19"/>
              <p:cNvSpPr>
                <a:spLocks noChangeShapeType="1"/>
              </p:cNvSpPr>
              <p:nvPr/>
            </p:nvSpPr>
            <p:spPr bwMode="auto">
              <a:xfrm>
                <a:off x="1344" y="1344"/>
                <a:ext cx="0" cy="202"/>
              </a:xfrm>
              <a:prstGeom prst="line">
                <a:avLst/>
              </a:prstGeom>
              <a:noFill/>
              <a:ln w="28575">
                <a:solidFill>
                  <a:schemeClr val="bg2"/>
                </a:solidFill>
                <a:round/>
                <a:headEnd/>
                <a:tailEnd type="triangle" w="med" len="med"/>
              </a:ln>
            </p:spPr>
            <p:txBody>
              <a:bodyPr wrap="none" lIns="92075" tIns="46038" rIns="92075" bIns="46038" anchor="ctr"/>
              <a:lstStyle/>
              <a:p>
                <a:endParaRPr lang="tr-TR"/>
              </a:p>
            </p:txBody>
          </p:sp>
          <p:sp>
            <p:nvSpPr>
              <p:cNvPr id="131094" name="Line 20"/>
              <p:cNvSpPr>
                <a:spLocks noChangeShapeType="1"/>
              </p:cNvSpPr>
              <p:nvPr/>
            </p:nvSpPr>
            <p:spPr bwMode="auto">
              <a:xfrm>
                <a:off x="1344" y="1754"/>
                <a:ext cx="0" cy="215"/>
              </a:xfrm>
              <a:prstGeom prst="line">
                <a:avLst/>
              </a:prstGeom>
              <a:noFill/>
              <a:ln w="28575">
                <a:solidFill>
                  <a:schemeClr val="bg2"/>
                </a:solidFill>
                <a:round/>
                <a:headEnd/>
                <a:tailEnd type="triangle" w="med" len="med"/>
              </a:ln>
            </p:spPr>
            <p:txBody>
              <a:bodyPr wrap="none" lIns="92075" tIns="46038" rIns="92075" bIns="46038" anchor="ctr"/>
              <a:lstStyle/>
              <a:p>
                <a:endParaRPr lang="tr-TR"/>
              </a:p>
            </p:txBody>
          </p:sp>
        </p:grpSp>
        <p:grpSp>
          <p:nvGrpSpPr>
            <p:cNvPr id="131095" name="Group 21"/>
            <p:cNvGrpSpPr>
              <a:grpSpLocks/>
            </p:cNvGrpSpPr>
            <p:nvPr/>
          </p:nvGrpSpPr>
          <p:grpSpPr bwMode="auto">
            <a:xfrm>
              <a:off x="4390" y="3013"/>
              <a:ext cx="0" cy="625"/>
              <a:chOff x="1344" y="1344"/>
              <a:chExt cx="0" cy="625"/>
            </a:xfrm>
          </p:grpSpPr>
          <p:sp>
            <p:nvSpPr>
              <p:cNvPr id="131096" name="Line 22"/>
              <p:cNvSpPr>
                <a:spLocks noChangeShapeType="1"/>
              </p:cNvSpPr>
              <p:nvPr/>
            </p:nvSpPr>
            <p:spPr bwMode="auto">
              <a:xfrm>
                <a:off x="1344" y="1344"/>
                <a:ext cx="0" cy="202"/>
              </a:xfrm>
              <a:prstGeom prst="line">
                <a:avLst/>
              </a:prstGeom>
              <a:noFill/>
              <a:ln w="28575">
                <a:solidFill>
                  <a:schemeClr val="bg2"/>
                </a:solidFill>
                <a:round/>
                <a:headEnd/>
                <a:tailEnd type="triangle" w="med" len="med"/>
              </a:ln>
            </p:spPr>
            <p:txBody>
              <a:bodyPr wrap="none" lIns="92075" tIns="46038" rIns="92075" bIns="46038" anchor="ctr"/>
              <a:lstStyle/>
              <a:p>
                <a:endParaRPr lang="tr-TR"/>
              </a:p>
            </p:txBody>
          </p:sp>
          <p:sp>
            <p:nvSpPr>
              <p:cNvPr id="131097" name="Line 23"/>
              <p:cNvSpPr>
                <a:spLocks noChangeShapeType="1"/>
              </p:cNvSpPr>
              <p:nvPr/>
            </p:nvSpPr>
            <p:spPr bwMode="auto">
              <a:xfrm>
                <a:off x="1344" y="1754"/>
                <a:ext cx="0" cy="215"/>
              </a:xfrm>
              <a:prstGeom prst="line">
                <a:avLst/>
              </a:prstGeom>
              <a:noFill/>
              <a:ln w="28575">
                <a:solidFill>
                  <a:schemeClr val="bg2"/>
                </a:solidFill>
                <a:round/>
                <a:headEnd/>
                <a:tailEnd type="triangle" w="med" len="med"/>
              </a:ln>
            </p:spPr>
            <p:txBody>
              <a:bodyPr wrap="none" lIns="92075" tIns="46038" rIns="92075" bIns="46038" anchor="ctr"/>
              <a:lstStyle/>
              <a:p>
                <a:endParaRPr lang="tr-TR"/>
              </a:p>
            </p:txBody>
          </p:sp>
        </p:grpSp>
      </p:grpSp>
      <p:sp>
        <p:nvSpPr>
          <p:cNvPr id="129026" name="Rectangle 2"/>
          <p:cNvSpPr>
            <a:spLocks noChangeArrowheads="1"/>
          </p:cNvSpPr>
          <p:nvPr/>
        </p:nvSpPr>
        <p:spPr bwMode="auto">
          <a:xfrm>
            <a:off x="0" y="0"/>
            <a:ext cx="9144000" cy="1143000"/>
          </a:xfrm>
          <a:prstGeom prst="rect">
            <a:avLst/>
          </a:prstGeom>
          <a:solidFill>
            <a:srgbClr val="FF0000"/>
          </a:solidFill>
          <a:ln w="9525">
            <a:noFill/>
            <a:miter lim="800000"/>
            <a:headEnd/>
            <a:tailEnd/>
          </a:ln>
          <a:effectLst/>
        </p:spPr>
        <p:txBody>
          <a:bodyPr anchor="b"/>
          <a:lstStyle/>
          <a:p>
            <a:pPr algn="ctr"/>
            <a:r>
              <a:rPr lang="tr-TR">
                <a:solidFill>
                  <a:schemeClr val="bg1"/>
                </a:solidFill>
                <a:effectLst>
                  <a:outerShdw blurRad="38100" dist="38100" dir="2700000" algn="tl">
                    <a:srgbClr val="000000"/>
                  </a:outerShdw>
                </a:effectLst>
                <a:latin typeface="Verdana" pitchFamily="34" charset="0"/>
              </a:rPr>
              <a:t>PROSES YAKLAŞIMI</a:t>
            </a:r>
            <a:endParaRPr lang="en-US">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spd="med"/>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32098" name="2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32099" name="3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646E54A1-14C9-4FBB-A326-35BE3B49F9EA}" type="slidenum">
              <a:rPr lang="en-US" sz="1400">
                <a:latin typeface="Arial Narrow" pitchFamily="34" charset="0"/>
              </a:rPr>
              <a:pPr algn="r" eaLnBrk="0" hangingPunct="0">
                <a:spcBef>
                  <a:spcPct val="50000"/>
                </a:spcBef>
              </a:pPr>
              <a:t>118</a:t>
            </a:fld>
            <a:endParaRPr lang="en-US" sz="1400">
              <a:latin typeface="Arial Narrow" pitchFamily="34" charset="0"/>
            </a:endParaRPr>
          </a:p>
        </p:txBody>
      </p:sp>
      <p:sp>
        <p:nvSpPr>
          <p:cNvPr id="132100" name="Text Box 22"/>
          <p:cNvSpPr txBox="1">
            <a:spLocks noChangeArrowheads="1"/>
          </p:cNvSpPr>
          <p:nvPr/>
        </p:nvSpPr>
        <p:spPr bwMode="auto">
          <a:xfrm>
            <a:off x="2987675" y="1412875"/>
            <a:ext cx="3422650" cy="585788"/>
          </a:xfrm>
          <a:prstGeom prst="rect">
            <a:avLst/>
          </a:prstGeom>
          <a:noFill/>
          <a:ln w="9525">
            <a:noFill/>
            <a:miter lim="800000"/>
            <a:headEnd/>
            <a:tailEnd/>
          </a:ln>
        </p:spPr>
        <p:txBody>
          <a:bodyPr wrap="none" lIns="92075" tIns="46038" rIns="92075" bIns="46038">
            <a:spAutoFit/>
          </a:bodyPr>
          <a:lstStyle/>
          <a:p>
            <a:pPr>
              <a:lnSpc>
                <a:spcPct val="90000"/>
              </a:lnSpc>
              <a:spcBef>
                <a:spcPct val="20000"/>
              </a:spcBef>
              <a:buClr>
                <a:schemeClr val="hlink"/>
              </a:buClr>
              <a:buSzPct val="75000"/>
              <a:buFont typeface="Monotype Sorts" charset="2"/>
              <a:buNone/>
            </a:pPr>
            <a:r>
              <a:rPr lang="en-AU" sz="3600"/>
              <a:t>Prosesin oluşumu</a:t>
            </a:r>
            <a:endParaRPr lang="en-AU"/>
          </a:p>
        </p:txBody>
      </p:sp>
      <p:grpSp>
        <p:nvGrpSpPr>
          <p:cNvPr id="132101" name="Group 24"/>
          <p:cNvGrpSpPr>
            <a:grpSpLocks/>
          </p:cNvGrpSpPr>
          <p:nvPr/>
        </p:nvGrpSpPr>
        <p:grpSpPr bwMode="auto">
          <a:xfrm>
            <a:off x="1471613" y="1963738"/>
            <a:ext cx="6477000" cy="4284662"/>
            <a:chOff x="676" y="1152"/>
            <a:chExt cx="4420" cy="2699"/>
          </a:xfrm>
        </p:grpSpPr>
        <p:sp>
          <p:nvSpPr>
            <p:cNvPr id="132102" name="Text Box 2"/>
            <p:cNvSpPr txBox="1">
              <a:spLocks noChangeArrowheads="1"/>
            </p:cNvSpPr>
            <p:nvPr/>
          </p:nvSpPr>
          <p:spPr bwMode="auto">
            <a:xfrm>
              <a:off x="964" y="1152"/>
              <a:ext cx="728" cy="203"/>
            </a:xfrm>
            <a:prstGeom prst="rect">
              <a:avLst/>
            </a:prstGeom>
            <a:noFill/>
            <a:ln w="9525">
              <a:solidFill>
                <a:schemeClr val="bg2"/>
              </a:solidFill>
              <a:miter lim="800000"/>
              <a:headEnd/>
              <a:tailEnd/>
            </a:ln>
          </p:spPr>
          <p:txBody>
            <a:bodyPr lIns="92075" tIns="46038" rIns="92075" bIns="46038">
              <a:spAutoFit/>
            </a:bodyPr>
            <a:lstStyle/>
            <a:p>
              <a:pPr algn="ctr">
                <a:lnSpc>
                  <a:spcPct val="90000"/>
                </a:lnSpc>
                <a:spcBef>
                  <a:spcPct val="50000"/>
                </a:spcBef>
                <a:buClr>
                  <a:schemeClr val="hlink"/>
                </a:buClr>
                <a:buSzPct val="75000"/>
                <a:buFont typeface="Monotype Sorts" charset="2"/>
                <a:buNone/>
              </a:pPr>
              <a:r>
                <a:rPr lang="en-AU" sz="1600">
                  <a:solidFill>
                    <a:schemeClr val="bg2"/>
                  </a:solidFill>
                </a:rPr>
                <a:t>Sipariş</a:t>
              </a:r>
            </a:p>
          </p:txBody>
        </p:sp>
        <p:sp>
          <p:nvSpPr>
            <p:cNvPr id="132103" name="Text Box 3"/>
            <p:cNvSpPr txBox="1">
              <a:spLocks noChangeArrowheads="1"/>
            </p:cNvSpPr>
            <p:nvPr/>
          </p:nvSpPr>
          <p:spPr bwMode="auto">
            <a:xfrm>
              <a:off x="676" y="1536"/>
              <a:ext cx="1300" cy="203"/>
            </a:xfrm>
            <a:prstGeom prst="rect">
              <a:avLst/>
            </a:prstGeom>
            <a:noFill/>
            <a:ln w="9525">
              <a:solidFill>
                <a:schemeClr val="bg2"/>
              </a:solidFill>
              <a:miter lim="800000"/>
              <a:headEnd/>
              <a:tailEnd/>
            </a:ln>
          </p:spPr>
          <p:txBody>
            <a:bodyPr lIns="92075" tIns="46038" rIns="92075" bIns="46038">
              <a:spAutoFit/>
            </a:bodyPr>
            <a:lstStyle/>
            <a:p>
              <a:pPr algn="ctr">
                <a:lnSpc>
                  <a:spcPct val="90000"/>
                </a:lnSpc>
                <a:spcBef>
                  <a:spcPct val="50000"/>
                </a:spcBef>
                <a:buClr>
                  <a:schemeClr val="hlink"/>
                </a:buClr>
                <a:buSzPct val="75000"/>
                <a:buFont typeface="Monotype Sorts" charset="2"/>
                <a:buNone/>
              </a:pPr>
              <a:r>
                <a:rPr lang="en-AU" sz="1600">
                  <a:solidFill>
                    <a:schemeClr val="bg2"/>
                  </a:solidFill>
                </a:rPr>
                <a:t>Üretim planlama</a:t>
              </a:r>
            </a:p>
          </p:txBody>
        </p:sp>
        <p:sp>
          <p:nvSpPr>
            <p:cNvPr id="132104" name="Text Box 4"/>
            <p:cNvSpPr txBox="1">
              <a:spLocks noChangeArrowheads="1"/>
            </p:cNvSpPr>
            <p:nvPr/>
          </p:nvSpPr>
          <p:spPr bwMode="auto">
            <a:xfrm>
              <a:off x="728" y="1968"/>
              <a:ext cx="1092" cy="203"/>
            </a:xfrm>
            <a:prstGeom prst="rect">
              <a:avLst/>
            </a:prstGeom>
            <a:noFill/>
            <a:ln w="9525">
              <a:solidFill>
                <a:schemeClr val="bg2"/>
              </a:solidFill>
              <a:miter lim="800000"/>
              <a:headEnd/>
              <a:tailEnd/>
            </a:ln>
          </p:spPr>
          <p:txBody>
            <a:bodyPr lIns="92075" tIns="46038" rIns="92075" bIns="46038">
              <a:spAutoFit/>
            </a:bodyPr>
            <a:lstStyle/>
            <a:p>
              <a:pPr algn="ctr">
                <a:lnSpc>
                  <a:spcPct val="90000"/>
                </a:lnSpc>
                <a:spcBef>
                  <a:spcPct val="50000"/>
                </a:spcBef>
                <a:buClr>
                  <a:schemeClr val="hlink"/>
                </a:buClr>
                <a:buSzPct val="75000"/>
                <a:buFont typeface="Monotype Sorts" charset="2"/>
                <a:buNone/>
              </a:pPr>
              <a:r>
                <a:rPr lang="en-AU" sz="1600">
                  <a:solidFill>
                    <a:schemeClr val="bg2"/>
                  </a:solidFill>
                </a:rPr>
                <a:t>Talep  formu</a:t>
              </a:r>
            </a:p>
          </p:txBody>
        </p:sp>
        <p:grpSp>
          <p:nvGrpSpPr>
            <p:cNvPr id="132105" name="Group 5"/>
            <p:cNvGrpSpPr>
              <a:grpSpLocks/>
            </p:cNvGrpSpPr>
            <p:nvPr/>
          </p:nvGrpSpPr>
          <p:grpSpPr bwMode="auto">
            <a:xfrm>
              <a:off x="1324" y="1355"/>
              <a:ext cx="0" cy="625"/>
              <a:chOff x="1344" y="1344"/>
              <a:chExt cx="0" cy="625"/>
            </a:xfrm>
          </p:grpSpPr>
          <p:sp>
            <p:nvSpPr>
              <p:cNvPr id="132106" name="Line 6"/>
              <p:cNvSpPr>
                <a:spLocks noChangeShapeType="1"/>
              </p:cNvSpPr>
              <p:nvPr/>
            </p:nvSpPr>
            <p:spPr bwMode="auto">
              <a:xfrm>
                <a:off x="1344" y="1344"/>
                <a:ext cx="0" cy="202"/>
              </a:xfrm>
              <a:prstGeom prst="line">
                <a:avLst/>
              </a:prstGeom>
              <a:noFill/>
              <a:ln w="28575">
                <a:solidFill>
                  <a:schemeClr val="bg2"/>
                </a:solidFill>
                <a:round/>
                <a:headEnd/>
                <a:tailEnd type="triangle" w="med" len="med"/>
              </a:ln>
            </p:spPr>
            <p:txBody>
              <a:bodyPr wrap="none" lIns="92075" tIns="46038" rIns="92075" bIns="46038" anchor="ctr"/>
              <a:lstStyle/>
              <a:p>
                <a:endParaRPr lang="tr-TR"/>
              </a:p>
            </p:txBody>
          </p:sp>
          <p:sp>
            <p:nvSpPr>
              <p:cNvPr id="132107" name="Line 7"/>
              <p:cNvSpPr>
                <a:spLocks noChangeShapeType="1"/>
              </p:cNvSpPr>
              <p:nvPr/>
            </p:nvSpPr>
            <p:spPr bwMode="auto">
              <a:xfrm>
                <a:off x="1344" y="1754"/>
                <a:ext cx="0" cy="215"/>
              </a:xfrm>
              <a:prstGeom prst="line">
                <a:avLst/>
              </a:prstGeom>
              <a:noFill/>
              <a:ln w="28575">
                <a:solidFill>
                  <a:schemeClr val="bg2"/>
                </a:solidFill>
                <a:round/>
                <a:headEnd/>
                <a:tailEnd type="triangle" w="med" len="med"/>
              </a:ln>
            </p:spPr>
            <p:txBody>
              <a:bodyPr wrap="none" lIns="92075" tIns="46038" rIns="92075" bIns="46038" anchor="ctr"/>
              <a:lstStyle/>
              <a:p>
                <a:endParaRPr lang="tr-TR"/>
              </a:p>
            </p:txBody>
          </p:sp>
        </p:grpSp>
        <p:sp>
          <p:nvSpPr>
            <p:cNvPr id="132108" name="Text Box 8"/>
            <p:cNvSpPr txBox="1">
              <a:spLocks noChangeArrowheads="1"/>
            </p:cNvSpPr>
            <p:nvPr/>
          </p:nvSpPr>
          <p:spPr bwMode="auto">
            <a:xfrm>
              <a:off x="2108" y="2389"/>
              <a:ext cx="988" cy="203"/>
            </a:xfrm>
            <a:prstGeom prst="rect">
              <a:avLst/>
            </a:prstGeom>
            <a:noFill/>
            <a:ln w="9525">
              <a:solidFill>
                <a:schemeClr val="bg2"/>
              </a:solidFill>
              <a:miter lim="800000"/>
              <a:headEnd/>
              <a:tailEnd/>
            </a:ln>
          </p:spPr>
          <p:txBody>
            <a:bodyPr lIns="92075" tIns="46038" rIns="92075" bIns="46038">
              <a:spAutoFit/>
            </a:bodyPr>
            <a:lstStyle/>
            <a:p>
              <a:pPr algn="ctr">
                <a:lnSpc>
                  <a:spcPct val="90000"/>
                </a:lnSpc>
                <a:spcBef>
                  <a:spcPct val="50000"/>
                </a:spcBef>
                <a:buClr>
                  <a:schemeClr val="hlink"/>
                </a:buClr>
                <a:buSzPct val="75000"/>
                <a:buFont typeface="Monotype Sorts" charset="2"/>
                <a:buNone/>
              </a:pPr>
              <a:r>
                <a:rPr lang="en-AU" sz="1600">
                  <a:solidFill>
                    <a:schemeClr val="bg2"/>
                  </a:solidFill>
                </a:rPr>
                <a:t>Satınalma</a:t>
              </a:r>
            </a:p>
          </p:txBody>
        </p:sp>
        <p:sp>
          <p:nvSpPr>
            <p:cNvPr id="132109" name="Text Box 9"/>
            <p:cNvSpPr txBox="1">
              <a:spLocks noChangeArrowheads="1"/>
            </p:cNvSpPr>
            <p:nvPr/>
          </p:nvSpPr>
          <p:spPr bwMode="auto">
            <a:xfrm>
              <a:off x="2192" y="2795"/>
              <a:ext cx="792" cy="203"/>
            </a:xfrm>
            <a:prstGeom prst="rect">
              <a:avLst/>
            </a:prstGeom>
            <a:noFill/>
            <a:ln w="9525">
              <a:solidFill>
                <a:schemeClr val="bg2"/>
              </a:solidFill>
              <a:miter lim="800000"/>
              <a:headEnd/>
              <a:tailEnd/>
            </a:ln>
          </p:spPr>
          <p:txBody>
            <a:bodyPr lIns="92075" tIns="46038" rIns="92075" bIns="46038">
              <a:spAutoFit/>
            </a:bodyPr>
            <a:lstStyle/>
            <a:p>
              <a:pPr algn="ctr">
                <a:lnSpc>
                  <a:spcPct val="90000"/>
                </a:lnSpc>
                <a:spcBef>
                  <a:spcPct val="50000"/>
                </a:spcBef>
                <a:buClr>
                  <a:schemeClr val="hlink"/>
                </a:buClr>
                <a:buSzPct val="75000"/>
                <a:buFont typeface="Monotype Sorts" charset="2"/>
                <a:buNone/>
              </a:pPr>
              <a:r>
                <a:rPr lang="en-AU" sz="1600">
                  <a:solidFill>
                    <a:schemeClr val="bg2"/>
                  </a:solidFill>
                </a:rPr>
                <a:t>Hammadde</a:t>
              </a:r>
            </a:p>
          </p:txBody>
        </p:sp>
        <p:sp>
          <p:nvSpPr>
            <p:cNvPr id="132110" name="Text Box 10"/>
            <p:cNvSpPr txBox="1">
              <a:spLocks noChangeArrowheads="1"/>
            </p:cNvSpPr>
            <p:nvPr/>
          </p:nvSpPr>
          <p:spPr bwMode="auto">
            <a:xfrm>
              <a:off x="3276" y="2832"/>
              <a:ext cx="936" cy="203"/>
            </a:xfrm>
            <a:prstGeom prst="rect">
              <a:avLst/>
            </a:prstGeom>
            <a:noFill/>
            <a:ln w="9525">
              <a:solidFill>
                <a:schemeClr val="bg2"/>
              </a:solidFill>
              <a:miter lim="800000"/>
              <a:headEnd/>
              <a:tailEnd/>
            </a:ln>
          </p:spPr>
          <p:txBody>
            <a:bodyPr lIns="92075" tIns="46038" rIns="92075" bIns="46038">
              <a:spAutoFit/>
            </a:bodyPr>
            <a:lstStyle/>
            <a:p>
              <a:pPr algn="ctr">
                <a:lnSpc>
                  <a:spcPct val="90000"/>
                </a:lnSpc>
                <a:spcBef>
                  <a:spcPct val="50000"/>
                </a:spcBef>
                <a:buClr>
                  <a:schemeClr val="hlink"/>
                </a:buClr>
                <a:buSzPct val="75000"/>
                <a:buFont typeface="Monotype Sorts" charset="2"/>
                <a:buNone/>
              </a:pPr>
              <a:r>
                <a:rPr lang="en-AU" sz="1600">
                  <a:solidFill>
                    <a:schemeClr val="bg2"/>
                  </a:solidFill>
                </a:rPr>
                <a:t>Hammadde</a:t>
              </a:r>
            </a:p>
          </p:txBody>
        </p:sp>
        <p:sp>
          <p:nvSpPr>
            <p:cNvPr id="132111" name="Text Box 11"/>
            <p:cNvSpPr txBox="1">
              <a:spLocks noChangeArrowheads="1"/>
            </p:cNvSpPr>
            <p:nvPr/>
          </p:nvSpPr>
          <p:spPr bwMode="auto">
            <a:xfrm>
              <a:off x="3396" y="3238"/>
              <a:ext cx="676" cy="203"/>
            </a:xfrm>
            <a:prstGeom prst="rect">
              <a:avLst/>
            </a:prstGeom>
            <a:noFill/>
            <a:ln w="9525">
              <a:solidFill>
                <a:schemeClr val="bg2"/>
              </a:solidFill>
              <a:miter lim="800000"/>
              <a:headEnd/>
              <a:tailEnd/>
            </a:ln>
          </p:spPr>
          <p:txBody>
            <a:bodyPr lIns="92075" tIns="46038" rIns="92075" bIns="46038">
              <a:spAutoFit/>
            </a:bodyPr>
            <a:lstStyle/>
            <a:p>
              <a:pPr algn="ctr">
                <a:lnSpc>
                  <a:spcPct val="90000"/>
                </a:lnSpc>
                <a:spcBef>
                  <a:spcPct val="50000"/>
                </a:spcBef>
                <a:buClr>
                  <a:schemeClr val="hlink"/>
                </a:buClr>
                <a:buSzPct val="75000"/>
                <a:buFont typeface="Monotype Sorts" charset="2"/>
                <a:buNone/>
              </a:pPr>
              <a:r>
                <a:rPr lang="en-AU" sz="1600">
                  <a:solidFill>
                    <a:schemeClr val="bg2"/>
                  </a:solidFill>
                </a:rPr>
                <a:t>Kontrol</a:t>
              </a:r>
            </a:p>
          </p:txBody>
        </p:sp>
        <p:sp>
          <p:nvSpPr>
            <p:cNvPr id="132112" name="Text Box 12"/>
            <p:cNvSpPr txBox="1">
              <a:spLocks noChangeArrowheads="1"/>
            </p:cNvSpPr>
            <p:nvPr/>
          </p:nvSpPr>
          <p:spPr bwMode="auto">
            <a:xfrm>
              <a:off x="3068" y="3648"/>
              <a:ext cx="1352" cy="203"/>
            </a:xfrm>
            <a:prstGeom prst="rect">
              <a:avLst/>
            </a:prstGeom>
            <a:noFill/>
            <a:ln w="9525">
              <a:solidFill>
                <a:schemeClr val="bg2"/>
              </a:solidFill>
              <a:miter lim="800000"/>
              <a:headEnd/>
              <a:tailEnd/>
            </a:ln>
          </p:spPr>
          <p:txBody>
            <a:bodyPr lIns="92075" tIns="46038" rIns="92075" bIns="46038">
              <a:spAutoFit/>
            </a:bodyPr>
            <a:lstStyle/>
            <a:p>
              <a:pPr algn="ctr">
                <a:lnSpc>
                  <a:spcPct val="90000"/>
                </a:lnSpc>
                <a:spcBef>
                  <a:spcPct val="50000"/>
                </a:spcBef>
                <a:buClr>
                  <a:schemeClr val="hlink"/>
                </a:buClr>
                <a:buSzPct val="75000"/>
                <a:buFont typeface="Monotype Sorts" charset="2"/>
                <a:buNone/>
              </a:pPr>
              <a:r>
                <a:rPr lang="en-AU" sz="1600">
                  <a:solidFill>
                    <a:schemeClr val="bg2"/>
                  </a:solidFill>
                </a:rPr>
                <a:t>Kabul malzeme</a:t>
              </a:r>
            </a:p>
          </p:txBody>
        </p:sp>
        <p:sp>
          <p:nvSpPr>
            <p:cNvPr id="132113" name="Line 13"/>
            <p:cNvSpPr>
              <a:spLocks noChangeShapeType="1"/>
            </p:cNvSpPr>
            <p:nvPr/>
          </p:nvSpPr>
          <p:spPr bwMode="auto">
            <a:xfrm>
              <a:off x="1820" y="2064"/>
              <a:ext cx="260" cy="0"/>
            </a:xfrm>
            <a:prstGeom prst="line">
              <a:avLst/>
            </a:prstGeom>
            <a:noFill/>
            <a:ln w="28575">
              <a:solidFill>
                <a:schemeClr val="bg2"/>
              </a:solidFill>
              <a:round/>
              <a:headEnd/>
              <a:tailEnd type="triangle" w="med" len="med"/>
            </a:ln>
          </p:spPr>
          <p:txBody>
            <a:bodyPr wrap="none" lIns="92075" tIns="46038" rIns="92075" bIns="46038" anchor="ctr"/>
            <a:lstStyle/>
            <a:p>
              <a:endParaRPr lang="tr-TR"/>
            </a:p>
          </p:txBody>
        </p:sp>
        <p:grpSp>
          <p:nvGrpSpPr>
            <p:cNvPr id="132114" name="Group 14"/>
            <p:cNvGrpSpPr>
              <a:grpSpLocks/>
            </p:cNvGrpSpPr>
            <p:nvPr/>
          </p:nvGrpSpPr>
          <p:grpSpPr bwMode="auto">
            <a:xfrm>
              <a:off x="2600" y="2182"/>
              <a:ext cx="0" cy="625"/>
              <a:chOff x="1344" y="1344"/>
              <a:chExt cx="0" cy="625"/>
            </a:xfrm>
          </p:grpSpPr>
          <p:sp>
            <p:nvSpPr>
              <p:cNvPr id="132115" name="Line 15"/>
              <p:cNvSpPr>
                <a:spLocks noChangeShapeType="1"/>
              </p:cNvSpPr>
              <p:nvPr/>
            </p:nvSpPr>
            <p:spPr bwMode="auto">
              <a:xfrm>
                <a:off x="1344" y="1344"/>
                <a:ext cx="0" cy="202"/>
              </a:xfrm>
              <a:prstGeom prst="line">
                <a:avLst/>
              </a:prstGeom>
              <a:noFill/>
              <a:ln w="28575">
                <a:solidFill>
                  <a:schemeClr val="bg2"/>
                </a:solidFill>
                <a:round/>
                <a:headEnd/>
                <a:tailEnd type="triangle" w="med" len="med"/>
              </a:ln>
            </p:spPr>
            <p:txBody>
              <a:bodyPr wrap="none" lIns="92075" tIns="46038" rIns="92075" bIns="46038" anchor="ctr"/>
              <a:lstStyle/>
              <a:p>
                <a:endParaRPr lang="tr-TR"/>
              </a:p>
            </p:txBody>
          </p:sp>
          <p:sp>
            <p:nvSpPr>
              <p:cNvPr id="132116" name="Line 16"/>
              <p:cNvSpPr>
                <a:spLocks noChangeShapeType="1"/>
              </p:cNvSpPr>
              <p:nvPr/>
            </p:nvSpPr>
            <p:spPr bwMode="auto">
              <a:xfrm>
                <a:off x="1344" y="1754"/>
                <a:ext cx="0" cy="215"/>
              </a:xfrm>
              <a:prstGeom prst="line">
                <a:avLst/>
              </a:prstGeom>
              <a:noFill/>
              <a:ln w="28575">
                <a:solidFill>
                  <a:schemeClr val="bg2"/>
                </a:solidFill>
                <a:round/>
                <a:headEnd/>
                <a:tailEnd type="triangle" w="med" len="med"/>
              </a:ln>
            </p:spPr>
            <p:txBody>
              <a:bodyPr wrap="none" lIns="92075" tIns="46038" rIns="92075" bIns="46038" anchor="ctr"/>
              <a:lstStyle/>
              <a:p>
                <a:endParaRPr lang="tr-TR"/>
              </a:p>
            </p:txBody>
          </p:sp>
        </p:grpSp>
        <p:grpSp>
          <p:nvGrpSpPr>
            <p:cNvPr id="132117" name="Group 17"/>
            <p:cNvGrpSpPr>
              <a:grpSpLocks/>
            </p:cNvGrpSpPr>
            <p:nvPr/>
          </p:nvGrpSpPr>
          <p:grpSpPr bwMode="auto">
            <a:xfrm>
              <a:off x="3744" y="3035"/>
              <a:ext cx="0" cy="625"/>
              <a:chOff x="1344" y="1344"/>
              <a:chExt cx="0" cy="625"/>
            </a:xfrm>
          </p:grpSpPr>
          <p:sp>
            <p:nvSpPr>
              <p:cNvPr id="132118" name="Line 18"/>
              <p:cNvSpPr>
                <a:spLocks noChangeShapeType="1"/>
              </p:cNvSpPr>
              <p:nvPr/>
            </p:nvSpPr>
            <p:spPr bwMode="auto">
              <a:xfrm>
                <a:off x="1344" y="1344"/>
                <a:ext cx="0" cy="202"/>
              </a:xfrm>
              <a:prstGeom prst="line">
                <a:avLst/>
              </a:prstGeom>
              <a:noFill/>
              <a:ln w="28575">
                <a:solidFill>
                  <a:schemeClr val="bg2"/>
                </a:solidFill>
                <a:round/>
                <a:headEnd/>
                <a:tailEnd type="triangle" w="med" len="med"/>
              </a:ln>
            </p:spPr>
            <p:txBody>
              <a:bodyPr wrap="none" lIns="92075" tIns="46038" rIns="92075" bIns="46038" anchor="ctr"/>
              <a:lstStyle/>
              <a:p>
                <a:endParaRPr lang="tr-TR"/>
              </a:p>
            </p:txBody>
          </p:sp>
          <p:sp>
            <p:nvSpPr>
              <p:cNvPr id="132119" name="Line 19"/>
              <p:cNvSpPr>
                <a:spLocks noChangeShapeType="1"/>
              </p:cNvSpPr>
              <p:nvPr/>
            </p:nvSpPr>
            <p:spPr bwMode="auto">
              <a:xfrm>
                <a:off x="1344" y="1754"/>
                <a:ext cx="0" cy="215"/>
              </a:xfrm>
              <a:prstGeom prst="line">
                <a:avLst/>
              </a:prstGeom>
              <a:noFill/>
              <a:ln w="28575">
                <a:solidFill>
                  <a:schemeClr val="bg2"/>
                </a:solidFill>
                <a:round/>
                <a:headEnd/>
                <a:tailEnd type="triangle" w="med" len="med"/>
              </a:ln>
            </p:spPr>
            <p:txBody>
              <a:bodyPr wrap="none" lIns="92075" tIns="46038" rIns="92075" bIns="46038" anchor="ctr"/>
              <a:lstStyle/>
              <a:p>
                <a:endParaRPr lang="tr-TR"/>
              </a:p>
            </p:txBody>
          </p:sp>
        </p:grpSp>
        <p:sp>
          <p:nvSpPr>
            <p:cNvPr id="132120" name="Text Box 20"/>
            <p:cNvSpPr txBox="1">
              <a:spLocks noChangeArrowheads="1"/>
            </p:cNvSpPr>
            <p:nvPr/>
          </p:nvSpPr>
          <p:spPr bwMode="auto">
            <a:xfrm>
              <a:off x="2080" y="1968"/>
              <a:ext cx="1092" cy="203"/>
            </a:xfrm>
            <a:prstGeom prst="rect">
              <a:avLst/>
            </a:prstGeom>
            <a:noFill/>
            <a:ln w="9525">
              <a:solidFill>
                <a:schemeClr val="bg2"/>
              </a:solidFill>
              <a:miter lim="800000"/>
              <a:headEnd/>
              <a:tailEnd/>
            </a:ln>
          </p:spPr>
          <p:txBody>
            <a:bodyPr lIns="92075" tIns="46038" rIns="92075" bIns="46038">
              <a:spAutoFit/>
            </a:bodyPr>
            <a:lstStyle/>
            <a:p>
              <a:pPr algn="ctr">
                <a:lnSpc>
                  <a:spcPct val="90000"/>
                </a:lnSpc>
                <a:spcBef>
                  <a:spcPct val="50000"/>
                </a:spcBef>
                <a:buClr>
                  <a:schemeClr val="hlink"/>
                </a:buClr>
                <a:buSzPct val="75000"/>
                <a:buFont typeface="Monotype Sorts" charset="2"/>
                <a:buNone/>
              </a:pPr>
              <a:r>
                <a:rPr lang="en-AU" sz="1600">
                  <a:solidFill>
                    <a:schemeClr val="bg2"/>
                  </a:solidFill>
                </a:rPr>
                <a:t>Talep  formu</a:t>
              </a:r>
            </a:p>
          </p:txBody>
        </p:sp>
        <p:sp>
          <p:nvSpPr>
            <p:cNvPr id="132121" name="Line 21"/>
            <p:cNvSpPr>
              <a:spLocks noChangeShapeType="1"/>
            </p:cNvSpPr>
            <p:nvPr/>
          </p:nvSpPr>
          <p:spPr bwMode="auto">
            <a:xfrm>
              <a:off x="2992" y="2906"/>
              <a:ext cx="260" cy="0"/>
            </a:xfrm>
            <a:prstGeom prst="line">
              <a:avLst/>
            </a:prstGeom>
            <a:noFill/>
            <a:ln w="28575">
              <a:solidFill>
                <a:schemeClr val="bg2"/>
              </a:solidFill>
              <a:round/>
              <a:headEnd/>
              <a:tailEnd type="triangle" w="med" len="med"/>
            </a:ln>
          </p:spPr>
          <p:txBody>
            <a:bodyPr wrap="none" lIns="92075" tIns="46038" rIns="92075" bIns="46038" anchor="ctr"/>
            <a:lstStyle/>
            <a:p>
              <a:endParaRPr lang="tr-TR"/>
            </a:p>
          </p:txBody>
        </p:sp>
        <p:sp>
          <p:nvSpPr>
            <p:cNvPr id="132122" name="Line 23"/>
            <p:cNvSpPr>
              <a:spLocks noChangeShapeType="1"/>
            </p:cNvSpPr>
            <p:nvPr/>
          </p:nvSpPr>
          <p:spPr bwMode="auto">
            <a:xfrm>
              <a:off x="4524" y="3744"/>
              <a:ext cx="572" cy="0"/>
            </a:xfrm>
            <a:prstGeom prst="line">
              <a:avLst/>
            </a:prstGeom>
            <a:noFill/>
            <a:ln w="19050">
              <a:solidFill>
                <a:schemeClr val="bg2"/>
              </a:solidFill>
              <a:prstDash val="sysDot"/>
              <a:round/>
              <a:headEnd/>
              <a:tailEnd type="triangle" w="med" len="med"/>
            </a:ln>
          </p:spPr>
          <p:txBody>
            <a:bodyPr wrap="none" lIns="92075" tIns="46038" rIns="92075" bIns="46038" anchor="ctr"/>
            <a:lstStyle/>
            <a:p>
              <a:endParaRPr lang="tr-TR"/>
            </a:p>
          </p:txBody>
        </p:sp>
      </p:grpSp>
      <p:sp>
        <p:nvSpPr>
          <p:cNvPr id="129026" name="Rectangle 2"/>
          <p:cNvSpPr>
            <a:spLocks noChangeArrowheads="1"/>
          </p:cNvSpPr>
          <p:nvPr/>
        </p:nvSpPr>
        <p:spPr bwMode="auto">
          <a:xfrm>
            <a:off x="0" y="0"/>
            <a:ext cx="9144000" cy="1143000"/>
          </a:xfrm>
          <a:prstGeom prst="rect">
            <a:avLst/>
          </a:prstGeom>
          <a:solidFill>
            <a:srgbClr val="FF0000"/>
          </a:solidFill>
          <a:ln w="9525">
            <a:noFill/>
            <a:miter lim="800000"/>
            <a:headEnd/>
            <a:tailEnd/>
          </a:ln>
          <a:effectLst/>
        </p:spPr>
        <p:txBody>
          <a:bodyPr anchor="b"/>
          <a:lstStyle/>
          <a:p>
            <a:pPr algn="ctr"/>
            <a:endParaRPr lang="tr-TR">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spd="med"/>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33122" name="2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33123" name="3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3C11FA88-7CF5-46A0-B3AC-0C6C68226B24}" type="slidenum">
              <a:rPr lang="en-US" sz="1400">
                <a:latin typeface="Arial Narrow" pitchFamily="34" charset="0"/>
              </a:rPr>
              <a:pPr algn="r" eaLnBrk="0" hangingPunct="0">
                <a:spcBef>
                  <a:spcPct val="50000"/>
                </a:spcBef>
              </a:pPr>
              <a:t>119</a:t>
            </a:fld>
            <a:endParaRPr lang="en-US" sz="1400">
              <a:latin typeface="Arial Narrow" pitchFamily="34" charset="0"/>
            </a:endParaRPr>
          </a:p>
        </p:txBody>
      </p:sp>
      <p:pic>
        <p:nvPicPr>
          <p:cNvPr id="133124" name="Picture 2"/>
          <p:cNvPicPr>
            <a:picLocks noChangeAspect="1" noChangeArrowheads="1"/>
          </p:cNvPicPr>
          <p:nvPr/>
        </p:nvPicPr>
        <p:blipFill>
          <a:blip r:embed="rId2" cstate="print"/>
          <a:srcRect/>
          <a:stretch>
            <a:fillRect/>
          </a:stretch>
        </p:blipFill>
        <p:spPr bwMode="auto">
          <a:xfrm>
            <a:off x="1406525" y="2638425"/>
            <a:ext cx="7037388" cy="2465388"/>
          </a:xfrm>
          <a:prstGeom prst="rect">
            <a:avLst/>
          </a:prstGeom>
          <a:noFill/>
          <a:ln w="9525">
            <a:noFill/>
            <a:miter lim="800000"/>
            <a:headEnd/>
            <a:tailEnd/>
          </a:ln>
        </p:spPr>
      </p:pic>
      <p:sp>
        <p:nvSpPr>
          <p:cNvPr id="133125" name="Text Box 3"/>
          <p:cNvSpPr txBox="1">
            <a:spLocks noChangeArrowheads="1"/>
          </p:cNvSpPr>
          <p:nvPr/>
        </p:nvSpPr>
        <p:spPr bwMode="auto">
          <a:xfrm>
            <a:off x="2124075" y="1700213"/>
            <a:ext cx="5062538" cy="457200"/>
          </a:xfrm>
          <a:prstGeom prst="rect">
            <a:avLst/>
          </a:prstGeom>
          <a:noFill/>
          <a:ln w="9525">
            <a:noFill/>
            <a:miter lim="800000"/>
            <a:headEnd/>
            <a:tailEnd/>
          </a:ln>
        </p:spPr>
        <p:txBody>
          <a:bodyPr wrap="none">
            <a:spAutoFit/>
          </a:bodyPr>
          <a:lstStyle/>
          <a:p>
            <a:pPr eaLnBrk="0" hangingPunct="0"/>
            <a:r>
              <a:rPr lang="en-AU"/>
              <a:t>Sözleşmenin gözden geçirilmesi prosesi</a:t>
            </a:r>
          </a:p>
        </p:txBody>
      </p:sp>
      <p:sp>
        <p:nvSpPr>
          <p:cNvPr id="129026" name="Rectangle 2"/>
          <p:cNvSpPr>
            <a:spLocks noChangeArrowheads="1"/>
          </p:cNvSpPr>
          <p:nvPr/>
        </p:nvSpPr>
        <p:spPr bwMode="auto">
          <a:xfrm>
            <a:off x="0" y="0"/>
            <a:ext cx="9144000" cy="1143000"/>
          </a:xfrm>
          <a:prstGeom prst="rect">
            <a:avLst/>
          </a:prstGeom>
          <a:solidFill>
            <a:srgbClr val="FF0000"/>
          </a:solidFill>
          <a:ln w="9525">
            <a:noFill/>
            <a:miter lim="800000"/>
            <a:headEnd/>
            <a:tailEnd/>
          </a:ln>
          <a:effectLst/>
        </p:spPr>
        <p:txBody>
          <a:bodyPr anchor="b"/>
          <a:lstStyle/>
          <a:p>
            <a:pPr algn="ctr"/>
            <a:endParaRPr lang="tr-TR">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9698"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9699"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090B5EDE-3E54-4181-8422-27CD531E285E}" type="slidenum">
              <a:rPr lang="en-US" sz="1400">
                <a:latin typeface="Arial Narrow" pitchFamily="34" charset="0"/>
              </a:rPr>
              <a:pPr algn="r" eaLnBrk="0" hangingPunct="0">
                <a:spcBef>
                  <a:spcPct val="50000"/>
                </a:spcBef>
              </a:pPr>
              <a:t>12</a:t>
            </a:fld>
            <a:endParaRPr lang="en-US" sz="1400">
              <a:latin typeface="Arial Narrow" pitchFamily="34" charset="0"/>
            </a:endParaRPr>
          </a:p>
        </p:txBody>
      </p:sp>
      <p:grpSp>
        <p:nvGrpSpPr>
          <p:cNvPr id="29701" name="Group 24"/>
          <p:cNvGrpSpPr>
            <a:grpSpLocks/>
          </p:cNvGrpSpPr>
          <p:nvPr/>
        </p:nvGrpSpPr>
        <p:grpSpPr bwMode="auto">
          <a:xfrm>
            <a:off x="1403350" y="2362200"/>
            <a:ext cx="7181850" cy="4495800"/>
            <a:chOff x="955" y="1824"/>
            <a:chExt cx="4901" cy="2832"/>
          </a:xfrm>
        </p:grpSpPr>
        <p:sp>
          <p:nvSpPr>
            <p:cNvPr id="29702" name="Rectangle 4"/>
            <p:cNvSpPr>
              <a:spLocks noChangeArrowheads="1"/>
            </p:cNvSpPr>
            <p:nvPr/>
          </p:nvSpPr>
          <p:spPr bwMode="auto">
            <a:xfrm>
              <a:off x="1200" y="1824"/>
              <a:ext cx="4656" cy="2832"/>
            </a:xfrm>
            <a:prstGeom prst="rect">
              <a:avLst/>
            </a:prstGeom>
            <a:noFill/>
            <a:ln w="9525">
              <a:noFill/>
              <a:miter lim="800000"/>
              <a:headEnd/>
              <a:tailEnd/>
            </a:ln>
          </p:spPr>
          <p:txBody>
            <a:bodyPr lIns="92075" tIns="46038" rIns="92075" bIns="46038"/>
            <a:lstStyle/>
            <a:p>
              <a:pPr eaLnBrk="0" hangingPunct="0"/>
              <a:endParaRPr lang="tr-TR"/>
            </a:p>
            <a:p>
              <a:pPr eaLnBrk="0" hangingPunct="0"/>
              <a:r>
                <a:rPr lang="tr-TR"/>
                <a:t>ŞARTLARA   							                             İLK DEFADA                                          					                                         					ZAMANINDA                                                                    					                                 				 HER DEFASINDA           </a:t>
              </a:r>
            </a:p>
            <a:p>
              <a:pPr eaLnBrk="0" hangingPunct="0"/>
              <a:endParaRPr lang="tr-TR"/>
            </a:p>
            <a:p>
              <a:pPr eaLnBrk="0" hangingPunct="0"/>
              <a:r>
                <a:rPr lang="tr-TR"/>
                <a:t>UYMAKTIR.</a:t>
              </a:r>
            </a:p>
          </p:txBody>
        </p:sp>
        <p:grpSp>
          <p:nvGrpSpPr>
            <p:cNvPr id="29703" name="Group 23"/>
            <p:cNvGrpSpPr>
              <a:grpSpLocks/>
            </p:cNvGrpSpPr>
            <p:nvPr/>
          </p:nvGrpSpPr>
          <p:grpSpPr bwMode="auto">
            <a:xfrm>
              <a:off x="955" y="2352"/>
              <a:ext cx="2981" cy="1144"/>
              <a:chOff x="384" y="2264"/>
              <a:chExt cx="2981" cy="1144"/>
            </a:xfrm>
          </p:grpSpPr>
          <p:grpSp>
            <p:nvGrpSpPr>
              <p:cNvPr id="29704" name="Group 5"/>
              <p:cNvGrpSpPr>
                <a:grpSpLocks/>
              </p:cNvGrpSpPr>
              <p:nvPr/>
            </p:nvGrpSpPr>
            <p:grpSpPr bwMode="auto">
              <a:xfrm>
                <a:off x="384" y="2264"/>
                <a:ext cx="2300" cy="1144"/>
                <a:chOff x="336" y="2156"/>
                <a:chExt cx="2123" cy="1144"/>
              </a:xfrm>
            </p:grpSpPr>
            <p:grpSp>
              <p:nvGrpSpPr>
                <p:cNvPr id="29705" name="Group 6"/>
                <p:cNvGrpSpPr>
                  <a:grpSpLocks/>
                </p:cNvGrpSpPr>
                <p:nvPr/>
              </p:nvGrpSpPr>
              <p:grpSpPr bwMode="auto">
                <a:xfrm>
                  <a:off x="338" y="2663"/>
                  <a:ext cx="2121" cy="637"/>
                  <a:chOff x="722" y="2663"/>
                  <a:chExt cx="1959" cy="637"/>
                </a:xfrm>
              </p:grpSpPr>
              <p:sp>
                <p:nvSpPr>
                  <p:cNvPr id="29706" name="Freeform 7"/>
                  <p:cNvSpPr>
                    <a:spLocks/>
                  </p:cNvSpPr>
                  <p:nvPr/>
                </p:nvSpPr>
                <p:spPr bwMode="auto">
                  <a:xfrm>
                    <a:off x="722" y="2663"/>
                    <a:ext cx="1804" cy="534"/>
                  </a:xfrm>
                  <a:custGeom>
                    <a:avLst/>
                    <a:gdLst>
                      <a:gd name="T0" fmla="*/ 0 w 3608"/>
                      <a:gd name="T1" fmla="*/ 0 h 1602"/>
                      <a:gd name="T2" fmla="*/ 150 w 3608"/>
                      <a:gd name="T3" fmla="*/ 0 h 1602"/>
                      <a:gd name="T4" fmla="*/ 279 w 3608"/>
                      <a:gd name="T5" fmla="*/ 4 h 1602"/>
                      <a:gd name="T6" fmla="*/ 421 w 3608"/>
                      <a:gd name="T7" fmla="*/ 10 h 1602"/>
                      <a:gd name="T8" fmla="*/ 564 w 3608"/>
                      <a:gd name="T9" fmla="*/ 16 h 1602"/>
                      <a:gd name="T10" fmla="*/ 720 w 3608"/>
                      <a:gd name="T11" fmla="*/ 27 h 1602"/>
                      <a:gd name="T12" fmla="*/ 871 w 3608"/>
                      <a:gd name="T13" fmla="*/ 42 h 1602"/>
                      <a:gd name="T14" fmla="*/ 1005 w 3608"/>
                      <a:gd name="T15" fmla="*/ 54 h 1602"/>
                      <a:gd name="T16" fmla="*/ 1155 w 3608"/>
                      <a:gd name="T17" fmla="*/ 71 h 1602"/>
                      <a:gd name="T18" fmla="*/ 1290 w 3608"/>
                      <a:gd name="T19" fmla="*/ 89 h 1602"/>
                      <a:gd name="T20" fmla="*/ 1414 w 3608"/>
                      <a:gd name="T21" fmla="*/ 107 h 1602"/>
                      <a:gd name="T22" fmla="*/ 1558 w 3608"/>
                      <a:gd name="T23" fmla="*/ 130 h 1602"/>
                      <a:gd name="T24" fmla="*/ 1731 w 3608"/>
                      <a:gd name="T25" fmla="*/ 166 h 1602"/>
                      <a:gd name="T26" fmla="*/ 1881 w 3608"/>
                      <a:gd name="T27" fmla="*/ 196 h 1602"/>
                      <a:gd name="T28" fmla="*/ 2048 w 3608"/>
                      <a:gd name="T29" fmla="*/ 237 h 1602"/>
                      <a:gd name="T30" fmla="*/ 2221 w 3608"/>
                      <a:gd name="T31" fmla="*/ 284 h 1602"/>
                      <a:gd name="T32" fmla="*/ 2382 w 3608"/>
                      <a:gd name="T33" fmla="*/ 332 h 1602"/>
                      <a:gd name="T34" fmla="*/ 2511 w 3608"/>
                      <a:gd name="T35" fmla="*/ 379 h 1602"/>
                      <a:gd name="T36" fmla="*/ 2673 w 3608"/>
                      <a:gd name="T37" fmla="*/ 439 h 1602"/>
                      <a:gd name="T38" fmla="*/ 2807 w 3608"/>
                      <a:gd name="T39" fmla="*/ 498 h 1602"/>
                      <a:gd name="T40" fmla="*/ 2925 w 3608"/>
                      <a:gd name="T41" fmla="*/ 551 h 1602"/>
                      <a:gd name="T42" fmla="*/ 3021 w 3608"/>
                      <a:gd name="T43" fmla="*/ 610 h 1602"/>
                      <a:gd name="T44" fmla="*/ 3118 w 3608"/>
                      <a:gd name="T45" fmla="*/ 664 h 1602"/>
                      <a:gd name="T46" fmla="*/ 3194 w 3608"/>
                      <a:gd name="T47" fmla="*/ 717 h 1602"/>
                      <a:gd name="T48" fmla="*/ 3259 w 3608"/>
                      <a:gd name="T49" fmla="*/ 764 h 1602"/>
                      <a:gd name="T50" fmla="*/ 3329 w 3608"/>
                      <a:gd name="T51" fmla="*/ 825 h 1602"/>
                      <a:gd name="T52" fmla="*/ 3398 w 3608"/>
                      <a:gd name="T53" fmla="*/ 884 h 1602"/>
                      <a:gd name="T54" fmla="*/ 3452 w 3608"/>
                      <a:gd name="T55" fmla="*/ 944 h 1602"/>
                      <a:gd name="T56" fmla="*/ 3528 w 3608"/>
                      <a:gd name="T57" fmla="*/ 1056 h 1602"/>
                      <a:gd name="T58" fmla="*/ 3576 w 3608"/>
                      <a:gd name="T59" fmla="*/ 1152 h 1602"/>
                      <a:gd name="T60" fmla="*/ 3587 w 3608"/>
                      <a:gd name="T61" fmla="*/ 1193 h 1602"/>
                      <a:gd name="T62" fmla="*/ 3608 w 3608"/>
                      <a:gd name="T63" fmla="*/ 1275 h 1602"/>
                      <a:gd name="T64" fmla="*/ 3608 w 3608"/>
                      <a:gd name="T65" fmla="*/ 1340 h 1602"/>
                      <a:gd name="T66" fmla="*/ 3608 w 3608"/>
                      <a:gd name="T67" fmla="*/ 1602 h 1602"/>
                      <a:gd name="T68" fmla="*/ 3458 w 3608"/>
                      <a:gd name="T69" fmla="*/ 1476 h 1602"/>
                      <a:gd name="T70" fmla="*/ 2736 w 3608"/>
                      <a:gd name="T71" fmla="*/ 901 h 1602"/>
                      <a:gd name="T72" fmla="*/ 1693 w 3608"/>
                      <a:gd name="T73" fmla="*/ 598 h 1602"/>
                      <a:gd name="T74" fmla="*/ 615 w 3608"/>
                      <a:gd name="T75" fmla="*/ 439 h 1602"/>
                      <a:gd name="T76" fmla="*/ 0 w 3608"/>
                      <a:gd name="T77" fmla="*/ 403 h 1602"/>
                      <a:gd name="T78" fmla="*/ 0 w 3608"/>
                      <a:gd name="T79" fmla="*/ 0 h 16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08"/>
                      <a:gd name="T121" fmla="*/ 0 h 1602"/>
                      <a:gd name="T122" fmla="*/ 3608 w 3608"/>
                      <a:gd name="T123" fmla="*/ 1602 h 160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08" h="1602">
                        <a:moveTo>
                          <a:pt x="0" y="0"/>
                        </a:moveTo>
                        <a:lnTo>
                          <a:pt x="150" y="0"/>
                        </a:lnTo>
                        <a:lnTo>
                          <a:pt x="279" y="4"/>
                        </a:lnTo>
                        <a:lnTo>
                          <a:pt x="421" y="10"/>
                        </a:lnTo>
                        <a:lnTo>
                          <a:pt x="564" y="16"/>
                        </a:lnTo>
                        <a:lnTo>
                          <a:pt x="720" y="27"/>
                        </a:lnTo>
                        <a:lnTo>
                          <a:pt x="871" y="42"/>
                        </a:lnTo>
                        <a:lnTo>
                          <a:pt x="1005" y="54"/>
                        </a:lnTo>
                        <a:lnTo>
                          <a:pt x="1155" y="71"/>
                        </a:lnTo>
                        <a:lnTo>
                          <a:pt x="1290" y="89"/>
                        </a:lnTo>
                        <a:lnTo>
                          <a:pt x="1414" y="107"/>
                        </a:lnTo>
                        <a:lnTo>
                          <a:pt x="1558" y="130"/>
                        </a:lnTo>
                        <a:lnTo>
                          <a:pt x="1731" y="166"/>
                        </a:lnTo>
                        <a:lnTo>
                          <a:pt x="1881" y="196"/>
                        </a:lnTo>
                        <a:lnTo>
                          <a:pt x="2048" y="237"/>
                        </a:lnTo>
                        <a:lnTo>
                          <a:pt x="2221" y="284"/>
                        </a:lnTo>
                        <a:lnTo>
                          <a:pt x="2382" y="332"/>
                        </a:lnTo>
                        <a:lnTo>
                          <a:pt x="2511" y="379"/>
                        </a:lnTo>
                        <a:lnTo>
                          <a:pt x="2673" y="439"/>
                        </a:lnTo>
                        <a:lnTo>
                          <a:pt x="2807" y="498"/>
                        </a:lnTo>
                        <a:lnTo>
                          <a:pt x="2925" y="551"/>
                        </a:lnTo>
                        <a:lnTo>
                          <a:pt x="3021" y="610"/>
                        </a:lnTo>
                        <a:lnTo>
                          <a:pt x="3118" y="664"/>
                        </a:lnTo>
                        <a:lnTo>
                          <a:pt x="3194" y="717"/>
                        </a:lnTo>
                        <a:lnTo>
                          <a:pt x="3259" y="764"/>
                        </a:lnTo>
                        <a:lnTo>
                          <a:pt x="3329" y="825"/>
                        </a:lnTo>
                        <a:lnTo>
                          <a:pt x="3398" y="884"/>
                        </a:lnTo>
                        <a:lnTo>
                          <a:pt x="3452" y="944"/>
                        </a:lnTo>
                        <a:lnTo>
                          <a:pt x="3528" y="1056"/>
                        </a:lnTo>
                        <a:lnTo>
                          <a:pt x="3576" y="1152"/>
                        </a:lnTo>
                        <a:lnTo>
                          <a:pt x="3587" y="1193"/>
                        </a:lnTo>
                        <a:lnTo>
                          <a:pt x="3608" y="1275"/>
                        </a:lnTo>
                        <a:lnTo>
                          <a:pt x="3608" y="1340"/>
                        </a:lnTo>
                        <a:lnTo>
                          <a:pt x="3608" y="1602"/>
                        </a:lnTo>
                        <a:lnTo>
                          <a:pt x="3458" y="1476"/>
                        </a:lnTo>
                        <a:lnTo>
                          <a:pt x="2736" y="901"/>
                        </a:lnTo>
                        <a:lnTo>
                          <a:pt x="1693" y="598"/>
                        </a:lnTo>
                        <a:lnTo>
                          <a:pt x="615" y="439"/>
                        </a:lnTo>
                        <a:lnTo>
                          <a:pt x="0" y="403"/>
                        </a:lnTo>
                        <a:lnTo>
                          <a:pt x="0" y="0"/>
                        </a:lnTo>
                        <a:close/>
                      </a:path>
                    </a:pathLst>
                  </a:custGeom>
                  <a:solidFill>
                    <a:srgbClr val="800000"/>
                  </a:solidFill>
                  <a:ln w="9525">
                    <a:noFill/>
                    <a:round/>
                    <a:headEnd/>
                    <a:tailEnd/>
                  </a:ln>
                </p:spPr>
                <p:txBody>
                  <a:bodyPr/>
                  <a:lstStyle/>
                  <a:p>
                    <a:pPr eaLnBrk="0" hangingPunct="0"/>
                    <a:endParaRPr lang="tr-TR"/>
                  </a:p>
                </p:txBody>
              </p:sp>
              <p:grpSp>
                <p:nvGrpSpPr>
                  <p:cNvPr id="29707" name="Group 8"/>
                  <p:cNvGrpSpPr>
                    <a:grpSpLocks/>
                  </p:cNvGrpSpPr>
                  <p:nvPr/>
                </p:nvGrpSpPr>
                <p:grpSpPr bwMode="auto">
                  <a:xfrm>
                    <a:off x="722" y="2785"/>
                    <a:ext cx="1959" cy="515"/>
                    <a:chOff x="722" y="2785"/>
                    <a:chExt cx="1959" cy="515"/>
                  </a:xfrm>
                </p:grpSpPr>
                <p:sp>
                  <p:nvSpPr>
                    <p:cNvPr id="29708" name="Rectangle 9"/>
                    <p:cNvSpPr>
                      <a:spLocks noChangeArrowheads="1"/>
                    </p:cNvSpPr>
                    <p:nvPr/>
                  </p:nvSpPr>
                  <p:spPr bwMode="auto">
                    <a:xfrm>
                      <a:off x="2067" y="3085"/>
                      <a:ext cx="614" cy="111"/>
                    </a:xfrm>
                    <a:prstGeom prst="rect">
                      <a:avLst/>
                    </a:prstGeom>
                    <a:solidFill>
                      <a:srgbClr val="800000"/>
                    </a:solidFill>
                    <a:ln w="9525">
                      <a:noFill/>
                      <a:miter lim="800000"/>
                      <a:headEnd/>
                      <a:tailEnd/>
                    </a:ln>
                  </p:spPr>
                  <p:txBody>
                    <a:bodyPr/>
                    <a:lstStyle/>
                    <a:p>
                      <a:pPr eaLnBrk="0" hangingPunct="0"/>
                      <a:endParaRPr lang="tr-TR"/>
                    </a:p>
                  </p:txBody>
                </p:sp>
                <p:grpSp>
                  <p:nvGrpSpPr>
                    <p:cNvPr id="29709" name="Group 10"/>
                    <p:cNvGrpSpPr>
                      <a:grpSpLocks/>
                    </p:cNvGrpSpPr>
                    <p:nvPr/>
                  </p:nvGrpSpPr>
                  <p:grpSpPr bwMode="auto">
                    <a:xfrm>
                      <a:off x="722" y="2785"/>
                      <a:ext cx="1957" cy="515"/>
                      <a:chOff x="722" y="2785"/>
                      <a:chExt cx="1957" cy="515"/>
                    </a:xfrm>
                  </p:grpSpPr>
                  <p:sp>
                    <p:nvSpPr>
                      <p:cNvPr id="29710" name="Freeform 11"/>
                      <p:cNvSpPr>
                        <a:spLocks/>
                      </p:cNvSpPr>
                      <p:nvPr/>
                    </p:nvSpPr>
                    <p:spPr bwMode="auto">
                      <a:xfrm>
                        <a:off x="2066" y="3195"/>
                        <a:ext cx="613" cy="105"/>
                      </a:xfrm>
                      <a:custGeom>
                        <a:avLst/>
                        <a:gdLst>
                          <a:gd name="T0" fmla="*/ 0 w 1226"/>
                          <a:gd name="T1" fmla="*/ 0 h 313"/>
                          <a:gd name="T2" fmla="*/ 1226 w 1226"/>
                          <a:gd name="T3" fmla="*/ 0 h 313"/>
                          <a:gd name="T4" fmla="*/ 613 w 1226"/>
                          <a:gd name="T5" fmla="*/ 313 h 313"/>
                          <a:gd name="T6" fmla="*/ 0 w 1226"/>
                          <a:gd name="T7" fmla="*/ 0 h 313"/>
                          <a:gd name="T8" fmla="*/ 0 60000 65536"/>
                          <a:gd name="T9" fmla="*/ 0 60000 65536"/>
                          <a:gd name="T10" fmla="*/ 0 60000 65536"/>
                          <a:gd name="T11" fmla="*/ 0 60000 65536"/>
                          <a:gd name="T12" fmla="*/ 0 w 1226"/>
                          <a:gd name="T13" fmla="*/ 0 h 313"/>
                          <a:gd name="T14" fmla="*/ 1226 w 1226"/>
                          <a:gd name="T15" fmla="*/ 313 h 313"/>
                        </a:gdLst>
                        <a:ahLst/>
                        <a:cxnLst>
                          <a:cxn ang="T8">
                            <a:pos x="T0" y="T1"/>
                          </a:cxn>
                          <a:cxn ang="T9">
                            <a:pos x="T2" y="T3"/>
                          </a:cxn>
                          <a:cxn ang="T10">
                            <a:pos x="T4" y="T5"/>
                          </a:cxn>
                          <a:cxn ang="T11">
                            <a:pos x="T6" y="T7"/>
                          </a:cxn>
                        </a:cxnLst>
                        <a:rect l="T12" t="T13" r="T14" b="T15"/>
                        <a:pathLst>
                          <a:path w="1226" h="313">
                            <a:moveTo>
                              <a:pt x="0" y="0"/>
                            </a:moveTo>
                            <a:lnTo>
                              <a:pt x="1226" y="0"/>
                            </a:lnTo>
                            <a:lnTo>
                              <a:pt x="613" y="313"/>
                            </a:lnTo>
                            <a:lnTo>
                              <a:pt x="0" y="0"/>
                            </a:lnTo>
                            <a:close/>
                          </a:path>
                        </a:pathLst>
                      </a:custGeom>
                      <a:solidFill>
                        <a:srgbClr val="FF0000"/>
                      </a:solidFill>
                      <a:ln w="9525">
                        <a:noFill/>
                        <a:round/>
                        <a:headEnd/>
                        <a:tailEnd/>
                      </a:ln>
                    </p:spPr>
                    <p:txBody>
                      <a:bodyPr/>
                      <a:lstStyle/>
                      <a:p>
                        <a:pPr eaLnBrk="0" hangingPunct="0"/>
                        <a:endParaRPr lang="tr-TR"/>
                      </a:p>
                    </p:txBody>
                  </p:sp>
                  <p:sp>
                    <p:nvSpPr>
                      <p:cNvPr id="29711" name="Freeform 12"/>
                      <p:cNvSpPr>
                        <a:spLocks/>
                      </p:cNvSpPr>
                      <p:nvPr/>
                    </p:nvSpPr>
                    <p:spPr bwMode="auto">
                      <a:xfrm>
                        <a:off x="722" y="2785"/>
                        <a:ext cx="1803" cy="410"/>
                      </a:xfrm>
                      <a:custGeom>
                        <a:avLst/>
                        <a:gdLst>
                          <a:gd name="T0" fmla="*/ 94 w 3604"/>
                          <a:gd name="T1" fmla="*/ 195 h 1232"/>
                          <a:gd name="T2" fmla="*/ 310 w 3604"/>
                          <a:gd name="T3" fmla="*/ 199 h 1232"/>
                          <a:gd name="T4" fmla="*/ 514 w 3604"/>
                          <a:gd name="T5" fmla="*/ 208 h 1232"/>
                          <a:gd name="T6" fmla="*/ 722 w 3604"/>
                          <a:gd name="T7" fmla="*/ 222 h 1232"/>
                          <a:gd name="T8" fmla="*/ 925 w 3604"/>
                          <a:gd name="T9" fmla="*/ 242 h 1232"/>
                          <a:gd name="T10" fmla="*/ 1153 w 3604"/>
                          <a:gd name="T11" fmla="*/ 270 h 1232"/>
                          <a:gd name="T12" fmla="*/ 1344 w 3604"/>
                          <a:gd name="T13" fmla="*/ 299 h 1232"/>
                          <a:gd name="T14" fmla="*/ 1599 w 3604"/>
                          <a:gd name="T15" fmla="*/ 345 h 1232"/>
                          <a:gd name="T16" fmla="*/ 1902 w 3604"/>
                          <a:gd name="T17" fmla="*/ 419 h 1232"/>
                          <a:gd name="T18" fmla="*/ 2079 w 3604"/>
                          <a:gd name="T19" fmla="*/ 473 h 1232"/>
                          <a:gd name="T20" fmla="*/ 2340 w 3604"/>
                          <a:gd name="T21" fmla="*/ 568 h 1232"/>
                          <a:gd name="T22" fmla="*/ 2506 w 3604"/>
                          <a:gd name="T23" fmla="*/ 640 h 1232"/>
                          <a:gd name="T24" fmla="*/ 2652 w 3604"/>
                          <a:gd name="T25" fmla="*/ 722 h 1232"/>
                          <a:gd name="T26" fmla="*/ 2771 w 3604"/>
                          <a:gd name="T27" fmla="*/ 804 h 1232"/>
                          <a:gd name="T28" fmla="*/ 2872 w 3604"/>
                          <a:gd name="T29" fmla="*/ 891 h 1232"/>
                          <a:gd name="T30" fmla="*/ 2946 w 3604"/>
                          <a:gd name="T31" fmla="*/ 970 h 1232"/>
                          <a:gd name="T32" fmla="*/ 2993 w 3604"/>
                          <a:gd name="T33" fmla="*/ 1045 h 1232"/>
                          <a:gd name="T34" fmla="*/ 3021 w 3604"/>
                          <a:gd name="T35" fmla="*/ 1112 h 1232"/>
                          <a:gd name="T36" fmla="*/ 3039 w 3604"/>
                          <a:gd name="T37" fmla="*/ 1193 h 1232"/>
                          <a:gd name="T38" fmla="*/ 3604 w 3604"/>
                          <a:gd name="T39" fmla="*/ 1232 h 1232"/>
                          <a:gd name="T40" fmla="*/ 3589 w 3604"/>
                          <a:gd name="T41" fmla="*/ 1115 h 1232"/>
                          <a:gd name="T42" fmla="*/ 3557 w 3604"/>
                          <a:gd name="T43" fmla="*/ 1032 h 1232"/>
                          <a:gd name="T44" fmla="*/ 3508 w 3604"/>
                          <a:gd name="T45" fmla="*/ 949 h 1232"/>
                          <a:gd name="T46" fmla="*/ 3441 w 3604"/>
                          <a:gd name="T47" fmla="*/ 867 h 1232"/>
                          <a:gd name="T48" fmla="*/ 3358 w 3604"/>
                          <a:gd name="T49" fmla="*/ 784 h 1232"/>
                          <a:gd name="T50" fmla="*/ 3262 w 3604"/>
                          <a:gd name="T51" fmla="*/ 708 h 1232"/>
                          <a:gd name="T52" fmla="*/ 3117 w 3604"/>
                          <a:gd name="T53" fmla="*/ 613 h 1232"/>
                          <a:gd name="T54" fmla="*/ 2903 w 3604"/>
                          <a:gd name="T55" fmla="*/ 505 h 1232"/>
                          <a:gd name="T56" fmla="*/ 2699 w 3604"/>
                          <a:gd name="T57" fmla="*/ 418 h 1232"/>
                          <a:gd name="T58" fmla="*/ 2407 w 3604"/>
                          <a:gd name="T59" fmla="*/ 316 h 1232"/>
                          <a:gd name="T60" fmla="*/ 2109 w 3604"/>
                          <a:gd name="T61" fmla="*/ 238 h 1232"/>
                          <a:gd name="T62" fmla="*/ 1892 w 3604"/>
                          <a:gd name="T63" fmla="*/ 187 h 1232"/>
                          <a:gd name="T64" fmla="*/ 1706 w 3604"/>
                          <a:gd name="T65" fmla="*/ 151 h 1232"/>
                          <a:gd name="T66" fmla="*/ 1508 w 3604"/>
                          <a:gd name="T67" fmla="*/ 117 h 1232"/>
                          <a:gd name="T68" fmla="*/ 1266 w 3604"/>
                          <a:gd name="T69" fmla="*/ 84 h 1232"/>
                          <a:gd name="T70" fmla="*/ 999 w 3604"/>
                          <a:gd name="T71" fmla="*/ 52 h 1232"/>
                          <a:gd name="T72" fmla="*/ 737 w 3604"/>
                          <a:gd name="T73" fmla="*/ 30 h 1232"/>
                          <a:gd name="T74" fmla="*/ 460 w 3604"/>
                          <a:gd name="T75" fmla="*/ 14 h 1232"/>
                          <a:gd name="T76" fmla="*/ 94 w 3604"/>
                          <a:gd name="T77" fmla="*/ 4 h 1232"/>
                          <a:gd name="T78" fmla="*/ 0 w 3604"/>
                          <a:gd name="T79" fmla="*/ 195 h 12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04"/>
                          <a:gd name="T121" fmla="*/ 0 h 1232"/>
                          <a:gd name="T122" fmla="*/ 3604 w 3604"/>
                          <a:gd name="T123" fmla="*/ 1232 h 12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04" h="1232">
                            <a:moveTo>
                              <a:pt x="0" y="195"/>
                            </a:moveTo>
                            <a:lnTo>
                              <a:pt x="94" y="195"/>
                            </a:lnTo>
                            <a:lnTo>
                              <a:pt x="213" y="196"/>
                            </a:lnTo>
                            <a:lnTo>
                              <a:pt x="310" y="199"/>
                            </a:lnTo>
                            <a:lnTo>
                              <a:pt x="406" y="203"/>
                            </a:lnTo>
                            <a:lnTo>
                              <a:pt x="514" y="208"/>
                            </a:lnTo>
                            <a:lnTo>
                              <a:pt x="611" y="214"/>
                            </a:lnTo>
                            <a:lnTo>
                              <a:pt x="722" y="222"/>
                            </a:lnTo>
                            <a:lnTo>
                              <a:pt x="812" y="230"/>
                            </a:lnTo>
                            <a:lnTo>
                              <a:pt x="925" y="242"/>
                            </a:lnTo>
                            <a:lnTo>
                              <a:pt x="1035" y="255"/>
                            </a:lnTo>
                            <a:lnTo>
                              <a:pt x="1153" y="270"/>
                            </a:lnTo>
                            <a:lnTo>
                              <a:pt x="1252" y="286"/>
                            </a:lnTo>
                            <a:lnTo>
                              <a:pt x="1344" y="299"/>
                            </a:lnTo>
                            <a:lnTo>
                              <a:pt x="1447" y="316"/>
                            </a:lnTo>
                            <a:lnTo>
                              <a:pt x="1599" y="345"/>
                            </a:lnTo>
                            <a:lnTo>
                              <a:pt x="1736" y="377"/>
                            </a:lnTo>
                            <a:lnTo>
                              <a:pt x="1902" y="419"/>
                            </a:lnTo>
                            <a:lnTo>
                              <a:pt x="2009" y="450"/>
                            </a:lnTo>
                            <a:lnTo>
                              <a:pt x="2079" y="473"/>
                            </a:lnTo>
                            <a:lnTo>
                              <a:pt x="2214" y="518"/>
                            </a:lnTo>
                            <a:lnTo>
                              <a:pt x="2340" y="568"/>
                            </a:lnTo>
                            <a:lnTo>
                              <a:pt x="2435" y="607"/>
                            </a:lnTo>
                            <a:lnTo>
                              <a:pt x="2506" y="640"/>
                            </a:lnTo>
                            <a:lnTo>
                              <a:pt x="2585" y="682"/>
                            </a:lnTo>
                            <a:lnTo>
                              <a:pt x="2652" y="722"/>
                            </a:lnTo>
                            <a:lnTo>
                              <a:pt x="2708" y="758"/>
                            </a:lnTo>
                            <a:lnTo>
                              <a:pt x="2771" y="804"/>
                            </a:lnTo>
                            <a:lnTo>
                              <a:pt x="2826" y="847"/>
                            </a:lnTo>
                            <a:lnTo>
                              <a:pt x="2872" y="891"/>
                            </a:lnTo>
                            <a:lnTo>
                              <a:pt x="2914" y="930"/>
                            </a:lnTo>
                            <a:lnTo>
                              <a:pt x="2946" y="970"/>
                            </a:lnTo>
                            <a:lnTo>
                              <a:pt x="2971" y="1005"/>
                            </a:lnTo>
                            <a:lnTo>
                              <a:pt x="2993" y="1045"/>
                            </a:lnTo>
                            <a:lnTo>
                              <a:pt x="3011" y="1081"/>
                            </a:lnTo>
                            <a:lnTo>
                              <a:pt x="3021" y="1112"/>
                            </a:lnTo>
                            <a:lnTo>
                              <a:pt x="3034" y="1154"/>
                            </a:lnTo>
                            <a:lnTo>
                              <a:pt x="3039" y="1193"/>
                            </a:lnTo>
                            <a:lnTo>
                              <a:pt x="3042" y="1232"/>
                            </a:lnTo>
                            <a:lnTo>
                              <a:pt x="3604" y="1232"/>
                            </a:lnTo>
                            <a:lnTo>
                              <a:pt x="3600" y="1169"/>
                            </a:lnTo>
                            <a:lnTo>
                              <a:pt x="3589" y="1115"/>
                            </a:lnTo>
                            <a:lnTo>
                              <a:pt x="3575" y="1069"/>
                            </a:lnTo>
                            <a:lnTo>
                              <a:pt x="3557" y="1032"/>
                            </a:lnTo>
                            <a:lnTo>
                              <a:pt x="3536" y="992"/>
                            </a:lnTo>
                            <a:lnTo>
                              <a:pt x="3508" y="949"/>
                            </a:lnTo>
                            <a:lnTo>
                              <a:pt x="3483" y="915"/>
                            </a:lnTo>
                            <a:lnTo>
                              <a:pt x="3441" y="867"/>
                            </a:lnTo>
                            <a:lnTo>
                              <a:pt x="3401" y="825"/>
                            </a:lnTo>
                            <a:lnTo>
                              <a:pt x="3358" y="784"/>
                            </a:lnTo>
                            <a:lnTo>
                              <a:pt x="3306" y="742"/>
                            </a:lnTo>
                            <a:lnTo>
                              <a:pt x="3262" y="708"/>
                            </a:lnTo>
                            <a:lnTo>
                              <a:pt x="3188" y="659"/>
                            </a:lnTo>
                            <a:lnTo>
                              <a:pt x="3117" y="613"/>
                            </a:lnTo>
                            <a:lnTo>
                              <a:pt x="3009" y="556"/>
                            </a:lnTo>
                            <a:lnTo>
                              <a:pt x="2903" y="505"/>
                            </a:lnTo>
                            <a:lnTo>
                              <a:pt x="2796" y="457"/>
                            </a:lnTo>
                            <a:lnTo>
                              <a:pt x="2699" y="418"/>
                            </a:lnTo>
                            <a:lnTo>
                              <a:pt x="2563" y="367"/>
                            </a:lnTo>
                            <a:lnTo>
                              <a:pt x="2407" y="316"/>
                            </a:lnTo>
                            <a:lnTo>
                              <a:pt x="2251" y="274"/>
                            </a:lnTo>
                            <a:lnTo>
                              <a:pt x="2109" y="238"/>
                            </a:lnTo>
                            <a:lnTo>
                              <a:pt x="2013" y="214"/>
                            </a:lnTo>
                            <a:lnTo>
                              <a:pt x="1892" y="187"/>
                            </a:lnTo>
                            <a:lnTo>
                              <a:pt x="1805" y="168"/>
                            </a:lnTo>
                            <a:lnTo>
                              <a:pt x="1706" y="151"/>
                            </a:lnTo>
                            <a:lnTo>
                              <a:pt x="1606" y="133"/>
                            </a:lnTo>
                            <a:lnTo>
                              <a:pt x="1508" y="117"/>
                            </a:lnTo>
                            <a:lnTo>
                              <a:pt x="1379" y="97"/>
                            </a:lnTo>
                            <a:lnTo>
                              <a:pt x="1266" y="84"/>
                            </a:lnTo>
                            <a:lnTo>
                              <a:pt x="1144" y="68"/>
                            </a:lnTo>
                            <a:lnTo>
                              <a:pt x="999" y="52"/>
                            </a:lnTo>
                            <a:lnTo>
                              <a:pt x="854" y="38"/>
                            </a:lnTo>
                            <a:lnTo>
                              <a:pt x="737" y="30"/>
                            </a:lnTo>
                            <a:lnTo>
                              <a:pt x="602" y="19"/>
                            </a:lnTo>
                            <a:lnTo>
                              <a:pt x="460" y="14"/>
                            </a:lnTo>
                            <a:lnTo>
                              <a:pt x="268" y="6"/>
                            </a:lnTo>
                            <a:lnTo>
                              <a:pt x="94" y="4"/>
                            </a:lnTo>
                            <a:lnTo>
                              <a:pt x="0" y="0"/>
                            </a:lnTo>
                            <a:lnTo>
                              <a:pt x="0" y="195"/>
                            </a:lnTo>
                            <a:close/>
                          </a:path>
                        </a:pathLst>
                      </a:custGeom>
                      <a:solidFill>
                        <a:srgbClr val="FF0000"/>
                      </a:solidFill>
                      <a:ln w="9525">
                        <a:noFill/>
                        <a:round/>
                        <a:headEnd/>
                        <a:tailEnd/>
                      </a:ln>
                    </p:spPr>
                    <p:txBody>
                      <a:bodyPr/>
                      <a:lstStyle/>
                      <a:p>
                        <a:pPr eaLnBrk="0" hangingPunct="0"/>
                        <a:endParaRPr lang="tr-TR"/>
                      </a:p>
                    </p:txBody>
                  </p:sp>
                </p:grpSp>
              </p:grpSp>
            </p:grpSp>
            <p:grpSp>
              <p:nvGrpSpPr>
                <p:cNvPr id="29712" name="Group 13"/>
                <p:cNvGrpSpPr>
                  <a:grpSpLocks/>
                </p:cNvGrpSpPr>
                <p:nvPr/>
              </p:nvGrpSpPr>
              <p:grpSpPr bwMode="auto">
                <a:xfrm>
                  <a:off x="336" y="2156"/>
                  <a:ext cx="2122" cy="636"/>
                  <a:chOff x="721" y="2156"/>
                  <a:chExt cx="1959" cy="636"/>
                </a:xfrm>
              </p:grpSpPr>
              <p:sp>
                <p:nvSpPr>
                  <p:cNvPr id="29713" name="Freeform 14"/>
                  <p:cNvSpPr>
                    <a:spLocks/>
                  </p:cNvSpPr>
                  <p:nvPr/>
                </p:nvSpPr>
                <p:spPr bwMode="auto">
                  <a:xfrm>
                    <a:off x="721" y="2259"/>
                    <a:ext cx="1805" cy="533"/>
                  </a:xfrm>
                  <a:custGeom>
                    <a:avLst/>
                    <a:gdLst>
                      <a:gd name="T0" fmla="*/ 0 w 3610"/>
                      <a:gd name="T1" fmla="*/ 1601 h 1601"/>
                      <a:gd name="T2" fmla="*/ 151 w 3610"/>
                      <a:gd name="T3" fmla="*/ 1601 h 1601"/>
                      <a:gd name="T4" fmla="*/ 281 w 3610"/>
                      <a:gd name="T5" fmla="*/ 1597 h 1601"/>
                      <a:gd name="T6" fmla="*/ 422 w 3610"/>
                      <a:gd name="T7" fmla="*/ 1591 h 1601"/>
                      <a:gd name="T8" fmla="*/ 566 w 3610"/>
                      <a:gd name="T9" fmla="*/ 1585 h 1601"/>
                      <a:gd name="T10" fmla="*/ 722 w 3610"/>
                      <a:gd name="T11" fmla="*/ 1574 h 1601"/>
                      <a:gd name="T12" fmla="*/ 872 w 3610"/>
                      <a:gd name="T13" fmla="*/ 1559 h 1601"/>
                      <a:gd name="T14" fmla="*/ 1006 w 3610"/>
                      <a:gd name="T15" fmla="*/ 1547 h 1601"/>
                      <a:gd name="T16" fmla="*/ 1156 w 3610"/>
                      <a:gd name="T17" fmla="*/ 1530 h 1601"/>
                      <a:gd name="T18" fmla="*/ 1291 w 3610"/>
                      <a:gd name="T19" fmla="*/ 1512 h 1601"/>
                      <a:gd name="T20" fmla="*/ 1415 w 3610"/>
                      <a:gd name="T21" fmla="*/ 1495 h 1601"/>
                      <a:gd name="T22" fmla="*/ 1560 w 3610"/>
                      <a:gd name="T23" fmla="*/ 1471 h 1601"/>
                      <a:gd name="T24" fmla="*/ 1732 w 3610"/>
                      <a:gd name="T25" fmla="*/ 1435 h 1601"/>
                      <a:gd name="T26" fmla="*/ 1883 w 3610"/>
                      <a:gd name="T27" fmla="*/ 1405 h 1601"/>
                      <a:gd name="T28" fmla="*/ 2050 w 3610"/>
                      <a:gd name="T29" fmla="*/ 1364 h 1601"/>
                      <a:gd name="T30" fmla="*/ 2222 w 3610"/>
                      <a:gd name="T31" fmla="*/ 1317 h 1601"/>
                      <a:gd name="T32" fmla="*/ 2384 w 3610"/>
                      <a:gd name="T33" fmla="*/ 1269 h 1601"/>
                      <a:gd name="T34" fmla="*/ 2513 w 3610"/>
                      <a:gd name="T35" fmla="*/ 1222 h 1601"/>
                      <a:gd name="T36" fmla="*/ 2674 w 3610"/>
                      <a:gd name="T37" fmla="*/ 1162 h 1601"/>
                      <a:gd name="T38" fmla="*/ 2807 w 3610"/>
                      <a:gd name="T39" fmla="*/ 1103 h 1601"/>
                      <a:gd name="T40" fmla="*/ 2925 w 3610"/>
                      <a:gd name="T41" fmla="*/ 1050 h 1601"/>
                      <a:gd name="T42" fmla="*/ 3023 w 3610"/>
                      <a:gd name="T43" fmla="*/ 991 h 1601"/>
                      <a:gd name="T44" fmla="*/ 3120 w 3610"/>
                      <a:gd name="T45" fmla="*/ 937 h 1601"/>
                      <a:gd name="T46" fmla="*/ 3195 w 3610"/>
                      <a:gd name="T47" fmla="*/ 884 h 1601"/>
                      <a:gd name="T48" fmla="*/ 3259 w 3610"/>
                      <a:gd name="T49" fmla="*/ 837 h 1601"/>
                      <a:gd name="T50" fmla="*/ 3330 w 3610"/>
                      <a:gd name="T51" fmla="*/ 776 h 1601"/>
                      <a:gd name="T52" fmla="*/ 3400 w 3610"/>
                      <a:gd name="T53" fmla="*/ 717 h 1601"/>
                      <a:gd name="T54" fmla="*/ 3454 w 3610"/>
                      <a:gd name="T55" fmla="*/ 657 h 1601"/>
                      <a:gd name="T56" fmla="*/ 3529 w 3610"/>
                      <a:gd name="T57" fmla="*/ 545 h 1601"/>
                      <a:gd name="T58" fmla="*/ 3578 w 3610"/>
                      <a:gd name="T59" fmla="*/ 449 h 1601"/>
                      <a:gd name="T60" fmla="*/ 3588 w 3610"/>
                      <a:gd name="T61" fmla="*/ 408 h 1601"/>
                      <a:gd name="T62" fmla="*/ 3610 w 3610"/>
                      <a:gd name="T63" fmla="*/ 326 h 1601"/>
                      <a:gd name="T64" fmla="*/ 3610 w 3610"/>
                      <a:gd name="T65" fmla="*/ 261 h 1601"/>
                      <a:gd name="T66" fmla="*/ 3610 w 3610"/>
                      <a:gd name="T67" fmla="*/ 0 h 1601"/>
                      <a:gd name="T68" fmla="*/ 3458 w 3610"/>
                      <a:gd name="T69" fmla="*/ 125 h 1601"/>
                      <a:gd name="T70" fmla="*/ 2738 w 3610"/>
                      <a:gd name="T71" fmla="*/ 700 h 1601"/>
                      <a:gd name="T72" fmla="*/ 1695 w 3610"/>
                      <a:gd name="T73" fmla="*/ 1003 h 1601"/>
                      <a:gd name="T74" fmla="*/ 616 w 3610"/>
                      <a:gd name="T75" fmla="*/ 1162 h 1601"/>
                      <a:gd name="T76" fmla="*/ 0 w 3610"/>
                      <a:gd name="T77" fmla="*/ 1198 h 1601"/>
                      <a:gd name="T78" fmla="*/ 0 w 3610"/>
                      <a:gd name="T79" fmla="*/ 1601 h 16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10"/>
                      <a:gd name="T121" fmla="*/ 0 h 1601"/>
                      <a:gd name="T122" fmla="*/ 3610 w 3610"/>
                      <a:gd name="T123" fmla="*/ 1601 h 16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10" h="1601">
                        <a:moveTo>
                          <a:pt x="0" y="1601"/>
                        </a:moveTo>
                        <a:lnTo>
                          <a:pt x="151" y="1601"/>
                        </a:lnTo>
                        <a:lnTo>
                          <a:pt x="281" y="1597"/>
                        </a:lnTo>
                        <a:lnTo>
                          <a:pt x="422" y="1591"/>
                        </a:lnTo>
                        <a:lnTo>
                          <a:pt x="566" y="1585"/>
                        </a:lnTo>
                        <a:lnTo>
                          <a:pt x="722" y="1574"/>
                        </a:lnTo>
                        <a:lnTo>
                          <a:pt x="872" y="1559"/>
                        </a:lnTo>
                        <a:lnTo>
                          <a:pt x="1006" y="1547"/>
                        </a:lnTo>
                        <a:lnTo>
                          <a:pt x="1156" y="1530"/>
                        </a:lnTo>
                        <a:lnTo>
                          <a:pt x="1291" y="1512"/>
                        </a:lnTo>
                        <a:lnTo>
                          <a:pt x="1415" y="1495"/>
                        </a:lnTo>
                        <a:lnTo>
                          <a:pt x="1560" y="1471"/>
                        </a:lnTo>
                        <a:lnTo>
                          <a:pt x="1732" y="1435"/>
                        </a:lnTo>
                        <a:lnTo>
                          <a:pt x="1883" y="1405"/>
                        </a:lnTo>
                        <a:lnTo>
                          <a:pt x="2050" y="1364"/>
                        </a:lnTo>
                        <a:lnTo>
                          <a:pt x="2222" y="1317"/>
                        </a:lnTo>
                        <a:lnTo>
                          <a:pt x="2384" y="1269"/>
                        </a:lnTo>
                        <a:lnTo>
                          <a:pt x="2513" y="1222"/>
                        </a:lnTo>
                        <a:lnTo>
                          <a:pt x="2674" y="1162"/>
                        </a:lnTo>
                        <a:lnTo>
                          <a:pt x="2807" y="1103"/>
                        </a:lnTo>
                        <a:lnTo>
                          <a:pt x="2925" y="1050"/>
                        </a:lnTo>
                        <a:lnTo>
                          <a:pt x="3023" y="991"/>
                        </a:lnTo>
                        <a:lnTo>
                          <a:pt x="3120" y="937"/>
                        </a:lnTo>
                        <a:lnTo>
                          <a:pt x="3195" y="884"/>
                        </a:lnTo>
                        <a:lnTo>
                          <a:pt x="3259" y="837"/>
                        </a:lnTo>
                        <a:lnTo>
                          <a:pt x="3330" y="776"/>
                        </a:lnTo>
                        <a:lnTo>
                          <a:pt x="3400" y="717"/>
                        </a:lnTo>
                        <a:lnTo>
                          <a:pt x="3454" y="657"/>
                        </a:lnTo>
                        <a:lnTo>
                          <a:pt x="3529" y="545"/>
                        </a:lnTo>
                        <a:lnTo>
                          <a:pt x="3578" y="449"/>
                        </a:lnTo>
                        <a:lnTo>
                          <a:pt x="3588" y="408"/>
                        </a:lnTo>
                        <a:lnTo>
                          <a:pt x="3610" y="326"/>
                        </a:lnTo>
                        <a:lnTo>
                          <a:pt x="3610" y="261"/>
                        </a:lnTo>
                        <a:lnTo>
                          <a:pt x="3610" y="0"/>
                        </a:lnTo>
                        <a:lnTo>
                          <a:pt x="3458" y="125"/>
                        </a:lnTo>
                        <a:lnTo>
                          <a:pt x="2738" y="700"/>
                        </a:lnTo>
                        <a:lnTo>
                          <a:pt x="1695" y="1003"/>
                        </a:lnTo>
                        <a:lnTo>
                          <a:pt x="616" y="1162"/>
                        </a:lnTo>
                        <a:lnTo>
                          <a:pt x="0" y="1198"/>
                        </a:lnTo>
                        <a:lnTo>
                          <a:pt x="0" y="1601"/>
                        </a:lnTo>
                        <a:close/>
                      </a:path>
                    </a:pathLst>
                  </a:custGeom>
                  <a:solidFill>
                    <a:srgbClr val="800000"/>
                  </a:solidFill>
                  <a:ln w="9525">
                    <a:noFill/>
                    <a:round/>
                    <a:headEnd/>
                    <a:tailEnd/>
                  </a:ln>
                </p:spPr>
                <p:txBody>
                  <a:bodyPr/>
                  <a:lstStyle/>
                  <a:p>
                    <a:pPr eaLnBrk="0" hangingPunct="0"/>
                    <a:endParaRPr lang="tr-TR"/>
                  </a:p>
                </p:txBody>
              </p:sp>
              <p:grpSp>
                <p:nvGrpSpPr>
                  <p:cNvPr id="29714" name="Group 15"/>
                  <p:cNvGrpSpPr>
                    <a:grpSpLocks/>
                  </p:cNvGrpSpPr>
                  <p:nvPr/>
                </p:nvGrpSpPr>
                <p:grpSpPr bwMode="auto">
                  <a:xfrm>
                    <a:off x="721" y="2156"/>
                    <a:ext cx="1959" cy="515"/>
                    <a:chOff x="721" y="2156"/>
                    <a:chExt cx="1959" cy="515"/>
                  </a:xfrm>
                </p:grpSpPr>
                <p:sp>
                  <p:nvSpPr>
                    <p:cNvPr id="29715" name="Rectangle 16"/>
                    <p:cNvSpPr>
                      <a:spLocks noChangeArrowheads="1"/>
                    </p:cNvSpPr>
                    <p:nvPr/>
                  </p:nvSpPr>
                  <p:spPr bwMode="auto">
                    <a:xfrm>
                      <a:off x="2067" y="2260"/>
                      <a:ext cx="613" cy="111"/>
                    </a:xfrm>
                    <a:prstGeom prst="rect">
                      <a:avLst/>
                    </a:prstGeom>
                    <a:solidFill>
                      <a:srgbClr val="800000"/>
                    </a:solidFill>
                    <a:ln w="9525">
                      <a:noFill/>
                      <a:miter lim="800000"/>
                      <a:headEnd/>
                      <a:tailEnd/>
                    </a:ln>
                  </p:spPr>
                  <p:txBody>
                    <a:bodyPr/>
                    <a:lstStyle/>
                    <a:p>
                      <a:pPr eaLnBrk="0" hangingPunct="0"/>
                      <a:endParaRPr lang="tr-TR"/>
                    </a:p>
                  </p:txBody>
                </p:sp>
                <p:grpSp>
                  <p:nvGrpSpPr>
                    <p:cNvPr id="29716" name="Group 17"/>
                    <p:cNvGrpSpPr>
                      <a:grpSpLocks/>
                    </p:cNvGrpSpPr>
                    <p:nvPr/>
                  </p:nvGrpSpPr>
                  <p:grpSpPr bwMode="auto">
                    <a:xfrm>
                      <a:off x="721" y="2156"/>
                      <a:ext cx="1956" cy="515"/>
                      <a:chOff x="721" y="2156"/>
                      <a:chExt cx="1956" cy="515"/>
                    </a:xfrm>
                  </p:grpSpPr>
                  <p:sp>
                    <p:nvSpPr>
                      <p:cNvPr id="29717" name="Freeform 18"/>
                      <p:cNvSpPr>
                        <a:spLocks/>
                      </p:cNvSpPr>
                      <p:nvPr/>
                    </p:nvSpPr>
                    <p:spPr bwMode="auto">
                      <a:xfrm>
                        <a:off x="2065" y="2156"/>
                        <a:ext cx="612" cy="104"/>
                      </a:xfrm>
                      <a:custGeom>
                        <a:avLst/>
                        <a:gdLst>
                          <a:gd name="T0" fmla="*/ 0 w 1225"/>
                          <a:gd name="T1" fmla="*/ 313 h 313"/>
                          <a:gd name="T2" fmla="*/ 1225 w 1225"/>
                          <a:gd name="T3" fmla="*/ 313 h 313"/>
                          <a:gd name="T4" fmla="*/ 612 w 1225"/>
                          <a:gd name="T5" fmla="*/ 0 h 313"/>
                          <a:gd name="T6" fmla="*/ 0 w 1225"/>
                          <a:gd name="T7" fmla="*/ 313 h 313"/>
                          <a:gd name="T8" fmla="*/ 0 60000 65536"/>
                          <a:gd name="T9" fmla="*/ 0 60000 65536"/>
                          <a:gd name="T10" fmla="*/ 0 60000 65536"/>
                          <a:gd name="T11" fmla="*/ 0 60000 65536"/>
                          <a:gd name="T12" fmla="*/ 0 w 1225"/>
                          <a:gd name="T13" fmla="*/ 0 h 313"/>
                          <a:gd name="T14" fmla="*/ 1225 w 1225"/>
                          <a:gd name="T15" fmla="*/ 313 h 313"/>
                        </a:gdLst>
                        <a:ahLst/>
                        <a:cxnLst>
                          <a:cxn ang="T8">
                            <a:pos x="T0" y="T1"/>
                          </a:cxn>
                          <a:cxn ang="T9">
                            <a:pos x="T2" y="T3"/>
                          </a:cxn>
                          <a:cxn ang="T10">
                            <a:pos x="T4" y="T5"/>
                          </a:cxn>
                          <a:cxn ang="T11">
                            <a:pos x="T6" y="T7"/>
                          </a:cxn>
                        </a:cxnLst>
                        <a:rect l="T12" t="T13" r="T14" b="T15"/>
                        <a:pathLst>
                          <a:path w="1225" h="313">
                            <a:moveTo>
                              <a:pt x="0" y="313"/>
                            </a:moveTo>
                            <a:lnTo>
                              <a:pt x="1225" y="313"/>
                            </a:lnTo>
                            <a:lnTo>
                              <a:pt x="612" y="0"/>
                            </a:lnTo>
                            <a:lnTo>
                              <a:pt x="0" y="313"/>
                            </a:lnTo>
                            <a:close/>
                          </a:path>
                        </a:pathLst>
                      </a:custGeom>
                      <a:solidFill>
                        <a:srgbClr val="FF0000"/>
                      </a:solidFill>
                      <a:ln w="9525">
                        <a:noFill/>
                        <a:round/>
                        <a:headEnd/>
                        <a:tailEnd/>
                      </a:ln>
                    </p:spPr>
                    <p:txBody>
                      <a:bodyPr/>
                      <a:lstStyle/>
                      <a:p>
                        <a:pPr eaLnBrk="0" hangingPunct="0"/>
                        <a:endParaRPr lang="tr-TR"/>
                      </a:p>
                    </p:txBody>
                  </p:sp>
                  <p:sp>
                    <p:nvSpPr>
                      <p:cNvPr id="29718" name="Freeform 19"/>
                      <p:cNvSpPr>
                        <a:spLocks/>
                      </p:cNvSpPr>
                      <p:nvPr/>
                    </p:nvSpPr>
                    <p:spPr bwMode="auto">
                      <a:xfrm>
                        <a:off x="721" y="2260"/>
                        <a:ext cx="1803" cy="411"/>
                      </a:xfrm>
                      <a:custGeom>
                        <a:avLst/>
                        <a:gdLst>
                          <a:gd name="T0" fmla="*/ 96 w 3606"/>
                          <a:gd name="T1" fmla="*/ 1037 h 1232"/>
                          <a:gd name="T2" fmla="*/ 310 w 3606"/>
                          <a:gd name="T3" fmla="*/ 1033 h 1232"/>
                          <a:gd name="T4" fmla="*/ 516 w 3606"/>
                          <a:gd name="T5" fmla="*/ 1024 h 1232"/>
                          <a:gd name="T6" fmla="*/ 723 w 3606"/>
                          <a:gd name="T7" fmla="*/ 1010 h 1232"/>
                          <a:gd name="T8" fmla="*/ 927 w 3606"/>
                          <a:gd name="T9" fmla="*/ 990 h 1232"/>
                          <a:gd name="T10" fmla="*/ 1155 w 3606"/>
                          <a:gd name="T11" fmla="*/ 962 h 1232"/>
                          <a:gd name="T12" fmla="*/ 1344 w 3606"/>
                          <a:gd name="T13" fmla="*/ 933 h 1232"/>
                          <a:gd name="T14" fmla="*/ 1599 w 3606"/>
                          <a:gd name="T15" fmla="*/ 887 h 1232"/>
                          <a:gd name="T16" fmla="*/ 1902 w 3606"/>
                          <a:gd name="T17" fmla="*/ 813 h 1232"/>
                          <a:gd name="T18" fmla="*/ 2080 w 3606"/>
                          <a:gd name="T19" fmla="*/ 759 h 1232"/>
                          <a:gd name="T20" fmla="*/ 2342 w 3606"/>
                          <a:gd name="T21" fmla="*/ 664 h 1232"/>
                          <a:gd name="T22" fmla="*/ 2507 w 3606"/>
                          <a:gd name="T23" fmla="*/ 592 h 1232"/>
                          <a:gd name="T24" fmla="*/ 2652 w 3606"/>
                          <a:gd name="T25" fmla="*/ 510 h 1232"/>
                          <a:gd name="T26" fmla="*/ 2772 w 3606"/>
                          <a:gd name="T27" fmla="*/ 428 h 1232"/>
                          <a:gd name="T28" fmla="*/ 2874 w 3606"/>
                          <a:gd name="T29" fmla="*/ 341 h 1232"/>
                          <a:gd name="T30" fmla="*/ 2948 w 3606"/>
                          <a:gd name="T31" fmla="*/ 262 h 1232"/>
                          <a:gd name="T32" fmla="*/ 2995 w 3606"/>
                          <a:gd name="T33" fmla="*/ 187 h 1232"/>
                          <a:gd name="T34" fmla="*/ 3023 w 3606"/>
                          <a:gd name="T35" fmla="*/ 120 h 1232"/>
                          <a:gd name="T36" fmla="*/ 3041 w 3606"/>
                          <a:gd name="T37" fmla="*/ 39 h 1232"/>
                          <a:gd name="T38" fmla="*/ 3606 w 3606"/>
                          <a:gd name="T39" fmla="*/ 0 h 1232"/>
                          <a:gd name="T40" fmla="*/ 3590 w 3606"/>
                          <a:gd name="T41" fmla="*/ 117 h 1232"/>
                          <a:gd name="T42" fmla="*/ 3557 w 3606"/>
                          <a:gd name="T43" fmla="*/ 200 h 1232"/>
                          <a:gd name="T44" fmla="*/ 3508 w 3606"/>
                          <a:gd name="T45" fmla="*/ 283 h 1232"/>
                          <a:gd name="T46" fmla="*/ 3443 w 3606"/>
                          <a:gd name="T47" fmla="*/ 365 h 1232"/>
                          <a:gd name="T48" fmla="*/ 3358 w 3606"/>
                          <a:gd name="T49" fmla="*/ 448 h 1232"/>
                          <a:gd name="T50" fmla="*/ 3263 w 3606"/>
                          <a:gd name="T51" fmla="*/ 525 h 1232"/>
                          <a:gd name="T52" fmla="*/ 3117 w 3606"/>
                          <a:gd name="T53" fmla="*/ 619 h 1232"/>
                          <a:gd name="T54" fmla="*/ 2904 w 3606"/>
                          <a:gd name="T55" fmla="*/ 728 h 1232"/>
                          <a:gd name="T56" fmla="*/ 2701 w 3606"/>
                          <a:gd name="T57" fmla="*/ 815 h 1232"/>
                          <a:gd name="T58" fmla="*/ 2409 w 3606"/>
                          <a:gd name="T59" fmla="*/ 916 h 1232"/>
                          <a:gd name="T60" fmla="*/ 2111 w 3606"/>
                          <a:gd name="T61" fmla="*/ 994 h 1232"/>
                          <a:gd name="T62" fmla="*/ 1894 w 3606"/>
                          <a:gd name="T63" fmla="*/ 1045 h 1232"/>
                          <a:gd name="T64" fmla="*/ 1707 w 3606"/>
                          <a:gd name="T65" fmla="*/ 1081 h 1232"/>
                          <a:gd name="T66" fmla="*/ 1510 w 3606"/>
                          <a:gd name="T67" fmla="*/ 1115 h 1232"/>
                          <a:gd name="T68" fmla="*/ 1268 w 3606"/>
                          <a:gd name="T69" fmla="*/ 1148 h 1232"/>
                          <a:gd name="T70" fmla="*/ 1001 w 3606"/>
                          <a:gd name="T71" fmla="*/ 1180 h 1232"/>
                          <a:gd name="T72" fmla="*/ 737 w 3606"/>
                          <a:gd name="T73" fmla="*/ 1202 h 1232"/>
                          <a:gd name="T74" fmla="*/ 462 w 3606"/>
                          <a:gd name="T75" fmla="*/ 1218 h 1232"/>
                          <a:gd name="T76" fmla="*/ 96 w 3606"/>
                          <a:gd name="T77" fmla="*/ 1229 h 1232"/>
                          <a:gd name="T78" fmla="*/ 3 w 3606"/>
                          <a:gd name="T79" fmla="*/ 1040 h 12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06"/>
                          <a:gd name="T121" fmla="*/ 0 h 1232"/>
                          <a:gd name="T122" fmla="*/ 3606 w 3606"/>
                          <a:gd name="T123" fmla="*/ 1232 h 12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06" h="1232">
                            <a:moveTo>
                              <a:pt x="3" y="1040"/>
                            </a:moveTo>
                            <a:lnTo>
                              <a:pt x="96" y="1037"/>
                            </a:lnTo>
                            <a:lnTo>
                              <a:pt x="214" y="1036"/>
                            </a:lnTo>
                            <a:lnTo>
                              <a:pt x="310" y="1033"/>
                            </a:lnTo>
                            <a:lnTo>
                              <a:pt x="408" y="1029"/>
                            </a:lnTo>
                            <a:lnTo>
                              <a:pt x="516" y="1024"/>
                            </a:lnTo>
                            <a:lnTo>
                              <a:pt x="612" y="1018"/>
                            </a:lnTo>
                            <a:lnTo>
                              <a:pt x="723" y="1010"/>
                            </a:lnTo>
                            <a:lnTo>
                              <a:pt x="814" y="1002"/>
                            </a:lnTo>
                            <a:lnTo>
                              <a:pt x="927" y="990"/>
                            </a:lnTo>
                            <a:lnTo>
                              <a:pt x="1037" y="977"/>
                            </a:lnTo>
                            <a:lnTo>
                              <a:pt x="1155" y="962"/>
                            </a:lnTo>
                            <a:lnTo>
                              <a:pt x="1254" y="946"/>
                            </a:lnTo>
                            <a:lnTo>
                              <a:pt x="1344" y="933"/>
                            </a:lnTo>
                            <a:lnTo>
                              <a:pt x="1449" y="916"/>
                            </a:lnTo>
                            <a:lnTo>
                              <a:pt x="1599" y="887"/>
                            </a:lnTo>
                            <a:lnTo>
                              <a:pt x="1738" y="855"/>
                            </a:lnTo>
                            <a:lnTo>
                              <a:pt x="1902" y="813"/>
                            </a:lnTo>
                            <a:lnTo>
                              <a:pt x="2011" y="782"/>
                            </a:lnTo>
                            <a:lnTo>
                              <a:pt x="2080" y="759"/>
                            </a:lnTo>
                            <a:lnTo>
                              <a:pt x="2215" y="714"/>
                            </a:lnTo>
                            <a:lnTo>
                              <a:pt x="2342" y="664"/>
                            </a:lnTo>
                            <a:lnTo>
                              <a:pt x="2435" y="625"/>
                            </a:lnTo>
                            <a:lnTo>
                              <a:pt x="2507" y="592"/>
                            </a:lnTo>
                            <a:lnTo>
                              <a:pt x="2587" y="550"/>
                            </a:lnTo>
                            <a:lnTo>
                              <a:pt x="2652" y="510"/>
                            </a:lnTo>
                            <a:lnTo>
                              <a:pt x="2708" y="474"/>
                            </a:lnTo>
                            <a:lnTo>
                              <a:pt x="2772" y="428"/>
                            </a:lnTo>
                            <a:lnTo>
                              <a:pt x="2828" y="385"/>
                            </a:lnTo>
                            <a:lnTo>
                              <a:pt x="2874" y="341"/>
                            </a:lnTo>
                            <a:lnTo>
                              <a:pt x="2915" y="302"/>
                            </a:lnTo>
                            <a:lnTo>
                              <a:pt x="2948" y="262"/>
                            </a:lnTo>
                            <a:lnTo>
                              <a:pt x="2973" y="227"/>
                            </a:lnTo>
                            <a:lnTo>
                              <a:pt x="2995" y="187"/>
                            </a:lnTo>
                            <a:lnTo>
                              <a:pt x="3012" y="151"/>
                            </a:lnTo>
                            <a:lnTo>
                              <a:pt x="3023" y="120"/>
                            </a:lnTo>
                            <a:lnTo>
                              <a:pt x="3035" y="78"/>
                            </a:lnTo>
                            <a:lnTo>
                              <a:pt x="3041" y="39"/>
                            </a:lnTo>
                            <a:lnTo>
                              <a:pt x="3042" y="0"/>
                            </a:lnTo>
                            <a:lnTo>
                              <a:pt x="3606" y="0"/>
                            </a:lnTo>
                            <a:lnTo>
                              <a:pt x="3600" y="63"/>
                            </a:lnTo>
                            <a:lnTo>
                              <a:pt x="3590" y="117"/>
                            </a:lnTo>
                            <a:lnTo>
                              <a:pt x="3575" y="163"/>
                            </a:lnTo>
                            <a:lnTo>
                              <a:pt x="3557" y="200"/>
                            </a:lnTo>
                            <a:lnTo>
                              <a:pt x="3538" y="240"/>
                            </a:lnTo>
                            <a:lnTo>
                              <a:pt x="3508" y="283"/>
                            </a:lnTo>
                            <a:lnTo>
                              <a:pt x="3483" y="318"/>
                            </a:lnTo>
                            <a:lnTo>
                              <a:pt x="3443" y="365"/>
                            </a:lnTo>
                            <a:lnTo>
                              <a:pt x="3401" y="407"/>
                            </a:lnTo>
                            <a:lnTo>
                              <a:pt x="3358" y="448"/>
                            </a:lnTo>
                            <a:lnTo>
                              <a:pt x="3308" y="490"/>
                            </a:lnTo>
                            <a:lnTo>
                              <a:pt x="3263" y="525"/>
                            </a:lnTo>
                            <a:lnTo>
                              <a:pt x="3190" y="573"/>
                            </a:lnTo>
                            <a:lnTo>
                              <a:pt x="3117" y="619"/>
                            </a:lnTo>
                            <a:lnTo>
                              <a:pt x="3010" y="676"/>
                            </a:lnTo>
                            <a:lnTo>
                              <a:pt x="2904" y="728"/>
                            </a:lnTo>
                            <a:lnTo>
                              <a:pt x="2797" y="775"/>
                            </a:lnTo>
                            <a:lnTo>
                              <a:pt x="2701" y="815"/>
                            </a:lnTo>
                            <a:lnTo>
                              <a:pt x="2565" y="865"/>
                            </a:lnTo>
                            <a:lnTo>
                              <a:pt x="2409" y="916"/>
                            </a:lnTo>
                            <a:lnTo>
                              <a:pt x="2253" y="958"/>
                            </a:lnTo>
                            <a:lnTo>
                              <a:pt x="2111" y="994"/>
                            </a:lnTo>
                            <a:lnTo>
                              <a:pt x="2014" y="1018"/>
                            </a:lnTo>
                            <a:lnTo>
                              <a:pt x="1894" y="1045"/>
                            </a:lnTo>
                            <a:lnTo>
                              <a:pt x="1806" y="1064"/>
                            </a:lnTo>
                            <a:lnTo>
                              <a:pt x="1707" y="1081"/>
                            </a:lnTo>
                            <a:lnTo>
                              <a:pt x="1607" y="1099"/>
                            </a:lnTo>
                            <a:lnTo>
                              <a:pt x="1510" y="1115"/>
                            </a:lnTo>
                            <a:lnTo>
                              <a:pt x="1381" y="1135"/>
                            </a:lnTo>
                            <a:lnTo>
                              <a:pt x="1268" y="1148"/>
                            </a:lnTo>
                            <a:lnTo>
                              <a:pt x="1145" y="1164"/>
                            </a:lnTo>
                            <a:lnTo>
                              <a:pt x="1001" y="1180"/>
                            </a:lnTo>
                            <a:lnTo>
                              <a:pt x="854" y="1194"/>
                            </a:lnTo>
                            <a:lnTo>
                              <a:pt x="737" y="1202"/>
                            </a:lnTo>
                            <a:lnTo>
                              <a:pt x="604" y="1213"/>
                            </a:lnTo>
                            <a:lnTo>
                              <a:pt x="462" y="1218"/>
                            </a:lnTo>
                            <a:lnTo>
                              <a:pt x="270" y="1226"/>
                            </a:lnTo>
                            <a:lnTo>
                              <a:pt x="96" y="1229"/>
                            </a:lnTo>
                            <a:lnTo>
                              <a:pt x="0" y="1232"/>
                            </a:lnTo>
                            <a:lnTo>
                              <a:pt x="3" y="1040"/>
                            </a:lnTo>
                            <a:close/>
                          </a:path>
                        </a:pathLst>
                      </a:custGeom>
                      <a:solidFill>
                        <a:srgbClr val="FF0000"/>
                      </a:solidFill>
                      <a:ln w="9525">
                        <a:noFill/>
                        <a:round/>
                        <a:headEnd/>
                        <a:tailEnd/>
                      </a:ln>
                    </p:spPr>
                    <p:txBody>
                      <a:bodyPr/>
                      <a:lstStyle/>
                      <a:p>
                        <a:pPr eaLnBrk="0" hangingPunct="0"/>
                        <a:endParaRPr lang="tr-TR"/>
                      </a:p>
                    </p:txBody>
                  </p:sp>
                </p:grpSp>
              </p:grpSp>
            </p:grpSp>
          </p:grpSp>
          <p:grpSp>
            <p:nvGrpSpPr>
              <p:cNvPr id="29719" name="Group 20"/>
              <p:cNvGrpSpPr>
                <a:grpSpLocks/>
              </p:cNvGrpSpPr>
              <p:nvPr/>
            </p:nvGrpSpPr>
            <p:grpSpPr bwMode="auto">
              <a:xfrm>
                <a:off x="384" y="2597"/>
                <a:ext cx="2981" cy="475"/>
                <a:chOff x="723" y="2491"/>
                <a:chExt cx="2539" cy="475"/>
              </a:xfrm>
            </p:grpSpPr>
            <p:sp>
              <p:nvSpPr>
                <p:cNvPr id="29720" name="Freeform 21"/>
                <p:cNvSpPr>
                  <a:spLocks/>
                </p:cNvSpPr>
                <p:nvPr/>
              </p:nvSpPr>
              <p:spPr bwMode="auto">
                <a:xfrm>
                  <a:off x="2919" y="2491"/>
                  <a:ext cx="85" cy="475"/>
                </a:xfrm>
                <a:custGeom>
                  <a:avLst/>
                  <a:gdLst>
                    <a:gd name="T0" fmla="*/ 170 w 170"/>
                    <a:gd name="T1" fmla="*/ 0 h 1424"/>
                    <a:gd name="T2" fmla="*/ 170 w 170"/>
                    <a:gd name="T3" fmla="*/ 1424 h 1424"/>
                    <a:gd name="T4" fmla="*/ 0 w 170"/>
                    <a:gd name="T5" fmla="*/ 1044 h 1424"/>
                    <a:gd name="T6" fmla="*/ 0 w 170"/>
                    <a:gd name="T7" fmla="*/ 378 h 1424"/>
                    <a:gd name="T8" fmla="*/ 170 w 170"/>
                    <a:gd name="T9" fmla="*/ 0 h 1424"/>
                    <a:gd name="T10" fmla="*/ 0 60000 65536"/>
                    <a:gd name="T11" fmla="*/ 0 60000 65536"/>
                    <a:gd name="T12" fmla="*/ 0 60000 65536"/>
                    <a:gd name="T13" fmla="*/ 0 60000 65536"/>
                    <a:gd name="T14" fmla="*/ 0 60000 65536"/>
                    <a:gd name="T15" fmla="*/ 0 w 170"/>
                    <a:gd name="T16" fmla="*/ 0 h 1424"/>
                    <a:gd name="T17" fmla="*/ 170 w 170"/>
                    <a:gd name="T18" fmla="*/ 1424 h 1424"/>
                  </a:gdLst>
                  <a:ahLst/>
                  <a:cxnLst>
                    <a:cxn ang="T10">
                      <a:pos x="T0" y="T1"/>
                    </a:cxn>
                    <a:cxn ang="T11">
                      <a:pos x="T2" y="T3"/>
                    </a:cxn>
                    <a:cxn ang="T12">
                      <a:pos x="T4" y="T5"/>
                    </a:cxn>
                    <a:cxn ang="T13">
                      <a:pos x="T6" y="T7"/>
                    </a:cxn>
                    <a:cxn ang="T14">
                      <a:pos x="T8" y="T9"/>
                    </a:cxn>
                  </a:cxnLst>
                  <a:rect l="T15" t="T16" r="T17" b="T18"/>
                  <a:pathLst>
                    <a:path w="170" h="1424">
                      <a:moveTo>
                        <a:pt x="170" y="0"/>
                      </a:moveTo>
                      <a:lnTo>
                        <a:pt x="170" y="1424"/>
                      </a:lnTo>
                      <a:lnTo>
                        <a:pt x="0" y="1044"/>
                      </a:lnTo>
                      <a:lnTo>
                        <a:pt x="0" y="378"/>
                      </a:lnTo>
                      <a:lnTo>
                        <a:pt x="170" y="0"/>
                      </a:lnTo>
                      <a:close/>
                    </a:path>
                  </a:pathLst>
                </a:custGeom>
                <a:solidFill>
                  <a:srgbClr val="800000"/>
                </a:solidFill>
                <a:ln w="9525">
                  <a:noFill/>
                  <a:round/>
                  <a:headEnd/>
                  <a:tailEnd/>
                </a:ln>
              </p:spPr>
              <p:txBody>
                <a:bodyPr/>
                <a:lstStyle/>
                <a:p>
                  <a:pPr eaLnBrk="0" hangingPunct="0"/>
                  <a:endParaRPr lang="tr-TR"/>
                </a:p>
              </p:txBody>
            </p:sp>
            <p:sp>
              <p:nvSpPr>
                <p:cNvPr id="29721" name="Freeform 22"/>
                <p:cNvSpPr>
                  <a:spLocks/>
                </p:cNvSpPr>
                <p:nvPr/>
              </p:nvSpPr>
              <p:spPr bwMode="auto">
                <a:xfrm>
                  <a:off x="723" y="2491"/>
                  <a:ext cx="2539" cy="475"/>
                </a:xfrm>
                <a:custGeom>
                  <a:avLst/>
                  <a:gdLst>
                    <a:gd name="T0" fmla="*/ 4562 w 5078"/>
                    <a:gd name="T1" fmla="*/ 473 h 1424"/>
                    <a:gd name="T2" fmla="*/ 4562 w 5078"/>
                    <a:gd name="T3" fmla="*/ 0 h 1424"/>
                    <a:gd name="T4" fmla="*/ 5078 w 5078"/>
                    <a:gd name="T5" fmla="*/ 759 h 1424"/>
                    <a:gd name="T6" fmla="*/ 4562 w 5078"/>
                    <a:gd name="T7" fmla="*/ 1424 h 1424"/>
                    <a:gd name="T8" fmla="*/ 4562 w 5078"/>
                    <a:gd name="T9" fmla="*/ 949 h 1424"/>
                    <a:gd name="T10" fmla="*/ 0 w 5078"/>
                    <a:gd name="T11" fmla="*/ 949 h 1424"/>
                    <a:gd name="T12" fmla="*/ 0 w 5078"/>
                    <a:gd name="T13" fmla="*/ 473 h 1424"/>
                    <a:gd name="T14" fmla="*/ 4562 w 5078"/>
                    <a:gd name="T15" fmla="*/ 473 h 1424"/>
                    <a:gd name="T16" fmla="*/ 0 60000 65536"/>
                    <a:gd name="T17" fmla="*/ 0 60000 65536"/>
                    <a:gd name="T18" fmla="*/ 0 60000 65536"/>
                    <a:gd name="T19" fmla="*/ 0 60000 65536"/>
                    <a:gd name="T20" fmla="*/ 0 60000 65536"/>
                    <a:gd name="T21" fmla="*/ 0 60000 65536"/>
                    <a:gd name="T22" fmla="*/ 0 60000 65536"/>
                    <a:gd name="T23" fmla="*/ 0 60000 65536"/>
                    <a:gd name="T24" fmla="*/ 0 w 5078"/>
                    <a:gd name="T25" fmla="*/ 0 h 1424"/>
                    <a:gd name="T26" fmla="*/ 5078 w 5078"/>
                    <a:gd name="T27" fmla="*/ 1424 h 1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78" h="1424">
                      <a:moveTo>
                        <a:pt x="4562" y="473"/>
                      </a:moveTo>
                      <a:lnTo>
                        <a:pt x="4562" y="0"/>
                      </a:lnTo>
                      <a:lnTo>
                        <a:pt x="5078" y="759"/>
                      </a:lnTo>
                      <a:lnTo>
                        <a:pt x="4562" y="1424"/>
                      </a:lnTo>
                      <a:lnTo>
                        <a:pt x="4562" y="949"/>
                      </a:lnTo>
                      <a:lnTo>
                        <a:pt x="0" y="949"/>
                      </a:lnTo>
                      <a:lnTo>
                        <a:pt x="0" y="473"/>
                      </a:lnTo>
                      <a:lnTo>
                        <a:pt x="4562" y="473"/>
                      </a:lnTo>
                      <a:close/>
                    </a:path>
                  </a:pathLst>
                </a:custGeom>
                <a:solidFill>
                  <a:srgbClr val="FF0000"/>
                </a:solidFill>
                <a:ln w="9525">
                  <a:noFill/>
                  <a:round/>
                  <a:headEnd/>
                  <a:tailEnd/>
                </a:ln>
              </p:spPr>
              <p:txBody>
                <a:bodyPr/>
                <a:lstStyle/>
                <a:p>
                  <a:pPr eaLnBrk="0" hangingPunct="0"/>
                  <a:endParaRPr lang="tr-TR"/>
                </a:p>
              </p:txBody>
            </p:sp>
          </p:grpSp>
        </p:grpSp>
      </p:grpSp>
      <p:sp>
        <p:nvSpPr>
          <p:cNvPr id="29722" name="Text Box 26"/>
          <p:cNvSpPr txBox="1">
            <a:spLocks noChangeArrowheads="1"/>
          </p:cNvSpPr>
          <p:nvPr/>
        </p:nvSpPr>
        <p:spPr bwMode="auto">
          <a:xfrm>
            <a:off x="1758950" y="2022475"/>
            <a:ext cx="4048125" cy="457200"/>
          </a:xfrm>
          <a:prstGeom prst="rect">
            <a:avLst/>
          </a:prstGeom>
          <a:noFill/>
          <a:ln w="9525">
            <a:noFill/>
            <a:miter lim="800000"/>
            <a:headEnd/>
            <a:tailEnd/>
          </a:ln>
        </p:spPr>
        <p:txBody>
          <a:bodyPr wrap="none">
            <a:spAutoFit/>
          </a:bodyPr>
          <a:lstStyle/>
          <a:p>
            <a:pPr eaLnBrk="0" hangingPunct="0"/>
            <a:r>
              <a:rPr lang="tr-TR"/>
              <a:t>MÜŞTERİ MEMNUNİYETİDİR.</a:t>
            </a:r>
            <a:endParaRPr lang="en-AU"/>
          </a:p>
        </p:txBody>
      </p:sp>
      <p:sp>
        <p:nvSpPr>
          <p:cNvPr id="9218"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sz="2800" b="1">
                <a:solidFill>
                  <a:schemeClr val="bg1"/>
                </a:solidFill>
                <a:effectLst>
                  <a:outerShdw blurRad="38100" dist="38100" dir="2700000" algn="tl">
                    <a:srgbClr val="000000"/>
                  </a:outerShdw>
                </a:effectLst>
                <a:latin typeface="Verdana" pitchFamily="34" charset="0"/>
              </a:rPr>
              <a:t>KALİTE</a:t>
            </a:r>
            <a:endParaRPr lang="en-AU" sz="2800" b="1">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pic>
        <p:nvPicPr>
          <p:cNvPr id="134146" name="Picture 2"/>
          <p:cNvPicPr>
            <a:picLocks noChangeAspect="1" noChangeArrowheads="1"/>
          </p:cNvPicPr>
          <p:nvPr/>
        </p:nvPicPr>
        <p:blipFill>
          <a:blip r:embed="rId2" cstate="print"/>
          <a:srcRect/>
          <a:stretch>
            <a:fillRect/>
          </a:stretch>
        </p:blipFill>
        <p:spPr bwMode="auto">
          <a:xfrm>
            <a:off x="773113" y="1371600"/>
            <a:ext cx="7878762" cy="4473575"/>
          </a:xfrm>
          <a:prstGeom prst="rect">
            <a:avLst/>
          </a:prstGeom>
          <a:noFill/>
          <a:ln w="9525">
            <a:noFill/>
            <a:miter lim="800000"/>
            <a:headEnd/>
            <a:tailEnd/>
          </a:ln>
        </p:spPr>
      </p:pic>
      <p:sp>
        <p:nvSpPr>
          <p:cNvPr id="134147" name="Text Box 3"/>
          <p:cNvSpPr txBox="1">
            <a:spLocks noChangeArrowheads="1"/>
          </p:cNvSpPr>
          <p:nvPr/>
        </p:nvSpPr>
        <p:spPr bwMode="auto">
          <a:xfrm>
            <a:off x="3024188" y="381000"/>
            <a:ext cx="2876550" cy="762000"/>
          </a:xfrm>
          <a:prstGeom prst="rect">
            <a:avLst/>
          </a:prstGeom>
          <a:noFill/>
          <a:ln w="9525">
            <a:noFill/>
            <a:miter lim="800000"/>
            <a:headEnd/>
            <a:tailEnd/>
          </a:ln>
        </p:spPr>
        <p:txBody>
          <a:bodyPr wrap="none">
            <a:spAutoFit/>
          </a:bodyPr>
          <a:lstStyle/>
          <a:p>
            <a:pPr eaLnBrk="0" hangingPunct="0"/>
            <a:r>
              <a:rPr lang="en-AU" sz="4400"/>
              <a:t>Ağaç Modeli</a:t>
            </a:r>
          </a:p>
        </p:txBody>
      </p:sp>
      <p:grpSp>
        <p:nvGrpSpPr>
          <p:cNvPr id="134148" name="Group 4"/>
          <p:cNvGrpSpPr>
            <a:grpSpLocks/>
          </p:cNvGrpSpPr>
          <p:nvPr/>
        </p:nvGrpSpPr>
        <p:grpSpPr bwMode="auto">
          <a:xfrm>
            <a:off x="3887788" y="6248400"/>
            <a:ext cx="5084762" cy="274638"/>
            <a:chOff x="2653" y="3600"/>
            <a:chExt cx="3470" cy="173"/>
          </a:xfrm>
        </p:grpSpPr>
        <p:sp>
          <p:nvSpPr>
            <p:cNvPr id="134149" name="Text Box 5"/>
            <p:cNvSpPr txBox="1">
              <a:spLocks noChangeArrowheads="1"/>
            </p:cNvSpPr>
            <p:nvPr/>
          </p:nvSpPr>
          <p:spPr bwMode="auto">
            <a:xfrm>
              <a:off x="2653" y="3600"/>
              <a:ext cx="1715" cy="173"/>
            </a:xfrm>
            <a:prstGeom prst="rect">
              <a:avLst/>
            </a:prstGeom>
            <a:noFill/>
            <a:ln w="9525">
              <a:noFill/>
              <a:miter lim="800000"/>
              <a:headEnd/>
              <a:tailEnd/>
            </a:ln>
          </p:spPr>
          <p:txBody>
            <a:bodyPr wrap="none">
              <a:spAutoFit/>
            </a:bodyPr>
            <a:lstStyle/>
            <a:p>
              <a:pPr eaLnBrk="0" hangingPunct="0"/>
              <a:r>
                <a:rPr lang="en-AU" sz="1200">
                  <a:latin typeface="Arial" pitchFamily="34" charset="0"/>
                </a:rPr>
                <a:t>TÜRK STANDARDLARI ENSTİTÜSÜ</a:t>
              </a:r>
            </a:p>
          </p:txBody>
        </p:sp>
        <p:sp>
          <p:nvSpPr>
            <p:cNvPr id="134150" name="Text Box 6"/>
            <p:cNvSpPr txBox="1">
              <a:spLocks noChangeArrowheads="1"/>
            </p:cNvSpPr>
            <p:nvPr/>
          </p:nvSpPr>
          <p:spPr bwMode="auto">
            <a:xfrm>
              <a:off x="5848" y="3600"/>
              <a:ext cx="275" cy="173"/>
            </a:xfrm>
            <a:prstGeom prst="rect">
              <a:avLst/>
            </a:prstGeom>
            <a:noFill/>
            <a:ln w="9525">
              <a:noFill/>
              <a:miter lim="800000"/>
              <a:headEnd/>
              <a:tailEnd/>
            </a:ln>
          </p:spPr>
          <p:txBody>
            <a:bodyPr wrap="none">
              <a:spAutoFit/>
            </a:bodyPr>
            <a:lstStyle/>
            <a:p>
              <a:pPr eaLnBrk="0" hangingPunct="0"/>
              <a:r>
                <a:rPr lang="en-AU" sz="1200">
                  <a:latin typeface="Arial" pitchFamily="34" charset="0"/>
                </a:rPr>
                <a:t>105</a:t>
              </a:r>
            </a:p>
          </p:txBody>
        </p:sp>
      </p:grpSp>
    </p:spTree>
  </p:cSld>
  <p:clrMapOvr>
    <a:masterClrMapping/>
  </p:clrMapOvr>
  <p:transition spd="med"/>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35170"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35171"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83934944-8B37-4904-8C69-B3F0052DD6C1}" type="slidenum">
              <a:rPr lang="en-US" sz="1400">
                <a:latin typeface="Arial Narrow" pitchFamily="34" charset="0"/>
              </a:rPr>
              <a:pPr algn="r" eaLnBrk="0" hangingPunct="0">
                <a:spcBef>
                  <a:spcPct val="50000"/>
                </a:spcBef>
              </a:pPr>
              <a:t>121</a:t>
            </a:fld>
            <a:endParaRPr lang="en-US" sz="1400">
              <a:latin typeface="Arial Narrow" pitchFamily="34" charset="0"/>
            </a:endParaRPr>
          </a:p>
        </p:txBody>
      </p:sp>
      <p:sp>
        <p:nvSpPr>
          <p:cNvPr id="363522" name="Rectangle 1026"/>
          <p:cNvSpPr>
            <a:spLocks noGrp="1" noChangeArrowheads="1"/>
          </p:cNvSpPr>
          <p:nvPr>
            <p:ph type="title" idx="4294967295"/>
          </p:nvPr>
        </p:nvSpPr>
        <p:spPr/>
        <p:txBody>
          <a:bodyPr/>
          <a:lstStyle/>
          <a:p>
            <a:r>
              <a:rPr lang="en-AU">
                <a:effectLst>
                  <a:outerShdw blurRad="38100" dist="38100" dir="2700000" algn="tl">
                    <a:srgbClr val="000000"/>
                  </a:outerShdw>
                </a:effectLst>
              </a:rPr>
              <a:t>Proses yaklaşımı basamakları</a:t>
            </a:r>
          </a:p>
        </p:txBody>
      </p:sp>
      <p:sp>
        <p:nvSpPr>
          <p:cNvPr id="363523" name="Rectangle 1027"/>
          <p:cNvSpPr>
            <a:spLocks noGrp="1" noChangeArrowheads="1"/>
          </p:cNvSpPr>
          <p:nvPr>
            <p:ph type="body" idx="4294967295"/>
          </p:nvPr>
        </p:nvSpPr>
        <p:spPr>
          <a:xfrm>
            <a:off x="900113" y="1773238"/>
            <a:ext cx="7772400" cy="4114800"/>
          </a:xfrm>
        </p:spPr>
        <p:txBody>
          <a:bodyPr/>
          <a:lstStyle/>
          <a:p>
            <a:pPr lvl="2" algn="just">
              <a:buSzTx/>
              <a:buFont typeface="Symbol" pitchFamily="18" charset="2"/>
              <a:buBlip>
                <a:blip r:embed="rId2"/>
              </a:buBlip>
            </a:pPr>
            <a:r>
              <a:rPr lang="tr-TR">
                <a:solidFill>
                  <a:srgbClr val="3333CC"/>
                </a:solidFill>
                <a:latin typeface="Times New Roman" pitchFamily="18" charset="0"/>
              </a:rPr>
              <a:t>Proseslerin belirlenmesi, tanımlanması</a:t>
            </a:r>
          </a:p>
          <a:p>
            <a:pPr lvl="2" algn="just">
              <a:buSzTx/>
              <a:buFont typeface="Symbol" pitchFamily="18" charset="2"/>
              <a:buBlip>
                <a:blip r:embed="rId2"/>
              </a:buBlip>
            </a:pPr>
            <a:r>
              <a:rPr lang="tr-TR">
                <a:solidFill>
                  <a:srgbClr val="3333CC"/>
                </a:solidFill>
                <a:latin typeface="Times New Roman" pitchFamily="18" charset="0"/>
              </a:rPr>
              <a:t>Proseslerin sıralaması ve etkileşimlerinin belirlenmesi</a:t>
            </a:r>
          </a:p>
          <a:p>
            <a:pPr lvl="2" algn="just">
              <a:buSzTx/>
              <a:buFont typeface="Symbol" pitchFamily="18" charset="2"/>
              <a:buBlip>
                <a:blip r:embed="rId2"/>
              </a:buBlip>
            </a:pPr>
            <a:r>
              <a:rPr lang="tr-TR">
                <a:solidFill>
                  <a:srgbClr val="3333CC"/>
                </a:solidFill>
                <a:latin typeface="Times New Roman" pitchFamily="18" charset="0"/>
              </a:rPr>
              <a:t>Proseslerin operasyon ve kontrolu için kriter ve metodların belirlenmesi</a:t>
            </a:r>
          </a:p>
          <a:p>
            <a:pPr lvl="2" algn="just">
              <a:buSzTx/>
              <a:buFont typeface="Symbol" pitchFamily="18" charset="2"/>
              <a:buBlip>
                <a:blip r:embed="rId2"/>
              </a:buBlip>
            </a:pPr>
            <a:r>
              <a:rPr lang="tr-TR">
                <a:solidFill>
                  <a:srgbClr val="3333CC"/>
                </a:solidFill>
                <a:latin typeface="Times New Roman" pitchFamily="18" charset="0"/>
              </a:rPr>
              <a:t>Proseslerin operasyonu ve izlenmesi için  gerekli kaynak ve bilginin mevcudiyetinin sağlanması</a:t>
            </a:r>
          </a:p>
          <a:p>
            <a:pPr lvl="2" algn="just">
              <a:buSzTx/>
              <a:buFont typeface="Symbol" pitchFamily="18" charset="2"/>
              <a:buBlip>
                <a:blip r:embed="rId2"/>
              </a:buBlip>
            </a:pPr>
            <a:r>
              <a:rPr lang="tr-TR">
                <a:solidFill>
                  <a:srgbClr val="3333CC"/>
                </a:solidFill>
                <a:latin typeface="Times New Roman" pitchFamily="18" charset="0"/>
              </a:rPr>
              <a:t>Proseslerin izlenmesi, ölçülmesi ve analiz edilmesi</a:t>
            </a:r>
          </a:p>
          <a:p>
            <a:pPr lvl="2" algn="just">
              <a:buSzTx/>
              <a:buFont typeface="Symbol" pitchFamily="18" charset="2"/>
              <a:buBlip>
                <a:blip r:embed="rId2"/>
              </a:buBlip>
            </a:pPr>
            <a:r>
              <a:rPr lang="tr-TR">
                <a:solidFill>
                  <a:srgbClr val="3333CC"/>
                </a:solidFill>
                <a:latin typeface="Times New Roman" pitchFamily="18" charset="0"/>
              </a:rPr>
              <a:t>Proseslerin sürekli iyileştirilmesi,  planlanan sonuçlara ulaşılabilmesi için gereken faaliyetlerin uygulanması</a:t>
            </a:r>
          </a:p>
          <a:p>
            <a:pPr>
              <a:buSzTx/>
              <a:buFont typeface="Wingdings" pitchFamily="2" charset="2"/>
              <a:buBlip>
                <a:blip r:embed="rId2"/>
              </a:buBlip>
            </a:pPr>
            <a:endParaRPr lang="en-AU">
              <a:solidFill>
                <a:srgbClr val="3333CC"/>
              </a:solidFill>
              <a:effectLst>
                <a:outerShdw blurRad="38100" dist="38100" dir="2700000" algn="tl">
                  <a:srgbClr val="C0C0C0"/>
                </a:outerShdw>
              </a:effectLst>
              <a:latin typeface="Times New Roman" pitchFamily="18" charset="0"/>
            </a:endParaRPr>
          </a:p>
        </p:txBody>
      </p:sp>
    </p:spTree>
  </p:cSld>
  <p:clrMapOvr>
    <a:masterClrMapping/>
  </p:clrMapOvr>
  <p:transition spd="med"/>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36194"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36195"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81C065D7-2495-42E7-9EA3-01BEE8B13CB0}" type="slidenum">
              <a:rPr lang="en-US" sz="1400">
                <a:latin typeface="Arial Narrow" pitchFamily="34" charset="0"/>
              </a:rPr>
              <a:pPr algn="r" eaLnBrk="0" hangingPunct="0">
                <a:spcBef>
                  <a:spcPct val="50000"/>
                </a:spcBef>
              </a:pPr>
              <a:t>122</a:t>
            </a:fld>
            <a:endParaRPr lang="en-US" sz="1400">
              <a:latin typeface="Arial Narrow" pitchFamily="34" charset="0"/>
            </a:endParaRPr>
          </a:p>
        </p:txBody>
      </p:sp>
      <p:sp>
        <p:nvSpPr>
          <p:cNvPr id="149506" name="Rectangle 2"/>
          <p:cNvSpPr>
            <a:spLocks noGrp="1" noChangeArrowheads="1"/>
          </p:cNvSpPr>
          <p:nvPr>
            <p:ph type="title" idx="4294967295"/>
          </p:nvPr>
        </p:nvSpPr>
        <p:spPr/>
        <p:txBody>
          <a:bodyPr/>
          <a:lstStyle/>
          <a:p>
            <a:r>
              <a:rPr lang="tr-TR">
                <a:effectLst>
                  <a:outerShdw blurRad="38100" dist="38100" dir="2700000" algn="tl">
                    <a:srgbClr val="000000"/>
                  </a:outerShdw>
                </a:effectLst>
              </a:rPr>
              <a:t>Proses Yaklaşımının Faydaları</a:t>
            </a:r>
            <a:endParaRPr lang="en-US">
              <a:effectLst>
                <a:outerShdw blurRad="38100" dist="38100" dir="2700000" algn="tl">
                  <a:srgbClr val="000000"/>
                </a:outerShdw>
              </a:effectLst>
            </a:endParaRPr>
          </a:p>
        </p:txBody>
      </p:sp>
      <p:sp>
        <p:nvSpPr>
          <p:cNvPr id="149507" name="Rectangle 3"/>
          <p:cNvSpPr>
            <a:spLocks noGrp="1" noChangeArrowheads="1"/>
          </p:cNvSpPr>
          <p:nvPr>
            <p:ph type="body" idx="4294967295"/>
          </p:nvPr>
        </p:nvSpPr>
        <p:spPr/>
        <p:txBody>
          <a:bodyPr/>
          <a:lstStyle/>
          <a:p>
            <a:pPr>
              <a:lnSpc>
                <a:spcPct val="90000"/>
              </a:lnSpc>
              <a:buFont typeface="Wingdings" pitchFamily="2" charset="2"/>
              <a:buBlip>
                <a:blip r:embed="rId2"/>
              </a:buBlip>
            </a:pPr>
            <a:r>
              <a:rPr lang="tr-TR" b="1">
                <a:solidFill>
                  <a:srgbClr val="3333CC"/>
                </a:solidFill>
                <a:effectLst>
                  <a:outerShdw blurRad="38100" dist="38100" dir="2700000" algn="tl">
                    <a:srgbClr val="C0C0C0"/>
                  </a:outerShdw>
                </a:effectLst>
                <a:latin typeface="Times New Roman" pitchFamily="18" charset="0"/>
              </a:rPr>
              <a:t>ş</a:t>
            </a:r>
            <a:r>
              <a:rPr lang="en-AU" b="1">
                <a:solidFill>
                  <a:srgbClr val="3333CC"/>
                </a:solidFill>
                <a:effectLst>
                  <a:outerShdw blurRad="38100" dist="38100" dir="2700000" algn="tl">
                    <a:srgbClr val="C0C0C0"/>
                  </a:outerShdw>
                </a:effectLst>
                <a:latin typeface="Times New Roman" pitchFamily="18" charset="0"/>
                <a:cs typeface="Times New Roman" pitchFamily="18" charset="0"/>
              </a:rPr>
              <a:t>artların anlaşılması ve yerine getirilmesi</a:t>
            </a:r>
          </a:p>
          <a:p>
            <a:pPr>
              <a:lnSpc>
                <a:spcPct val="90000"/>
              </a:lnSpc>
              <a:buFont typeface="Wingdings" pitchFamily="2" charset="2"/>
              <a:buBlip>
                <a:blip r:embed="rId2"/>
              </a:buBlip>
            </a:pPr>
            <a:r>
              <a:rPr lang="en-AU" b="1">
                <a:solidFill>
                  <a:srgbClr val="3333CC"/>
                </a:solidFill>
                <a:effectLst>
                  <a:outerShdw blurRad="38100" dist="38100" dir="2700000" algn="tl">
                    <a:srgbClr val="C0C0C0"/>
                  </a:outerShdw>
                </a:effectLst>
                <a:latin typeface="Times New Roman" pitchFamily="18" charset="0"/>
                <a:cs typeface="Times New Roman" pitchFamily="18" charset="0"/>
              </a:rPr>
              <a:t>proseslerin katmadeğer açısından değerlendirilme gereksinimi</a:t>
            </a:r>
          </a:p>
          <a:p>
            <a:pPr>
              <a:lnSpc>
                <a:spcPct val="90000"/>
              </a:lnSpc>
              <a:buFont typeface="Wingdings" pitchFamily="2" charset="2"/>
              <a:buBlip>
                <a:blip r:embed="rId2"/>
              </a:buBlip>
            </a:pPr>
            <a:r>
              <a:rPr lang="en-AU" b="1">
                <a:solidFill>
                  <a:srgbClr val="3333CC"/>
                </a:solidFill>
                <a:effectLst>
                  <a:outerShdw blurRad="38100" dist="38100" dir="2700000" algn="tl">
                    <a:srgbClr val="C0C0C0"/>
                  </a:outerShdw>
                </a:effectLst>
                <a:latin typeface="Times New Roman" pitchFamily="18" charset="0"/>
                <a:cs typeface="Times New Roman" pitchFamily="18" charset="0"/>
              </a:rPr>
              <a:t>proses performans ve etkinliğinin sonuçlarının elde edilmesi</a:t>
            </a:r>
          </a:p>
          <a:p>
            <a:pPr>
              <a:lnSpc>
                <a:spcPct val="90000"/>
              </a:lnSpc>
              <a:buFont typeface="Wingdings" pitchFamily="2" charset="2"/>
              <a:buBlip>
                <a:blip r:embed="rId2"/>
              </a:buBlip>
            </a:pPr>
            <a:r>
              <a:rPr lang="en-AU" b="1">
                <a:solidFill>
                  <a:srgbClr val="3333CC"/>
                </a:solidFill>
                <a:effectLst>
                  <a:outerShdw blurRad="38100" dist="38100" dir="2700000" algn="tl">
                    <a:srgbClr val="C0C0C0"/>
                  </a:outerShdw>
                </a:effectLst>
                <a:latin typeface="Times New Roman" pitchFamily="18" charset="0"/>
                <a:cs typeface="Times New Roman" pitchFamily="18" charset="0"/>
              </a:rPr>
              <a:t>objektif ölçüme dayanarak proseslerin sürekli iyileştirilmesi</a:t>
            </a:r>
          </a:p>
          <a:p>
            <a:pPr>
              <a:lnSpc>
                <a:spcPct val="90000"/>
              </a:lnSpc>
              <a:buFont typeface="Wingdings" pitchFamily="2" charset="2"/>
              <a:buBlip>
                <a:blip r:embed="rId2"/>
              </a:buBlip>
            </a:pPr>
            <a:endParaRPr lang="en-US">
              <a:solidFill>
                <a:srgbClr val="3333CC"/>
              </a:solidFill>
              <a:effectLst>
                <a:outerShdw blurRad="38100" dist="38100" dir="2700000" algn="tl">
                  <a:srgbClr val="C0C0C0"/>
                </a:outerShdw>
              </a:effectLst>
            </a:endParaRPr>
          </a:p>
        </p:txBody>
      </p:sp>
    </p:spTree>
  </p:cSld>
  <p:clrMapOvr>
    <a:masterClrMapping/>
  </p:clrMapOvr>
  <p:transition spd="med"/>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grpSp>
        <p:nvGrpSpPr>
          <p:cNvPr id="137218" name="Group 1057"/>
          <p:cNvGrpSpPr>
            <a:grpSpLocks/>
          </p:cNvGrpSpPr>
          <p:nvPr/>
        </p:nvGrpSpPr>
        <p:grpSpPr bwMode="auto">
          <a:xfrm>
            <a:off x="71438" y="1770063"/>
            <a:ext cx="8794750" cy="4554537"/>
            <a:chOff x="49" y="1115"/>
            <a:chExt cx="6001" cy="2869"/>
          </a:xfrm>
        </p:grpSpPr>
        <p:sp>
          <p:nvSpPr>
            <p:cNvPr id="137219" name="Text Box 1026"/>
            <p:cNvSpPr txBox="1">
              <a:spLocks noChangeArrowheads="1"/>
            </p:cNvSpPr>
            <p:nvPr/>
          </p:nvSpPr>
          <p:spPr bwMode="auto">
            <a:xfrm>
              <a:off x="2440" y="1525"/>
              <a:ext cx="1196" cy="915"/>
            </a:xfrm>
            <a:prstGeom prst="rect">
              <a:avLst/>
            </a:prstGeom>
            <a:noFill/>
            <a:ln w="9525">
              <a:solidFill>
                <a:schemeClr val="tx1"/>
              </a:solidFill>
              <a:miter lim="800000"/>
              <a:headEnd/>
              <a:tailEnd/>
            </a:ln>
          </p:spPr>
          <p:txBody>
            <a:bodyPr lIns="92075" tIns="46038" rIns="92075" bIns="46038">
              <a:spAutoFit/>
            </a:bodyPr>
            <a:lstStyle/>
            <a:p>
              <a:pPr algn="ctr">
                <a:lnSpc>
                  <a:spcPct val="90000"/>
                </a:lnSpc>
                <a:spcBef>
                  <a:spcPct val="50000"/>
                </a:spcBef>
                <a:buClr>
                  <a:schemeClr val="hlink"/>
                </a:buClr>
                <a:buSzPct val="75000"/>
                <a:buFont typeface="Monotype Sorts" charset="2"/>
                <a:buNone/>
              </a:pPr>
              <a:endParaRPr lang="en-AU"/>
            </a:p>
            <a:p>
              <a:pPr algn="ctr">
                <a:lnSpc>
                  <a:spcPct val="90000"/>
                </a:lnSpc>
                <a:spcBef>
                  <a:spcPct val="50000"/>
                </a:spcBef>
                <a:buClr>
                  <a:schemeClr val="hlink"/>
                </a:buClr>
                <a:buSzPct val="75000"/>
                <a:buFont typeface="Monotype Sorts" charset="2"/>
                <a:buNone/>
              </a:pPr>
              <a:r>
                <a:rPr lang="en-AU"/>
                <a:t>Planlama</a:t>
              </a:r>
            </a:p>
            <a:p>
              <a:pPr algn="ctr">
                <a:lnSpc>
                  <a:spcPct val="90000"/>
                </a:lnSpc>
                <a:spcBef>
                  <a:spcPct val="50000"/>
                </a:spcBef>
                <a:buClr>
                  <a:schemeClr val="hlink"/>
                </a:buClr>
                <a:buSzPct val="75000"/>
                <a:buFont typeface="Monotype Sorts" charset="2"/>
                <a:buNone/>
              </a:pPr>
              <a:endParaRPr lang="en-AU"/>
            </a:p>
          </p:txBody>
        </p:sp>
        <p:sp>
          <p:nvSpPr>
            <p:cNvPr id="137220" name="Text Box 1027"/>
            <p:cNvSpPr txBox="1">
              <a:spLocks noChangeArrowheads="1"/>
            </p:cNvSpPr>
            <p:nvPr/>
          </p:nvSpPr>
          <p:spPr bwMode="auto">
            <a:xfrm>
              <a:off x="2392" y="1115"/>
              <a:ext cx="1352" cy="271"/>
            </a:xfrm>
            <a:prstGeom prst="rect">
              <a:avLst/>
            </a:prstGeom>
            <a:noFill/>
            <a:ln w="9525">
              <a:solidFill>
                <a:schemeClr val="tx1"/>
              </a:solidFill>
              <a:miter lim="800000"/>
              <a:headEnd/>
              <a:tailEnd/>
            </a:ln>
          </p:spPr>
          <p:txBody>
            <a:bodyPr lIns="92075" tIns="46038" rIns="92075" bIns="46038">
              <a:spAutoFit/>
            </a:bodyPr>
            <a:lstStyle/>
            <a:p>
              <a:pPr>
                <a:lnSpc>
                  <a:spcPct val="90000"/>
                </a:lnSpc>
                <a:spcBef>
                  <a:spcPct val="50000"/>
                </a:spcBef>
                <a:buClr>
                  <a:schemeClr val="hlink"/>
                </a:buClr>
                <a:buSzPct val="75000"/>
                <a:buFont typeface="Monotype Sorts" charset="2"/>
                <a:buNone/>
              </a:pPr>
              <a:r>
                <a:rPr lang="en-AU"/>
                <a:t>Sipariş prosesi</a:t>
              </a:r>
            </a:p>
          </p:txBody>
        </p:sp>
        <p:sp>
          <p:nvSpPr>
            <p:cNvPr id="137221" name="Text Box 1028"/>
            <p:cNvSpPr txBox="1">
              <a:spLocks noChangeArrowheads="1"/>
            </p:cNvSpPr>
            <p:nvPr/>
          </p:nvSpPr>
          <p:spPr bwMode="auto">
            <a:xfrm>
              <a:off x="600" y="1363"/>
              <a:ext cx="1294" cy="185"/>
            </a:xfrm>
            <a:prstGeom prst="rect">
              <a:avLst/>
            </a:prstGeom>
            <a:noFill/>
            <a:ln w="9525">
              <a:solidFill>
                <a:schemeClr val="tx1"/>
              </a:solidFill>
              <a:miter lim="800000"/>
              <a:headEnd/>
              <a:tailEnd/>
            </a:ln>
          </p:spPr>
          <p:txBody>
            <a:bodyPr wrap="none" lIns="92075" tIns="46038" rIns="92075" bIns="46038">
              <a:spAutoFit/>
            </a:bodyPr>
            <a:lstStyle/>
            <a:p>
              <a:pPr>
                <a:lnSpc>
                  <a:spcPct val="70000"/>
                </a:lnSpc>
                <a:spcBef>
                  <a:spcPct val="20000"/>
                </a:spcBef>
                <a:buClr>
                  <a:schemeClr val="hlink"/>
                </a:buClr>
                <a:buSzPct val="75000"/>
                <a:buFont typeface="Monotype Sorts" charset="2"/>
                <a:buNone/>
              </a:pPr>
              <a:r>
                <a:rPr lang="en-AU" sz="1800"/>
                <a:t>Üretim programı Pr.</a:t>
              </a:r>
              <a:endParaRPr lang="en-AU"/>
            </a:p>
          </p:txBody>
        </p:sp>
        <p:sp>
          <p:nvSpPr>
            <p:cNvPr id="137222" name="Text Box 1029"/>
            <p:cNvSpPr txBox="1">
              <a:spLocks noChangeArrowheads="1"/>
            </p:cNvSpPr>
            <p:nvPr/>
          </p:nvSpPr>
          <p:spPr bwMode="auto">
            <a:xfrm>
              <a:off x="132" y="1651"/>
              <a:ext cx="1742" cy="202"/>
            </a:xfrm>
            <a:prstGeom prst="rect">
              <a:avLst/>
            </a:prstGeom>
            <a:noFill/>
            <a:ln w="9525">
              <a:solidFill>
                <a:schemeClr val="tx1"/>
              </a:solidFill>
              <a:miter lim="800000"/>
              <a:headEnd/>
              <a:tailEnd/>
            </a:ln>
          </p:spPr>
          <p:txBody>
            <a:bodyPr wrap="none" lIns="92075" tIns="46038" rIns="92075" bIns="46038">
              <a:spAutoFit/>
            </a:bodyPr>
            <a:lstStyle/>
            <a:p>
              <a:pPr>
                <a:lnSpc>
                  <a:spcPct val="80000"/>
                </a:lnSpc>
                <a:spcBef>
                  <a:spcPct val="20000"/>
                </a:spcBef>
                <a:buClr>
                  <a:schemeClr val="hlink"/>
                </a:buClr>
                <a:buSzPct val="75000"/>
                <a:buFont typeface="Monotype Sorts" charset="2"/>
                <a:buNone/>
              </a:pPr>
              <a:r>
                <a:rPr lang="en-AU" sz="1800"/>
                <a:t>Tedarikçi değerlendirme Pr.</a:t>
              </a:r>
              <a:endParaRPr lang="en-AU"/>
            </a:p>
          </p:txBody>
        </p:sp>
        <p:sp>
          <p:nvSpPr>
            <p:cNvPr id="137223" name="Text Box 1030"/>
            <p:cNvSpPr txBox="1">
              <a:spLocks noChangeArrowheads="1"/>
            </p:cNvSpPr>
            <p:nvPr/>
          </p:nvSpPr>
          <p:spPr bwMode="auto">
            <a:xfrm>
              <a:off x="1044" y="1939"/>
              <a:ext cx="898" cy="202"/>
            </a:xfrm>
            <a:prstGeom prst="rect">
              <a:avLst/>
            </a:prstGeom>
            <a:noFill/>
            <a:ln w="9525">
              <a:solidFill>
                <a:schemeClr val="tx1"/>
              </a:solidFill>
              <a:miter lim="800000"/>
              <a:headEnd/>
              <a:tailEnd/>
            </a:ln>
          </p:spPr>
          <p:txBody>
            <a:bodyPr wrap="none" lIns="92075" tIns="46038" rIns="92075" bIns="46038">
              <a:spAutoFit/>
            </a:bodyPr>
            <a:lstStyle/>
            <a:p>
              <a:pPr>
                <a:lnSpc>
                  <a:spcPct val="80000"/>
                </a:lnSpc>
                <a:spcBef>
                  <a:spcPct val="20000"/>
                </a:spcBef>
                <a:buClr>
                  <a:schemeClr val="hlink"/>
                </a:buClr>
                <a:buSzPct val="75000"/>
                <a:buFont typeface="Monotype Sorts" charset="2"/>
                <a:buNone/>
              </a:pPr>
              <a:r>
                <a:rPr lang="en-AU" sz="1800"/>
                <a:t>Satınalma Pr.</a:t>
              </a:r>
              <a:endParaRPr lang="en-AU"/>
            </a:p>
          </p:txBody>
        </p:sp>
        <p:sp>
          <p:nvSpPr>
            <p:cNvPr id="137224" name="Text Box 1031"/>
            <p:cNvSpPr txBox="1">
              <a:spLocks noChangeArrowheads="1"/>
            </p:cNvSpPr>
            <p:nvPr/>
          </p:nvSpPr>
          <p:spPr bwMode="auto">
            <a:xfrm>
              <a:off x="1224" y="2755"/>
              <a:ext cx="706" cy="202"/>
            </a:xfrm>
            <a:prstGeom prst="rect">
              <a:avLst/>
            </a:prstGeom>
            <a:noFill/>
            <a:ln w="9525">
              <a:solidFill>
                <a:schemeClr val="tx1"/>
              </a:solidFill>
              <a:miter lim="800000"/>
              <a:headEnd/>
              <a:tailEnd/>
            </a:ln>
          </p:spPr>
          <p:txBody>
            <a:bodyPr wrap="none" lIns="92075" tIns="46038" rIns="92075" bIns="46038">
              <a:spAutoFit/>
            </a:bodyPr>
            <a:lstStyle/>
            <a:p>
              <a:pPr>
                <a:lnSpc>
                  <a:spcPct val="80000"/>
                </a:lnSpc>
                <a:spcBef>
                  <a:spcPct val="20000"/>
                </a:spcBef>
                <a:buClr>
                  <a:schemeClr val="hlink"/>
                </a:buClr>
                <a:buSzPct val="75000"/>
                <a:buFont typeface="Monotype Sorts" charset="2"/>
                <a:buNone/>
              </a:pPr>
              <a:r>
                <a:rPr lang="en-AU" sz="1800"/>
                <a:t>Bakım Pr.</a:t>
              </a:r>
              <a:endParaRPr lang="en-AU"/>
            </a:p>
          </p:txBody>
        </p:sp>
        <p:sp>
          <p:nvSpPr>
            <p:cNvPr id="137225" name="Text Box 1032"/>
            <p:cNvSpPr txBox="1">
              <a:spLocks noChangeArrowheads="1"/>
            </p:cNvSpPr>
            <p:nvPr/>
          </p:nvSpPr>
          <p:spPr bwMode="auto">
            <a:xfrm>
              <a:off x="4108" y="1311"/>
              <a:ext cx="1350" cy="185"/>
            </a:xfrm>
            <a:prstGeom prst="rect">
              <a:avLst/>
            </a:prstGeom>
            <a:noFill/>
            <a:ln w="9525">
              <a:solidFill>
                <a:schemeClr val="tx1"/>
              </a:solidFill>
              <a:miter lim="800000"/>
              <a:headEnd/>
              <a:tailEnd/>
            </a:ln>
          </p:spPr>
          <p:txBody>
            <a:bodyPr wrap="none" lIns="92075" tIns="46038" rIns="92075" bIns="46038">
              <a:spAutoFit/>
            </a:bodyPr>
            <a:lstStyle/>
            <a:p>
              <a:pPr>
                <a:lnSpc>
                  <a:spcPct val="70000"/>
                </a:lnSpc>
                <a:spcBef>
                  <a:spcPct val="20000"/>
                </a:spcBef>
                <a:buClr>
                  <a:schemeClr val="hlink"/>
                </a:buClr>
                <a:buSzPct val="75000"/>
                <a:buFont typeface="Monotype Sorts" charset="2"/>
                <a:buNone/>
              </a:pPr>
              <a:r>
                <a:rPr lang="en-AU" sz="1800"/>
                <a:t>Tasarım Kontrolü Pr.</a:t>
              </a:r>
              <a:endParaRPr lang="en-AU"/>
            </a:p>
          </p:txBody>
        </p:sp>
        <p:sp>
          <p:nvSpPr>
            <p:cNvPr id="137226" name="Text Box 1033"/>
            <p:cNvSpPr txBox="1">
              <a:spLocks noChangeArrowheads="1"/>
            </p:cNvSpPr>
            <p:nvPr/>
          </p:nvSpPr>
          <p:spPr bwMode="auto">
            <a:xfrm>
              <a:off x="4108" y="1536"/>
              <a:ext cx="1486" cy="202"/>
            </a:xfrm>
            <a:prstGeom prst="rect">
              <a:avLst/>
            </a:prstGeom>
            <a:noFill/>
            <a:ln w="9525">
              <a:solidFill>
                <a:schemeClr val="tx1"/>
              </a:solidFill>
              <a:miter lim="800000"/>
              <a:headEnd/>
              <a:tailEnd/>
            </a:ln>
          </p:spPr>
          <p:txBody>
            <a:bodyPr wrap="none" lIns="92075" tIns="46038" rIns="92075" bIns="46038">
              <a:spAutoFit/>
            </a:bodyPr>
            <a:lstStyle/>
            <a:p>
              <a:pPr>
                <a:lnSpc>
                  <a:spcPct val="80000"/>
                </a:lnSpc>
                <a:spcBef>
                  <a:spcPct val="20000"/>
                </a:spcBef>
                <a:buClr>
                  <a:schemeClr val="hlink"/>
                </a:buClr>
                <a:buSzPct val="75000"/>
                <a:buFont typeface="Monotype Sorts" charset="2"/>
                <a:buNone/>
              </a:pPr>
              <a:r>
                <a:rPr lang="en-AU" sz="1800"/>
                <a:t>Ürün değerlendirme Pr.</a:t>
              </a:r>
              <a:endParaRPr lang="en-AU"/>
            </a:p>
          </p:txBody>
        </p:sp>
        <p:sp>
          <p:nvSpPr>
            <p:cNvPr id="137227" name="Text Box 1034"/>
            <p:cNvSpPr txBox="1">
              <a:spLocks noChangeArrowheads="1"/>
            </p:cNvSpPr>
            <p:nvPr/>
          </p:nvSpPr>
          <p:spPr bwMode="auto">
            <a:xfrm>
              <a:off x="4108" y="1776"/>
              <a:ext cx="714" cy="202"/>
            </a:xfrm>
            <a:prstGeom prst="rect">
              <a:avLst/>
            </a:prstGeom>
            <a:noFill/>
            <a:ln w="9525">
              <a:solidFill>
                <a:schemeClr val="tx1"/>
              </a:solidFill>
              <a:miter lim="800000"/>
              <a:headEnd/>
              <a:tailEnd/>
            </a:ln>
          </p:spPr>
          <p:txBody>
            <a:bodyPr wrap="none" lIns="92075" tIns="46038" rIns="92075" bIns="46038">
              <a:spAutoFit/>
            </a:bodyPr>
            <a:lstStyle/>
            <a:p>
              <a:pPr>
                <a:lnSpc>
                  <a:spcPct val="80000"/>
                </a:lnSpc>
                <a:spcBef>
                  <a:spcPct val="20000"/>
                </a:spcBef>
                <a:buClr>
                  <a:schemeClr val="hlink"/>
                </a:buClr>
                <a:buSzPct val="75000"/>
                <a:buFont typeface="Monotype Sorts" charset="2"/>
                <a:buNone/>
              </a:pPr>
              <a:r>
                <a:rPr lang="en-AU" sz="1800"/>
                <a:t>Eğitim Pr.</a:t>
              </a:r>
              <a:endParaRPr lang="en-AU"/>
            </a:p>
          </p:txBody>
        </p:sp>
        <p:sp>
          <p:nvSpPr>
            <p:cNvPr id="137228" name="Text Box 1035"/>
            <p:cNvSpPr txBox="1">
              <a:spLocks noChangeArrowheads="1"/>
            </p:cNvSpPr>
            <p:nvPr/>
          </p:nvSpPr>
          <p:spPr bwMode="auto">
            <a:xfrm>
              <a:off x="4108" y="2064"/>
              <a:ext cx="1238" cy="202"/>
            </a:xfrm>
            <a:prstGeom prst="rect">
              <a:avLst/>
            </a:prstGeom>
            <a:noFill/>
            <a:ln w="9525">
              <a:solidFill>
                <a:schemeClr val="tx1"/>
              </a:solidFill>
              <a:miter lim="800000"/>
              <a:headEnd/>
              <a:tailEnd/>
            </a:ln>
          </p:spPr>
          <p:txBody>
            <a:bodyPr wrap="none" lIns="92075" tIns="46038" rIns="92075" bIns="46038">
              <a:spAutoFit/>
            </a:bodyPr>
            <a:lstStyle/>
            <a:p>
              <a:pPr>
                <a:lnSpc>
                  <a:spcPct val="80000"/>
                </a:lnSpc>
                <a:spcBef>
                  <a:spcPct val="20000"/>
                </a:spcBef>
                <a:buClr>
                  <a:schemeClr val="hlink"/>
                </a:buClr>
                <a:buSzPct val="75000"/>
                <a:buFont typeface="Monotype Sorts" charset="2"/>
                <a:buNone/>
              </a:pPr>
              <a:r>
                <a:rPr lang="en-AU" sz="1800"/>
                <a:t>Kalite planlama Pr.</a:t>
              </a:r>
              <a:endParaRPr lang="en-AU"/>
            </a:p>
          </p:txBody>
        </p:sp>
        <p:sp>
          <p:nvSpPr>
            <p:cNvPr id="137229" name="Text Box 1036"/>
            <p:cNvSpPr txBox="1">
              <a:spLocks noChangeArrowheads="1"/>
            </p:cNvSpPr>
            <p:nvPr/>
          </p:nvSpPr>
          <p:spPr bwMode="auto">
            <a:xfrm>
              <a:off x="2444" y="2607"/>
              <a:ext cx="1196" cy="915"/>
            </a:xfrm>
            <a:prstGeom prst="rect">
              <a:avLst/>
            </a:prstGeom>
            <a:noFill/>
            <a:ln w="9525">
              <a:solidFill>
                <a:schemeClr val="tx1"/>
              </a:solidFill>
              <a:miter lim="800000"/>
              <a:headEnd/>
              <a:tailEnd/>
            </a:ln>
          </p:spPr>
          <p:txBody>
            <a:bodyPr lIns="92075" tIns="46038" rIns="92075" bIns="46038">
              <a:spAutoFit/>
            </a:bodyPr>
            <a:lstStyle/>
            <a:p>
              <a:pPr algn="ctr">
                <a:lnSpc>
                  <a:spcPct val="90000"/>
                </a:lnSpc>
                <a:spcBef>
                  <a:spcPct val="50000"/>
                </a:spcBef>
                <a:buClr>
                  <a:schemeClr val="hlink"/>
                </a:buClr>
                <a:buSzPct val="75000"/>
                <a:buFont typeface="Monotype Sorts" charset="2"/>
                <a:buNone/>
              </a:pPr>
              <a:endParaRPr lang="en-AU"/>
            </a:p>
            <a:p>
              <a:pPr algn="ctr">
                <a:lnSpc>
                  <a:spcPct val="90000"/>
                </a:lnSpc>
                <a:spcBef>
                  <a:spcPct val="50000"/>
                </a:spcBef>
                <a:buClr>
                  <a:schemeClr val="hlink"/>
                </a:buClr>
                <a:buSzPct val="75000"/>
                <a:buFont typeface="Monotype Sorts" charset="2"/>
                <a:buNone/>
              </a:pPr>
              <a:r>
                <a:rPr lang="en-AU"/>
                <a:t>Üretim</a:t>
              </a:r>
            </a:p>
            <a:p>
              <a:pPr algn="ctr">
                <a:lnSpc>
                  <a:spcPct val="90000"/>
                </a:lnSpc>
                <a:spcBef>
                  <a:spcPct val="50000"/>
                </a:spcBef>
                <a:buClr>
                  <a:schemeClr val="hlink"/>
                </a:buClr>
                <a:buSzPct val="75000"/>
                <a:buFont typeface="Monotype Sorts" charset="2"/>
                <a:buNone/>
              </a:pPr>
              <a:endParaRPr lang="en-AU"/>
            </a:p>
          </p:txBody>
        </p:sp>
        <p:sp>
          <p:nvSpPr>
            <p:cNvPr id="137230" name="Text Box 1037"/>
            <p:cNvSpPr txBox="1">
              <a:spLocks noChangeArrowheads="1"/>
            </p:cNvSpPr>
            <p:nvPr/>
          </p:nvSpPr>
          <p:spPr bwMode="auto">
            <a:xfrm>
              <a:off x="1016" y="2515"/>
              <a:ext cx="906" cy="202"/>
            </a:xfrm>
            <a:prstGeom prst="rect">
              <a:avLst/>
            </a:prstGeom>
            <a:noFill/>
            <a:ln w="9525">
              <a:solidFill>
                <a:schemeClr val="tx1"/>
              </a:solidFill>
              <a:miter lim="800000"/>
              <a:headEnd/>
              <a:tailEnd/>
            </a:ln>
          </p:spPr>
          <p:txBody>
            <a:bodyPr wrap="none" lIns="92075" tIns="46038" rIns="92075" bIns="46038">
              <a:spAutoFit/>
            </a:bodyPr>
            <a:lstStyle/>
            <a:p>
              <a:pPr>
                <a:lnSpc>
                  <a:spcPct val="80000"/>
                </a:lnSpc>
                <a:spcBef>
                  <a:spcPct val="20000"/>
                </a:spcBef>
                <a:buClr>
                  <a:schemeClr val="hlink"/>
                </a:buClr>
                <a:buSzPct val="75000"/>
                <a:buFont typeface="Monotype Sorts" charset="2"/>
                <a:buNone/>
              </a:pPr>
              <a:r>
                <a:rPr lang="en-AU" sz="1800"/>
                <a:t>Depolama pr.</a:t>
              </a:r>
              <a:endParaRPr lang="en-AU"/>
            </a:p>
          </p:txBody>
        </p:sp>
        <p:sp>
          <p:nvSpPr>
            <p:cNvPr id="137231" name="Text Box 1038"/>
            <p:cNvSpPr txBox="1">
              <a:spLocks noChangeArrowheads="1"/>
            </p:cNvSpPr>
            <p:nvPr/>
          </p:nvSpPr>
          <p:spPr bwMode="auto">
            <a:xfrm>
              <a:off x="884" y="2227"/>
              <a:ext cx="1038" cy="202"/>
            </a:xfrm>
            <a:prstGeom prst="rect">
              <a:avLst/>
            </a:prstGeom>
            <a:noFill/>
            <a:ln w="9525">
              <a:solidFill>
                <a:schemeClr val="tx1"/>
              </a:solidFill>
              <a:miter lim="800000"/>
              <a:headEnd/>
              <a:tailEnd/>
            </a:ln>
          </p:spPr>
          <p:txBody>
            <a:bodyPr wrap="none" lIns="92075" tIns="46038" rIns="92075" bIns="46038">
              <a:spAutoFit/>
            </a:bodyPr>
            <a:lstStyle/>
            <a:p>
              <a:pPr>
                <a:lnSpc>
                  <a:spcPct val="80000"/>
                </a:lnSpc>
                <a:spcBef>
                  <a:spcPct val="20000"/>
                </a:spcBef>
                <a:buClr>
                  <a:schemeClr val="hlink"/>
                </a:buClr>
                <a:buSzPct val="75000"/>
                <a:buFont typeface="Monotype Sorts" charset="2"/>
                <a:buNone/>
              </a:pPr>
              <a:r>
                <a:rPr lang="en-AU" sz="1800"/>
                <a:t>Görev tanımları</a:t>
              </a:r>
              <a:endParaRPr lang="en-AU"/>
            </a:p>
          </p:txBody>
        </p:sp>
        <p:sp>
          <p:nvSpPr>
            <p:cNvPr id="137232" name="Text Box 1039"/>
            <p:cNvSpPr txBox="1">
              <a:spLocks noChangeArrowheads="1"/>
            </p:cNvSpPr>
            <p:nvPr/>
          </p:nvSpPr>
          <p:spPr bwMode="auto">
            <a:xfrm>
              <a:off x="444" y="2995"/>
              <a:ext cx="1446" cy="202"/>
            </a:xfrm>
            <a:prstGeom prst="rect">
              <a:avLst/>
            </a:prstGeom>
            <a:noFill/>
            <a:ln w="9525">
              <a:solidFill>
                <a:schemeClr val="tx1"/>
              </a:solidFill>
              <a:miter lim="800000"/>
              <a:headEnd/>
              <a:tailEnd/>
            </a:ln>
          </p:spPr>
          <p:txBody>
            <a:bodyPr wrap="none" lIns="92075" tIns="46038" rIns="92075" bIns="46038">
              <a:spAutoFit/>
            </a:bodyPr>
            <a:lstStyle/>
            <a:p>
              <a:pPr>
                <a:lnSpc>
                  <a:spcPct val="80000"/>
                </a:lnSpc>
                <a:spcBef>
                  <a:spcPct val="20000"/>
                </a:spcBef>
                <a:buClr>
                  <a:schemeClr val="hlink"/>
                </a:buClr>
                <a:buSzPct val="75000"/>
                <a:buFont typeface="Monotype Sorts" charset="2"/>
                <a:buNone/>
              </a:pPr>
              <a:r>
                <a:rPr lang="en-AU" sz="1800"/>
                <a:t>Muayene ve deney  Pr.</a:t>
              </a:r>
              <a:endParaRPr lang="en-AU"/>
            </a:p>
          </p:txBody>
        </p:sp>
        <p:sp>
          <p:nvSpPr>
            <p:cNvPr id="137233" name="Text Box 1040"/>
            <p:cNvSpPr txBox="1">
              <a:spLocks noChangeArrowheads="1"/>
            </p:cNvSpPr>
            <p:nvPr/>
          </p:nvSpPr>
          <p:spPr bwMode="auto">
            <a:xfrm>
              <a:off x="49" y="3246"/>
              <a:ext cx="2038" cy="202"/>
            </a:xfrm>
            <a:prstGeom prst="rect">
              <a:avLst/>
            </a:prstGeom>
            <a:noFill/>
            <a:ln w="9525">
              <a:solidFill>
                <a:schemeClr val="tx1"/>
              </a:solidFill>
              <a:miter lim="800000"/>
              <a:headEnd/>
              <a:tailEnd/>
            </a:ln>
          </p:spPr>
          <p:txBody>
            <a:bodyPr wrap="none" lIns="92075" tIns="46038" rIns="92075" bIns="46038">
              <a:spAutoFit/>
            </a:bodyPr>
            <a:lstStyle/>
            <a:p>
              <a:pPr>
                <a:lnSpc>
                  <a:spcPct val="80000"/>
                </a:lnSpc>
                <a:spcBef>
                  <a:spcPct val="20000"/>
                </a:spcBef>
                <a:buClr>
                  <a:schemeClr val="hlink"/>
                </a:buClr>
                <a:buSzPct val="75000"/>
                <a:buFont typeface="Monotype Sorts" charset="2"/>
                <a:buNone/>
              </a:pPr>
              <a:r>
                <a:rPr lang="en-AU" sz="1800"/>
                <a:t>Tanımlama ve izlenebilirlilik  Pr.</a:t>
              </a:r>
              <a:endParaRPr lang="en-AU"/>
            </a:p>
          </p:txBody>
        </p:sp>
        <p:sp>
          <p:nvSpPr>
            <p:cNvPr id="137234" name="Text Box 1041"/>
            <p:cNvSpPr txBox="1">
              <a:spLocks noChangeArrowheads="1"/>
            </p:cNvSpPr>
            <p:nvPr/>
          </p:nvSpPr>
          <p:spPr bwMode="auto">
            <a:xfrm>
              <a:off x="808" y="3475"/>
              <a:ext cx="1138" cy="202"/>
            </a:xfrm>
            <a:prstGeom prst="rect">
              <a:avLst/>
            </a:prstGeom>
            <a:noFill/>
            <a:ln w="9525">
              <a:solidFill>
                <a:schemeClr val="tx1"/>
              </a:solidFill>
              <a:miter lim="800000"/>
              <a:headEnd/>
              <a:tailEnd/>
            </a:ln>
          </p:spPr>
          <p:txBody>
            <a:bodyPr wrap="none" lIns="92075" tIns="46038" rIns="92075" bIns="46038">
              <a:spAutoFit/>
            </a:bodyPr>
            <a:lstStyle/>
            <a:p>
              <a:pPr>
                <a:lnSpc>
                  <a:spcPct val="80000"/>
                </a:lnSpc>
                <a:spcBef>
                  <a:spcPct val="20000"/>
                </a:spcBef>
                <a:buClr>
                  <a:schemeClr val="hlink"/>
                </a:buClr>
                <a:buSzPct val="75000"/>
                <a:buFont typeface="Monotype Sorts" charset="2"/>
                <a:buNone/>
              </a:pPr>
              <a:r>
                <a:rPr lang="en-AU" sz="1800"/>
                <a:t>İzleme ölçme  Pr.</a:t>
              </a:r>
              <a:endParaRPr lang="en-AU"/>
            </a:p>
          </p:txBody>
        </p:sp>
        <p:sp>
          <p:nvSpPr>
            <p:cNvPr id="137235" name="Text Box 1042"/>
            <p:cNvSpPr txBox="1">
              <a:spLocks noChangeArrowheads="1"/>
            </p:cNvSpPr>
            <p:nvPr/>
          </p:nvSpPr>
          <p:spPr bwMode="auto">
            <a:xfrm>
              <a:off x="860" y="3715"/>
              <a:ext cx="1062" cy="202"/>
            </a:xfrm>
            <a:prstGeom prst="rect">
              <a:avLst/>
            </a:prstGeom>
            <a:noFill/>
            <a:ln w="9525">
              <a:solidFill>
                <a:schemeClr val="tx1"/>
              </a:solidFill>
              <a:miter lim="800000"/>
              <a:headEnd/>
              <a:tailEnd/>
            </a:ln>
          </p:spPr>
          <p:txBody>
            <a:bodyPr wrap="none" lIns="92075" tIns="46038" rIns="92075" bIns="46038">
              <a:spAutoFit/>
            </a:bodyPr>
            <a:lstStyle/>
            <a:p>
              <a:pPr>
                <a:lnSpc>
                  <a:spcPct val="80000"/>
                </a:lnSpc>
                <a:spcBef>
                  <a:spcPct val="20000"/>
                </a:spcBef>
                <a:buClr>
                  <a:schemeClr val="hlink"/>
                </a:buClr>
                <a:buSzPct val="75000"/>
                <a:buFont typeface="Monotype Sorts" charset="2"/>
                <a:buNone/>
              </a:pPr>
              <a:r>
                <a:rPr lang="en-AU" sz="1800"/>
                <a:t>Kalibrasyon  Pr.</a:t>
              </a:r>
              <a:endParaRPr lang="en-AU"/>
            </a:p>
          </p:txBody>
        </p:sp>
        <p:sp>
          <p:nvSpPr>
            <p:cNvPr id="137236" name="Text Box 1043"/>
            <p:cNvSpPr txBox="1">
              <a:spLocks noChangeArrowheads="1"/>
            </p:cNvSpPr>
            <p:nvPr/>
          </p:nvSpPr>
          <p:spPr bwMode="auto">
            <a:xfrm>
              <a:off x="4096" y="2463"/>
              <a:ext cx="1222" cy="202"/>
            </a:xfrm>
            <a:prstGeom prst="rect">
              <a:avLst/>
            </a:prstGeom>
            <a:noFill/>
            <a:ln w="9525">
              <a:solidFill>
                <a:schemeClr val="tx1"/>
              </a:solidFill>
              <a:miter lim="800000"/>
              <a:headEnd/>
              <a:tailEnd/>
            </a:ln>
          </p:spPr>
          <p:txBody>
            <a:bodyPr wrap="none" lIns="92075" tIns="46038" rIns="92075" bIns="46038">
              <a:spAutoFit/>
            </a:bodyPr>
            <a:lstStyle/>
            <a:p>
              <a:pPr>
                <a:lnSpc>
                  <a:spcPct val="80000"/>
                </a:lnSpc>
                <a:spcBef>
                  <a:spcPct val="20000"/>
                </a:spcBef>
                <a:buClr>
                  <a:schemeClr val="hlink"/>
                </a:buClr>
                <a:buSzPct val="75000"/>
                <a:buFont typeface="Monotype Sorts" charset="2"/>
                <a:buNone/>
              </a:pPr>
              <a:r>
                <a:rPr lang="en-AU" sz="1800"/>
                <a:t>Çalışma talimatları</a:t>
              </a:r>
              <a:endParaRPr lang="en-AU"/>
            </a:p>
          </p:txBody>
        </p:sp>
        <p:sp>
          <p:nvSpPr>
            <p:cNvPr id="137237" name="Text Box 1044"/>
            <p:cNvSpPr txBox="1">
              <a:spLocks noChangeArrowheads="1"/>
            </p:cNvSpPr>
            <p:nvPr/>
          </p:nvSpPr>
          <p:spPr bwMode="auto">
            <a:xfrm>
              <a:off x="4096" y="2751"/>
              <a:ext cx="1206" cy="202"/>
            </a:xfrm>
            <a:prstGeom prst="rect">
              <a:avLst/>
            </a:prstGeom>
            <a:noFill/>
            <a:ln w="9525">
              <a:solidFill>
                <a:schemeClr val="tx1"/>
              </a:solidFill>
              <a:miter lim="800000"/>
              <a:headEnd/>
              <a:tailEnd/>
            </a:ln>
          </p:spPr>
          <p:txBody>
            <a:bodyPr wrap="none" lIns="92075" tIns="46038" rIns="92075" bIns="46038">
              <a:spAutoFit/>
            </a:bodyPr>
            <a:lstStyle/>
            <a:p>
              <a:pPr>
                <a:lnSpc>
                  <a:spcPct val="80000"/>
                </a:lnSpc>
                <a:spcBef>
                  <a:spcPct val="20000"/>
                </a:spcBef>
                <a:buClr>
                  <a:schemeClr val="hlink"/>
                </a:buClr>
                <a:buSzPct val="75000"/>
                <a:buFont typeface="Monotype Sorts" charset="2"/>
                <a:buNone/>
              </a:pPr>
              <a:r>
                <a:rPr lang="en-AU" sz="1800"/>
                <a:t>Çalışma ortamı Pr.</a:t>
              </a:r>
              <a:endParaRPr lang="en-AU"/>
            </a:p>
          </p:txBody>
        </p:sp>
        <p:sp>
          <p:nvSpPr>
            <p:cNvPr id="137238" name="Text Box 1045"/>
            <p:cNvSpPr txBox="1">
              <a:spLocks noChangeArrowheads="1"/>
            </p:cNvSpPr>
            <p:nvPr/>
          </p:nvSpPr>
          <p:spPr bwMode="auto">
            <a:xfrm>
              <a:off x="3908" y="2991"/>
              <a:ext cx="2142" cy="202"/>
            </a:xfrm>
            <a:prstGeom prst="rect">
              <a:avLst/>
            </a:prstGeom>
            <a:noFill/>
            <a:ln w="9525">
              <a:solidFill>
                <a:schemeClr val="tx1"/>
              </a:solidFill>
              <a:miter lim="800000"/>
              <a:headEnd/>
              <a:tailEnd/>
            </a:ln>
          </p:spPr>
          <p:txBody>
            <a:bodyPr wrap="none" lIns="92075" tIns="46038" rIns="92075" bIns="46038">
              <a:spAutoFit/>
            </a:bodyPr>
            <a:lstStyle/>
            <a:p>
              <a:pPr>
                <a:lnSpc>
                  <a:spcPct val="80000"/>
                </a:lnSpc>
                <a:spcBef>
                  <a:spcPct val="20000"/>
                </a:spcBef>
                <a:buClr>
                  <a:schemeClr val="hlink"/>
                </a:buClr>
                <a:buSzPct val="75000"/>
                <a:buFont typeface="Monotype Sorts" charset="2"/>
                <a:buNone/>
              </a:pPr>
              <a:r>
                <a:rPr lang="en-AU" sz="1800"/>
                <a:t>Düzeltici ve önleyici faaliyetler Pr.</a:t>
              </a:r>
              <a:endParaRPr lang="en-AU"/>
            </a:p>
          </p:txBody>
        </p:sp>
        <p:sp>
          <p:nvSpPr>
            <p:cNvPr id="137239" name="Text Box 1046"/>
            <p:cNvSpPr txBox="1">
              <a:spLocks noChangeArrowheads="1"/>
            </p:cNvSpPr>
            <p:nvPr/>
          </p:nvSpPr>
          <p:spPr bwMode="auto">
            <a:xfrm>
              <a:off x="4096" y="3231"/>
              <a:ext cx="1262" cy="202"/>
            </a:xfrm>
            <a:prstGeom prst="rect">
              <a:avLst/>
            </a:prstGeom>
            <a:noFill/>
            <a:ln w="9525">
              <a:solidFill>
                <a:schemeClr val="tx1"/>
              </a:solidFill>
              <a:miter lim="800000"/>
              <a:headEnd/>
              <a:tailEnd/>
            </a:ln>
          </p:spPr>
          <p:txBody>
            <a:bodyPr wrap="none" lIns="92075" tIns="46038" rIns="92075" bIns="46038">
              <a:spAutoFit/>
            </a:bodyPr>
            <a:lstStyle/>
            <a:p>
              <a:pPr>
                <a:lnSpc>
                  <a:spcPct val="80000"/>
                </a:lnSpc>
                <a:spcBef>
                  <a:spcPct val="20000"/>
                </a:spcBef>
                <a:buClr>
                  <a:schemeClr val="hlink"/>
                </a:buClr>
                <a:buSzPct val="75000"/>
                <a:buFont typeface="Monotype Sorts" charset="2"/>
                <a:buNone/>
              </a:pPr>
              <a:r>
                <a:rPr lang="en-AU" sz="1800"/>
                <a:t>Verilerin analizi Pr.</a:t>
              </a:r>
              <a:endParaRPr lang="en-AU"/>
            </a:p>
          </p:txBody>
        </p:sp>
        <p:sp>
          <p:nvSpPr>
            <p:cNvPr id="137240" name="Text Box 1047"/>
            <p:cNvSpPr txBox="1">
              <a:spLocks noChangeArrowheads="1"/>
            </p:cNvSpPr>
            <p:nvPr/>
          </p:nvSpPr>
          <p:spPr bwMode="auto">
            <a:xfrm>
              <a:off x="4096" y="3471"/>
              <a:ext cx="1090" cy="202"/>
            </a:xfrm>
            <a:prstGeom prst="rect">
              <a:avLst/>
            </a:prstGeom>
            <a:noFill/>
            <a:ln w="9525">
              <a:solidFill>
                <a:schemeClr val="tx1"/>
              </a:solidFill>
              <a:miter lim="800000"/>
              <a:headEnd/>
              <a:tailEnd/>
            </a:ln>
          </p:spPr>
          <p:txBody>
            <a:bodyPr wrap="none" lIns="92075" tIns="46038" rIns="92075" bIns="46038">
              <a:spAutoFit/>
            </a:bodyPr>
            <a:lstStyle/>
            <a:p>
              <a:pPr>
                <a:lnSpc>
                  <a:spcPct val="80000"/>
                </a:lnSpc>
                <a:spcBef>
                  <a:spcPct val="20000"/>
                </a:spcBef>
                <a:buClr>
                  <a:schemeClr val="hlink"/>
                </a:buClr>
                <a:buSzPct val="75000"/>
                <a:buFont typeface="Monotype Sorts" charset="2"/>
                <a:buNone/>
              </a:pPr>
              <a:r>
                <a:rPr lang="en-AU" sz="1800"/>
                <a:t>Uygunsuzluk Pr.</a:t>
              </a:r>
              <a:endParaRPr lang="en-AU"/>
            </a:p>
          </p:txBody>
        </p:sp>
        <p:sp>
          <p:nvSpPr>
            <p:cNvPr id="137241" name="Text Box 1048"/>
            <p:cNvSpPr txBox="1">
              <a:spLocks noChangeArrowheads="1"/>
            </p:cNvSpPr>
            <p:nvPr/>
          </p:nvSpPr>
          <p:spPr bwMode="auto">
            <a:xfrm>
              <a:off x="4096" y="3711"/>
              <a:ext cx="754" cy="202"/>
            </a:xfrm>
            <a:prstGeom prst="rect">
              <a:avLst/>
            </a:prstGeom>
            <a:noFill/>
            <a:ln w="9525">
              <a:solidFill>
                <a:schemeClr val="tx1"/>
              </a:solidFill>
              <a:miter lim="800000"/>
              <a:headEnd/>
              <a:tailEnd/>
            </a:ln>
          </p:spPr>
          <p:txBody>
            <a:bodyPr wrap="none" lIns="92075" tIns="46038" rIns="92075" bIns="46038">
              <a:spAutoFit/>
            </a:bodyPr>
            <a:lstStyle/>
            <a:p>
              <a:pPr>
                <a:lnSpc>
                  <a:spcPct val="80000"/>
                </a:lnSpc>
                <a:spcBef>
                  <a:spcPct val="20000"/>
                </a:spcBef>
                <a:buClr>
                  <a:schemeClr val="hlink"/>
                </a:buClr>
                <a:buSzPct val="75000"/>
                <a:buFont typeface="Monotype Sorts" charset="2"/>
                <a:buNone/>
              </a:pPr>
              <a:r>
                <a:rPr lang="en-AU" sz="1800"/>
                <a:t>Altyapı Pr.</a:t>
              </a:r>
              <a:endParaRPr lang="en-AU"/>
            </a:p>
          </p:txBody>
        </p:sp>
        <p:sp>
          <p:nvSpPr>
            <p:cNvPr id="137242" name="AutoShape 1049"/>
            <p:cNvSpPr>
              <a:spLocks/>
            </p:cNvSpPr>
            <p:nvPr/>
          </p:nvSpPr>
          <p:spPr bwMode="auto">
            <a:xfrm>
              <a:off x="2184" y="2496"/>
              <a:ext cx="208" cy="1440"/>
            </a:xfrm>
            <a:prstGeom prst="rightBrace">
              <a:avLst>
                <a:gd name="adj1" fmla="val 57692"/>
                <a:gd name="adj2" fmla="val 50000"/>
              </a:avLst>
            </a:prstGeom>
            <a:noFill/>
            <a:ln w="9525">
              <a:solidFill>
                <a:schemeClr val="tx1"/>
              </a:solidFill>
              <a:round/>
              <a:headEnd/>
              <a:tailEnd/>
            </a:ln>
          </p:spPr>
          <p:txBody>
            <a:bodyPr wrap="none" lIns="92075" tIns="46038" rIns="92075" bIns="46038" anchor="ctr"/>
            <a:lstStyle/>
            <a:p>
              <a:pPr eaLnBrk="0" hangingPunct="0"/>
              <a:endParaRPr lang="tr-TR"/>
            </a:p>
          </p:txBody>
        </p:sp>
        <p:sp>
          <p:nvSpPr>
            <p:cNvPr id="137243" name="AutoShape 1050"/>
            <p:cNvSpPr>
              <a:spLocks/>
            </p:cNvSpPr>
            <p:nvPr/>
          </p:nvSpPr>
          <p:spPr bwMode="auto">
            <a:xfrm>
              <a:off x="3744" y="2496"/>
              <a:ext cx="156" cy="1488"/>
            </a:xfrm>
            <a:prstGeom prst="leftBrace">
              <a:avLst>
                <a:gd name="adj1" fmla="val 79487"/>
                <a:gd name="adj2" fmla="val 50000"/>
              </a:avLst>
            </a:prstGeom>
            <a:noFill/>
            <a:ln w="9525">
              <a:solidFill>
                <a:schemeClr val="tx1"/>
              </a:solidFill>
              <a:round/>
              <a:headEnd/>
              <a:tailEnd/>
            </a:ln>
          </p:spPr>
          <p:txBody>
            <a:bodyPr wrap="none" lIns="92075" tIns="46038" rIns="92075" bIns="46038" anchor="ctr"/>
            <a:lstStyle/>
            <a:p>
              <a:pPr eaLnBrk="0" hangingPunct="0"/>
              <a:endParaRPr lang="tr-TR"/>
            </a:p>
          </p:txBody>
        </p:sp>
        <p:sp>
          <p:nvSpPr>
            <p:cNvPr id="137244" name="AutoShape 1051"/>
            <p:cNvSpPr>
              <a:spLocks/>
            </p:cNvSpPr>
            <p:nvPr/>
          </p:nvSpPr>
          <p:spPr bwMode="auto">
            <a:xfrm>
              <a:off x="2132" y="1296"/>
              <a:ext cx="156" cy="1152"/>
            </a:xfrm>
            <a:prstGeom prst="rightBrace">
              <a:avLst>
                <a:gd name="adj1" fmla="val 61538"/>
                <a:gd name="adj2" fmla="val 50000"/>
              </a:avLst>
            </a:prstGeom>
            <a:noFill/>
            <a:ln w="9525">
              <a:solidFill>
                <a:schemeClr val="tx1"/>
              </a:solidFill>
              <a:round/>
              <a:headEnd/>
              <a:tailEnd/>
            </a:ln>
          </p:spPr>
          <p:txBody>
            <a:bodyPr wrap="none" lIns="92075" tIns="46038" rIns="92075" bIns="46038" anchor="ctr"/>
            <a:lstStyle/>
            <a:p>
              <a:pPr eaLnBrk="0" hangingPunct="0"/>
              <a:endParaRPr lang="tr-TR"/>
            </a:p>
          </p:txBody>
        </p:sp>
        <p:sp>
          <p:nvSpPr>
            <p:cNvPr id="137245" name="AutoShape 1052"/>
            <p:cNvSpPr>
              <a:spLocks/>
            </p:cNvSpPr>
            <p:nvPr/>
          </p:nvSpPr>
          <p:spPr bwMode="auto">
            <a:xfrm>
              <a:off x="3796" y="1296"/>
              <a:ext cx="156" cy="1104"/>
            </a:xfrm>
            <a:prstGeom prst="leftBrace">
              <a:avLst>
                <a:gd name="adj1" fmla="val 58974"/>
                <a:gd name="adj2" fmla="val 50000"/>
              </a:avLst>
            </a:prstGeom>
            <a:noFill/>
            <a:ln w="9525">
              <a:solidFill>
                <a:schemeClr val="tx1"/>
              </a:solidFill>
              <a:round/>
              <a:headEnd/>
              <a:tailEnd/>
            </a:ln>
          </p:spPr>
          <p:txBody>
            <a:bodyPr wrap="none" lIns="92075" tIns="46038" rIns="92075" bIns="46038" anchor="ctr"/>
            <a:lstStyle/>
            <a:p>
              <a:pPr eaLnBrk="0" hangingPunct="0"/>
              <a:endParaRPr lang="tr-TR"/>
            </a:p>
          </p:txBody>
        </p:sp>
        <p:sp>
          <p:nvSpPr>
            <p:cNvPr id="137246" name="Line 1053"/>
            <p:cNvSpPr>
              <a:spLocks noChangeShapeType="1"/>
            </p:cNvSpPr>
            <p:nvPr/>
          </p:nvSpPr>
          <p:spPr bwMode="auto">
            <a:xfrm>
              <a:off x="3016" y="1392"/>
              <a:ext cx="0" cy="144"/>
            </a:xfrm>
            <a:prstGeom prst="line">
              <a:avLst/>
            </a:prstGeom>
            <a:noFill/>
            <a:ln w="19050">
              <a:solidFill>
                <a:schemeClr val="tx1"/>
              </a:solidFill>
              <a:round/>
              <a:headEnd/>
              <a:tailEnd type="triangle" w="med" len="med"/>
            </a:ln>
          </p:spPr>
          <p:txBody>
            <a:bodyPr wrap="none" lIns="92075" tIns="46038" rIns="92075" bIns="46038" anchor="ctr"/>
            <a:lstStyle/>
            <a:p>
              <a:endParaRPr lang="tr-TR"/>
            </a:p>
          </p:txBody>
        </p:sp>
        <p:sp>
          <p:nvSpPr>
            <p:cNvPr id="137247" name="Line 1054"/>
            <p:cNvSpPr>
              <a:spLocks noChangeShapeType="1"/>
            </p:cNvSpPr>
            <p:nvPr/>
          </p:nvSpPr>
          <p:spPr bwMode="auto">
            <a:xfrm>
              <a:off x="3068" y="2448"/>
              <a:ext cx="0" cy="192"/>
            </a:xfrm>
            <a:prstGeom prst="line">
              <a:avLst/>
            </a:prstGeom>
            <a:noFill/>
            <a:ln w="19050">
              <a:solidFill>
                <a:schemeClr val="tx1"/>
              </a:solidFill>
              <a:round/>
              <a:headEnd/>
              <a:tailEnd type="triangle" w="med" len="med"/>
            </a:ln>
          </p:spPr>
          <p:txBody>
            <a:bodyPr wrap="none" lIns="92075" tIns="46038" rIns="92075" bIns="46038" anchor="ctr"/>
            <a:lstStyle/>
            <a:p>
              <a:endParaRPr lang="tr-TR"/>
            </a:p>
          </p:txBody>
        </p:sp>
        <p:sp>
          <p:nvSpPr>
            <p:cNvPr id="137248" name="Line 1055"/>
            <p:cNvSpPr>
              <a:spLocks noChangeShapeType="1"/>
            </p:cNvSpPr>
            <p:nvPr/>
          </p:nvSpPr>
          <p:spPr bwMode="auto">
            <a:xfrm>
              <a:off x="3068" y="3526"/>
              <a:ext cx="0" cy="240"/>
            </a:xfrm>
            <a:prstGeom prst="line">
              <a:avLst/>
            </a:prstGeom>
            <a:noFill/>
            <a:ln w="19050">
              <a:solidFill>
                <a:schemeClr val="tx1"/>
              </a:solidFill>
              <a:prstDash val="sysDot"/>
              <a:round/>
              <a:headEnd/>
              <a:tailEnd type="triangle" w="med" len="med"/>
            </a:ln>
          </p:spPr>
          <p:txBody>
            <a:bodyPr wrap="none" lIns="92075" tIns="46038" rIns="92075" bIns="46038" anchor="ctr"/>
            <a:lstStyle/>
            <a:p>
              <a:endParaRPr lang="tr-TR"/>
            </a:p>
          </p:txBody>
        </p:sp>
      </p:grpSp>
      <p:sp>
        <p:nvSpPr>
          <p:cNvPr id="137249" name="Text Box 1056"/>
          <p:cNvSpPr txBox="1">
            <a:spLocks noChangeArrowheads="1"/>
          </p:cNvSpPr>
          <p:nvPr/>
        </p:nvSpPr>
        <p:spPr bwMode="auto">
          <a:xfrm>
            <a:off x="2987675" y="1196975"/>
            <a:ext cx="2611438" cy="530225"/>
          </a:xfrm>
          <a:prstGeom prst="rect">
            <a:avLst/>
          </a:prstGeom>
          <a:noFill/>
          <a:ln w="9525">
            <a:noFill/>
            <a:miter lim="800000"/>
            <a:headEnd/>
            <a:tailEnd/>
          </a:ln>
        </p:spPr>
        <p:txBody>
          <a:bodyPr wrap="none" lIns="92075" tIns="46038" rIns="92075" bIns="46038">
            <a:spAutoFit/>
          </a:bodyPr>
          <a:lstStyle/>
          <a:p>
            <a:pPr>
              <a:lnSpc>
                <a:spcPct val="90000"/>
              </a:lnSpc>
              <a:spcBef>
                <a:spcPct val="20000"/>
              </a:spcBef>
              <a:buClr>
                <a:schemeClr val="hlink"/>
              </a:buClr>
              <a:buSzPct val="75000"/>
              <a:buFont typeface="Monotype Sorts" charset="2"/>
              <a:buNone/>
            </a:pPr>
            <a:r>
              <a:rPr lang="en-AU" sz="3200"/>
              <a:t>Üretim Prosesi</a:t>
            </a:r>
            <a:endParaRPr lang="en-AU"/>
          </a:p>
        </p:txBody>
      </p:sp>
      <p:grpSp>
        <p:nvGrpSpPr>
          <p:cNvPr id="137250" name="Group 1059"/>
          <p:cNvGrpSpPr>
            <a:grpSpLocks/>
          </p:cNvGrpSpPr>
          <p:nvPr/>
        </p:nvGrpSpPr>
        <p:grpSpPr bwMode="auto">
          <a:xfrm>
            <a:off x="3887788" y="6507163"/>
            <a:ext cx="5084762" cy="274637"/>
            <a:chOff x="2653" y="3600"/>
            <a:chExt cx="3470" cy="173"/>
          </a:xfrm>
        </p:grpSpPr>
        <p:sp>
          <p:nvSpPr>
            <p:cNvPr id="137251" name="Text Box 1060"/>
            <p:cNvSpPr txBox="1">
              <a:spLocks noChangeArrowheads="1"/>
            </p:cNvSpPr>
            <p:nvPr/>
          </p:nvSpPr>
          <p:spPr bwMode="auto">
            <a:xfrm>
              <a:off x="2653" y="3600"/>
              <a:ext cx="1715" cy="173"/>
            </a:xfrm>
            <a:prstGeom prst="rect">
              <a:avLst/>
            </a:prstGeom>
            <a:noFill/>
            <a:ln w="9525">
              <a:noFill/>
              <a:miter lim="800000"/>
              <a:headEnd/>
              <a:tailEnd/>
            </a:ln>
          </p:spPr>
          <p:txBody>
            <a:bodyPr wrap="none">
              <a:spAutoFit/>
            </a:bodyPr>
            <a:lstStyle/>
            <a:p>
              <a:pPr eaLnBrk="0" hangingPunct="0"/>
              <a:r>
                <a:rPr lang="en-AU" sz="1200">
                  <a:latin typeface="Arial" pitchFamily="34" charset="0"/>
                </a:rPr>
                <a:t>TÜRK STANDARDLARI ENSTİTÜSÜ</a:t>
              </a:r>
            </a:p>
          </p:txBody>
        </p:sp>
        <p:sp>
          <p:nvSpPr>
            <p:cNvPr id="137252" name="Text Box 1061"/>
            <p:cNvSpPr txBox="1">
              <a:spLocks noChangeArrowheads="1"/>
            </p:cNvSpPr>
            <p:nvPr/>
          </p:nvSpPr>
          <p:spPr bwMode="auto">
            <a:xfrm>
              <a:off x="5848" y="3600"/>
              <a:ext cx="275" cy="173"/>
            </a:xfrm>
            <a:prstGeom prst="rect">
              <a:avLst/>
            </a:prstGeom>
            <a:noFill/>
            <a:ln w="9525">
              <a:noFill/>
              <a:miter lim="800000"/>
              <a:headEnd/>
              <a:tailEnd/>
            </a:ln>
          </p:spPr>
          <p:txBody>
            <a:bodyPr wrap="none">
              <a:spAutoFit/>
            </a:bodyPr>
            <a:lstStyle/>
            <a:p>
              <a:pPr eaLnBrk="0" hangingPunct="0"/>
              <a:r>
                <a:rPr lang="en-AU" sz="1200">
                  <a:latin typeface="Arial" pitchFamily="34" charset="0"/>
                </a:rPr>
                <a:t>108</a:t>
              </a:r>
            </a:p>
          </p:txBody>
        </p:sp>
      </p:grpSp>
      <p:sp>
        <p:nvSpPr>
          <p:cNvPr id="149506"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endParaRPr lang="tr-TR">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spd="med"/>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grpSp>
        <p:nvGrpSpPr>
          <p:cNvPr id="138242" name="Group 12"/>
          <p:cNvGrpSpPr>
            <a:grpSpLocks/>
          </p:cNvGrpSpPr>
          <p:nvPr/>
        </p:nvGrpSpPr>
        <p:grpSpPr bwMode="auto">
          <a:xfrm>
            <a:off x="1547813" y="1752600"/>
            <a:ext cx="4495800" cy="2968625"/>
            <a:chOff x="676" y="1104"/>
            <a:chExt cx="3068" cy="1870"/>
          </a:xfrm>
        </p:grpSpPr>
        <p:sp>
          <p:nvSpPr>
            <p:cNvPr id="138243" name="Text Box 2"/>
            <p:cNvSpPr txBox="1">
              <a:spLocks noChangeArrowheads="1"/>
            </p:cNvSpPr>
            <p:nvPr/>
          </p:nvSpPr>
          <p:spPr bwMode="auto">
            <a:xfrm>
              <a:off x="884" y="1488"/>
              <a:ext cx="1222" cy="202"/>
            </a:xfrm>
            <a:prstGeom prst="rect">
              <a:avLst/>
            </a:prstGeom>
            <a:noFill/>
            <a:ln w="9525">
              <a:solidFill>
                <a:schemeClr val="tx1"/>
              </a:solidFill>
              <a:miter lim="800000"/>
              <a:headEnd/>
              <a:tailEnd/>
            </a:ln>
          </p:spPr>
          <p:txBody>
            <a:bodyPr wrap="none" lIns="92075" tIns="46038" rIns="92075" bIns="46038">
              <a:spAutoFit/>
            </a:bodyPr>
            <a:lstStyle/>
            <a:p>
              <a:pPr>
                <a:lnSpc>
                  <a:spcPct val="80000"/>
                </a:lnSpc>
                <a:spcBef>
                  <a:spcPct val="20000"/>
                </a:spcBef>
                <a:buClr>
                  <a:schemeClr val="hlink"/>
                </a:buClr>
                <a:buSzPct val="75000"/>
                <a:buFont typeface="Monotype Sorts" charset="2"/>
                <a:buNone/>
              </a:pPr>
              <a:r>
                <a:rPr lang="en-AU" sz="1800"/>
                <a:t>Çalışma talimatları</a:t>
              </a:r>
              <a:endParaRPr lang="en-AU"/>
            </a:p>
          </p:txBody>
        </p:sp>
        <p:sp>
          <p:nvSpPr>
            <p:cNvPr id="138244" name="Text Box 3"/>
            <p:cNvSpPr txBox="1">
              <a:spLocks noChangeArrowheads="1"/>
            </p:cNvSpPr>
            <p:nvPr/>
          </p:nvSpPr>
          <p:spPr bwMode="auto">
            <a:xfrm>
              <a:off x="676" y="1824"/>
              <a:ext cx="1410" cy="202"/>
            </a:xfrm>
            <a:prstGeom prst="rect">
              <a:avLst/>
            </a:prstGeom>
            <a:noFill/>
            <a:ln w="9525">
              <a:solidFill>
                <a:schemeClr val="tx1"/>
              </a:solidFill>
              <a:miter lim="800000"/>
              <a:headEnd/>
              <a:tailEnd/>
            </a:ln>
          </p:spPr>
          <p:txBody>
            <a:bodyPr wrap="none" lIns="92075" tIns="46038" rIns="92075" bIns="46038">
              <a:spAutoFit/>
            </a:bodyPr>
            <a:lstStyle/>
            <a:p>
              <a:pPr>
                <a:lnSpc>
                  <a:spcPct val="80000"/>
                </a:lnSpc>
                <a:spcBef>
                  <a:spcPct val="20000"/>
                </a:spcBef>
                <a:buClr>
                  <a:schemeClr val="hlink"/>
                </a:buClr>
                <a:buSzPct val="75000"/>
                <a:buFont typeface="Monotype Sorts" charset="2"/>
                <a:buNone/>
              </a:pPr>
              <a:r>
                <a:rPr lang="en-AU" sz="1800"/>
                <a:t>Muayene ve deney Pr.</a:t>
              </a:r>
              <a:endParaRPr lang="en-AU"/>
            </a:p>
          </p:txBody>
        </p:sp>
        <p:sp>
          <p:nvSpPr>
            <p:cNvPr id="138245" name="Text Box 4"/>
            <p:cNvSpPr txBox="1">
              <a:spLocks noChangeArrowheads="1"/>
            </p:cNvSpPr>
            <p:nvPr/>
          </p:nvSpPr>
          <p:spPr bwMode="auto">
            <a:xfrm>
              <a:off x="2548" y="1440"/>
              <a:ext cx="1196" cy="685"/>
            </a:xfrm>
            <a:prstGeom prst="rect">
              <a:avLst/>
            </a:prstGeom>
            <a:noFill/>
            <a:ln w="9525">
              <a:solidFill>
                <a:schemeClr val="tx1"/>
              </a:solidFill>
              <a:miter lim="800000"/>
              <a:headEnd/>
              <a:tailEnd/>
            </a:ln>
          </p:spPr>
          <p:txBody>
            <a:bodyPr lIns="92075" tIns="46038" rIns="92075" bIns="46038">
              <a:spAutoFit/>
            </a:bodyPr>
            <a:lstStyle/>
            <a:p>
              <a:pPr algn="ctr">
                <a:lnSpc>
                  <a:spcPct val="90000"/>
                </a:lnSpc>
                <a:spcBef>
                  <a:spcPct val="50000"/>
                </a:spcBef>
                <a:buClr>
                  <a:schemeClr val="hlink"/>
                </a:buClr>
                <a:buSzPct val="75000"/>
                <a:buFont typeface="Monotype Sorts" charset="2"/>
                <a:buNone/>
              </a:pPr>
              <a:r>
                <a:rPr lang="en-AU"/>
                <a:t>Ürünün Serbest Bırakılması</a:t>
              </a:r>
            </a:p>
          </p:txBody>
        </p:sp>
        <p:sp>
          <p:nvSpPr>
            <p:cNvPr id="138246" name="Text Box 5"/>
            <p:cNvSpPr txBox="1">
              <a:spLocks noChangeArrowheads="1"/>
            </p:cNvSpPr>
            <p:nvPr/>
          </p:nvSpPr>
          <p:spPr bwMode="auto">
            <a:xfrm>
              <a:off x="2548" y="2496"/>
              <a:ext cx="1196" cy="478"/>
            </a:xfrm>
            <a:prstGeom prst="rect">
              <a:avLst/>
            </a:prstGeom>
            <a:noFill/>
            <a:ln w="9525">
              <a:solidFill>
                <a:schemeClr val="tx1"/>
              </a:solidFill>
              <a:miter lim="800000"/>
              <a:headEnd/>
              <a:tailEnd/>
            </a:ln>
          </p:spPr>
          <p:txBody>
            <a:bodyPr lIns="92075" tIns="46038" rIns="92075" bIns="46038">
              <a:spAutoFit/>
            </a:bodyPr>
            <a:lstStyle/>
            <a:p>
              <a:pPr algn="ctr">
                <a:lnSpc>
                  <a:spcPct val="90000"/>
                </a:lnSpc>
                <a:spcBef>
                  <a:spcPct val="50000"/>
                </a:spcBef>
                <a:buClr>
                  <a:schemeClr val="hlink"/>
                </a:buClr>
                <a:buSzPct val="75000"/>
                <a:buFont typeface="Monotype Sorts" charset="2"/>
                <a:buNone/>
              </a:pPr>
              <a:r>
                <a:rPr lang="en-AU"/>
                <a:t>Depolama ve Dağıtım</a:t>
              </a:r>
            </a:p>
          </p:txBody>
        </p:sp>
        <p:sp>
          <p:nvSpPr>
            <p:cNvPr id="138247" name="AutoShape 6"/>
            <p:cNvSpPr>
              <a:spLocks/>
            </p:cNvSpPr>
            <p:nvPr/>
          </p:nvSpPr>
          <p:spPr bwMode="auto">
            <a:xfrm>
              <a:off x="2236" y="1344"/>
              <a:ext cx="156" cy="768"/>
            </a:xfrm>
            <a:prstGeom prst="rightBrace">
              <a:avLst>
                <a:gd name="adj1" fmla="val 41026"/>
                <a:gd name="adj2" fmla="val 50000"/>
              </a:avLst>
            </a:prstGeom>
            <a:noFill/>
            <a:ln w="9525">
              <a:solidFill>
                <a:schemeClr val="tx1"/>
              </a:solidFill>
              <a:round/>
              <a:headEnd/>
              <a:tailEnd/>
            </a:ln>
          </p:spPr>
          <p:txBody>
            <a:bodyPr wrap="none" lIns="92075" tIns="46038" rIns="92075" bIns="46038" anchor="ctr"/>
            <a:lstStyle/>
            <a:p>
              <a:pPr eaLnBrk="0" hangingPunct="0"/>
              <a:endParaRPr lang="tr-TR"/>
            </a:p>
          </p:txBody>
        </p:sp>
        <p:sp>
          <p:nvSpPr>
            <p:cNvPr id="138248" name="Line 7"/>
            <p:cNvSpPr>
              <a:spLocks noChangeShapeType="1"/>
            </p:cNvSpPr>
            <p:nvPr/>
          </p:nvSpPr>
          <p:spPr bwMode="auto">
            <a:xfrm>
              <a:off x="3172" y="2112"/>
              <a:ext cx="0" cy="384"/>
            </a:xfrm>
            <a:prstGeom prst="line">
              <a:avLst/>
            </a:prstGeom>
            <a:noFill/>
            <a:ln w="19050">
              <a:solidFill>
                <a:schemeClr val="tx1"/>
              </a:solidFill>
              <a:round/>
              <a:headEnd/>
              <a:tailEnd type="triangle" w="med" len="med"/>
            </a:ln>
          </p:spPr>
          <p:txBody>
            <a:bodyPr wrap="none" lIns="92075" tIns="46038" rIns="92075" bIns="46038" anchor="ctr"/>
            <a:lstStyle/>
            <a:p>
              <a:endParaRPr lang="tr-TR"/>
            </a:p>
          </p:txBody>
        </p:sp>
        <p:sp>
          <p:nvSpPr>
            <p:cNvPr id="138249" name="Line 8"/>
            <p:cNvSpPr>
              <a:spLocks noChangeShapeType="1"/>
            </p:cNvSpPr>
            <p:nvPr/>
          </p:nvSpPr>
          <p:spPr bwMode="auto">
            <a:xfrm>
              <a:off x="3120" y="1104"/>
              <a:ext cx="0" cy="336"/>
            </a:xfrm>
            <a:prstGeom prst="line">
              <a:avLst/>
            </a:prstGeom>
            <a:noFill/>
            <a:ln w="19050">
              <a:solidFill>
                <a:schemeClr val="tx1"/>
              </a:solidFill>
              <a:prstDash val="sysDot"/>
              <a:round/>
              <a:headEnd/>
              <a:tailEnd type="triangle" w="med" len="med"/>
            </a:ln>
          </p:spPr>
          <p:txBody>
            <a:bodyPr wrap="none" lIns="92075" tIns="46038" rIns="92075" bIns="46038" anchor="ctr"/>
            <a:lstStyle/>
            <a:p>
              <a:endParaRPr lang="tr-TR"/>
            </a:p>
          </p:txBody>
        </p:sp>
      </p:grpSp>
      <p:grpSp>
        <p:nvGrpSpPr>
          <p:cNvPr id="138250" name="Group 9"/>
          <p:cNvGrpSpPr>
            <a:grpSpLocks/>
          </p:cNvGrpSpPr>
          <p:nvPr/>
        </p:nvGrpSpPr>
        <p:grpSpPr bwMode="auto">
          <a:xfrm>
            <a:off x="3887788" y="6248400"/>
            <a:ext cx="5084762" cy="274638"/>
            <a:chOff x="2653" y="3600"/>
            <a:chExt cx="3470" cy="173"/>
          </a:xfrm>
        </p:grpSpPr>
        <p:sp>
          <p:nvSpPr>
            <p:cNvPr id="138251" name="Text Box 10"/>
            <p:cNvSpPr txBox="1">
              <a:spLocks noChangeArrowheads="1"/>
            </p:cNvSpPr>
            <p:nvPr/>
          </p:nvSpPr>
          <p:spPr bwMode="auto">
            <a:xfrm>
              <a:off x="2653" y="3600"/>
              <a:ext cx="1715" cy="173"/>
            </a:xfrm>
            <a:prstGeom prst="rect">
              <a:avLst/>
            </a:prstGeom>
            <a:noFill/>
            <a:ln w="9525">
              <a:noFill/>
              <a:miter lim="800000"/>
              <a:headEnd/>
              <a:tailEnd/>
            </a:ln>
          </p:spPr>
          <p:txBody>
            <a:bodyPr wrap="none">
              <a:spAutoFit/>
            </a:bodyPr>
            <a:lstStyle/>
            <a:p>
              <a:pPr eaLnBrk="0" hangingPunct="0"/>
              <a:r>
                <a:rPr lang="en-AU" sz="1200">
                  <a:latin typeface="Arial" pitchFamily="34" charset="0"/>
                </a:rPr>
                <a:t>TÜRK STANDARDLARI ENSTİTÜSÜ</a:t>
              </a:r>
            </a:p>
          </p:txBody>
        </p:sp>
        <p:sp>
          <p:nvSpPr>
            <p:cNvPr id="138252" name="Text Box 11"/>
            <p:cNvSpPr txBox="1">
              <a:spLocks noChangeArrowheads="1"/>
            </p:cNvSpPr>
            <p:nvPr/>
          </p:nvSpPr>
          <p:spPr bwMode="auto">
            <a:xfrm>
              <a:off x="5848" y="3600"/>
              <a:ext cx="275" cy="173"/>
            </a:xfrm>
            <a:prstGeom prst="rect">
              <a:avLst/>
            </a:prstGeom>
            <a:noFill/>
            <a:ln w="9525">
              <a:noFill/>
              <a:miter lim="800000"/>
              <a:headEnd/>
              <a:tailEnd/>
            </a:ln>
          </p:spPr>
          <p:txBody>
            <a:bodyPr wrap="none">
              <a:spAutoFit/>
            </a:bodyPr>
            <a:lstStyle/>
            <a:p>
              <a:pPr eaLnBrk="0" hangingPunct="0"/>
              <a:r>
                <a:rPr lang="en-AU" sz="1200">
                  <a:latin typeface="Arial" pitchFamily="34" charset="0"/>
                </a:rPr>
                <a:t>109</a:t>
              </a:r>
            </a:p>
          </p:txBody>
        </p:sp>
      </p:grpSp>
      <p:sp>
        <p:nvSpPr>
          <p:cNvPr id="149506"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endParaRPr lang="tr-TR">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spd="med"/>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39266"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39267"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D7A6F617-0FA6-425B-9749-C7B198732C39}" type="slidenum">
              <a:rPr lang="en-US" sz="1400">
                <a:latin typeface="Arial Narrow" pitchFamily="34" charset="0"/>
              </a:rPr>
              <a:pPr algn="r" eaLnBrk="0" hangingPunct="0">
                <a:spcBef>
                  <a:spcPct val="50000"/>
                </a:spcBef>
              </a:pPr>
              <a:t>125</a:t>
            </a:fld>
            <a:endParaRPr lang="en-US" sz="1400">
              <a:latin typeface="Arial Narrow" pitchFamily="34" charset="0"/>
            </a:endParaRPr>
          </a:p>
        </p:txBody>
      </p:sp>
      <p:sp>
        <p:nvSpPr>
          <p:cNvPr id="139269" name="Rectangle 3"/>
          <p:cNvSpPr>
            <a:spLocks noGrp="1" noChangeArrowheads="1"/>
          </p:cNvSpPr>
          <p:nvPr>
            <p:ph type="body" idx="4294967295"/>
          </p:nvPr>
        </p:nvSpPr>
        <p:spPr>
          <a:xfrm>
            <a:off x="323850" y="1700213"/>
            <a:ext cx="8351838" cy="4530725"/>
          </a:xfrm>
          <a:noFill/>
        </p:spPr>
        <p:txBody>
          <a:bodyPr lIns="92075" tIns="46038" rIns="92075" bIns="46038"/>
          <a:lstStyle/>
          <a:p>
            <a:pPr marL="533400" indent="-533400">
              <a:buFont typeface="Wingdings" pitchFamily="2" charset="2"/>
              <a:buNone/>
            </a:pPr>
            <a:r>
              <a:rPr lang="tr-TR" sz="2400"/>
              <a:t>Kalite yönetim sistemi dokümantasyonu aşağıdakileri içermelidir:</a:t>
            </a:r>
          </a:p>
          <a:p>
            <a:pPr marL="533400" indent="-533400">
              <a:buFont typeface="Wingdings" pitchFamily="2" charset="2"/>
              <a:buAutoNum type="alphaLcParenR"/>
            </a:pPr>
            <a:r>
              <a:rPr lang="tr-TR" sz="2400"/>
              <a:t>Kalite politikası ve kalite hedeflerinin dokümante edilmiş beyanları,</a:t>
            </a:r>
          </a:p>
          <a:p>
            <a:pPr marL="533400" indent="-533400">
              <a:buFont typeface="Wingdings" pitchFamily="2" charset="2"/>
              <a:buAutoNum type="alphaLcParenR"/>
            </a:pPr>
            <a:r>
              <a:rPr lang="tr-TR" sz="2400"/>
              <a:t>b) Kalite el kitabı,</a:t>
            </a:r>
          </a:p>
          <a:p>
            <a:pPr marL="533400" indent="-533400">
              <a:buFont typeface="Wingdings" pitchFamily="2" charset="2"/>
              <a:buAutoNum type="alphaLcParenR"/>
            </a:pPr>
            <a:r>
              <a:rPr lang="tr-TR" sz="2400"/>
              <a:t>c) Bu Standard’ın istediği dokümante edilmiş prosedürler ve kayıtlar,</a:t>
            </a:r>
          </a:p>
          <a:p>
            <a:pPr marL="533400" indent="-533400">
              <a:buFont typeface="Wingdings" pitchFamily="2" charset="2"/>
              <a:buAutoNum type="alphaLcParenR"/>
            </a:pPr>
            <a:r>
              <a:rPr lang="tr-TR" sz="2400"/>
              <a:t>d) Proseslerin etkin olarak plânlanması, uygulanması ve kontrolünü güvence altına almak için kuruluş tarafından gerekli olduğuna karar verilen, kayıtlar dahil dokümanlar</a:t>
            </a:r>
            <a:endParaRPr lang="tr-TR" sz="2400" b="1"/>
          </a:p>
        </p:txBody>
      </p:sp>
      <p:sp>
        <p:nvSpPr>
          <p:cNvPr id="149506"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en-AU" b="1">
                <a:solidFill>
                  <a:schemeClr val="bg1"/>
                </a:solidFill>
                <a:effectLst>
                  <a:outerShdw blurRad="38100" dist="38100" dir="2700000" algn="tl">
                    <a:srgbClr val="000000"/>
                  </a:outerShdw>
                </a:effectLst>
                <a:latin typeface="Verdana" pitchFamily="34" charset="0"/>
              </a:rPr>
              <a:t>4.2. Dokümantasyon Şartları</a:t>
            </a:r>
            <a:r>
              <a:rPr lang="tr-TR" b="1">
                <a:solidFill>
                  <a:schemeClr val="bg1"/>
                </a:solidFill>
                <a:effectLst>
                  <a:outerShdw blurRad="38100" dist="38100" dir="2700000" algn="tl">
                    <a:srgbClr val="000000"/>
                  </a:outerShdw>
                </a:effectLst>
                <a:latin typeface="Verdana" pitchFamily="34" charset="0"/>
              </a:rPr>
              <a:t/>
            </a:r>
            <a:br>
              <a:rPr lang="tr-TR" b="1">
                <a:solidFill>
                  <a:schemeClr val="bg1"/>
                </a:solidFill>
                <a:effectLst>
                  <a:outerShdw blurRad="38100" dist="38100" dir="2700000" algn="tl">
                    <a:srgbClr val="000000"/>
                  </a:outerShdw>
                </a:effectLst>
                <a:latin typeface="Verdana" pitchFamily="34" charset="0"/>
              </a:rPr>
            </a:br>
            <a:r>
              <a:rPr lang="tr-TR" b="1">
                <a:solidFill>
                  <a:schemeClr val="bg1"/>
                </a:solidFill>
                <a:effectLst>
                  <a:outerShdw blurRad="38100" dist="38100" dir="2700000" algn="tl">
                    <a:srgbClr val="000000"/>
                  </a:outerShdw>
                </a:effectLst>
                <a:latin typeface="Verdana" pitchFamily="34" charset="0"/>
              </a:rPr>
              <a:t>4.2.1 Genel</a:t>
            </a:r>
            <a:endParaRPr lang="en-US" b="1">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spd="med"/>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40290"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40291"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0D7C4FA5-CB7F-4B67-9FB1-FE60B5D73F09}" type="slidenum">
              <a:rPr lang="en-US" sz="1400">
                <a:latin typeface="Arial Narrow" pitchFamily="34" charset="0"/>
              </a:rPr>
              <a:pPr algn="r" eaLnBrk="0" hangingPunct="0">
                <a:spcBef>
                  <a:spcPct val="50000"/>
                </a:spcBef>
              </a:pPr>
              <a:t>126</a:t>
            </a:fld>
            <a:endParaRPr lang="en-US" sz="1400">
              <a:latin typeface="Arial Narrow" pitchFamily="34" charset="0"/>
            </a:endParaRPr>
          </a:p>
        </p:txBody>
      </p:sp>
      <p:sp>
        <p:nvSpPr>
          <p:cNvPr id="140292" name="Rectangle 3"/>
          <p:cNvSpPr>
            <a:spLocks noGrp="1" noChangeArrowheads="1"/>
          </p:cNvSpPr>
          <p:nvPr>
            <p:ph type="body" idx="4294967295"/>
          </p:nvPr>
        </p:nvSpPr>
        <p:spPr>
          <a:xfrm>
            <a:off x="755650" y="1773238"/>
            <a:ext cx="7983538" cy="4114800"/>
          </a:xfrm>
        </p:spPr>
        <p:txBody>
          <a:bodyPr/>
          <a:lstStyle/>
          <a:p>
            <a:pPr>
              <a:lnSpc>
                <a:spcPct val="90000"/>
              </a:lnSpc>
              <a:buFont typeface="Wingdings" pitchFamily="2" charset="2"/>
              <a:buNone/>
            </a:pPr>
            <a:r>
              <a:rPr lang="tr-TR" b="1"/>
              <a:t>Not 1 - </a:t>
            </a:r>
            <a:r>
              <a:rPr lang="tr-TR"/>
              <a:t>Bu Standard’da geçen “dokümante edilmiş prosedür” ifadesi; prosedürün oluşturulduğu, dokümante edildiği, uygulandığı ve sürekliliğinin sağlandığı anlamına gelir. Bir tek doküman, bir veya daha çok prosedür şartlarını kapsayabilir. Diğer yandan, dokümante edilmesi gereken bir prosedür şartı, birden fazla doküman tarafından kapsanabilir.</a:t>
            </a:r>
            <a:endParaRPr lang="tr-TR" b="1"/>
          </a:p>
        </p:txBody>
      </p:sp>
      <p:sp>
        <p:nvSpPr>
          <p:cNvPr id="149506"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en-AU" b="1">
                <a:solidFill>
                  <a:schemeClr val="bg1"/>
                </a:solidFill>
                <a:effectLst>
                  <a:outerShdw blurRad="38100" dist="38100" dir="2700000" algn="tl">
                    <a:srgbClr val="000000"/>
                  </a:outerShdw>
                </a:effectLst>
                <a:latin typeface="Verdana" pitchFamily="34" charset="0"/>
              </a:rPr>
              <a:t>4.2. Dokümantasyon Şartları</a:t>
            </a:r>
            <a:r>
              <a:rPr lang="tr-TR" b="1">
                <a:solidFill>
                  <a:schemeClr val="bg1"/>
                </a:solidFill>
                <a:effectLst>
                  <a:outerShdw blurRad="38100" dist="38100" dir="2700000" algn="tl">
                    <a:srgbClr val="000000"/>
                  </a:outerShdw>
                </a:effectLst>
                <a:latin typeface="Verdana" pitchFamily="34" charset="0"/>
              </a:rPr>
              <a:t/>
            </a:r>
            <a:br>
              <a:rPr lang="tr-TR" b="1">
                <a:solidFill>
                  <a:schemeClr val="bg1"/>
                </a:solidFill>
                <a:effectLst>
                  <a:outerShdw blurRad="38100" dist="38100" dir="2700000" algn="tl">
                    <a:srgbClr val="000000"/>
                  </a:outerShdw>
                </a:effectLst>
                <a:latin typeface="Verdana" pitchFamily="34" charset="0"/>
              </a:rPr>
            </a:br>
            <a:r>
              <a:rPr lang="tr-TR" b="1">
                <a:solidFill>
                  <a:schemeClr val="bg1"/>
                </a:solidFill>
                <a:effectLst>
                  <a:outerShdw blurRad="38100" dist="38100" dir="2700000" algn="tl">
                    <a:srgbClr val="000000"/>
                  </a:outerShdw>
                </a:effectLst>
                <a:latin typeface="Verdana" pitchFamily="34" charset="0"/>
              </a:rPr>
              <a:t>4.2.1 Genel</a:t>
            </a:r>
            <a:endParaRPr lang="en-US" b="1">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spd="med"/>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48162"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348163"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A04381F8-6BB6-4F26-B69F-F8F8524113FF}" type="slidenum">
              <a:rPr lang="en-US" sz="1400">
                <a:latin typeface="Arial Narrow" pitchFamily="34" charset="0"/>
              </a:rPr>
              <a:pPr algn="r" eaLnBrk="0" hangingPunct="0">
                <a:spcBef>
                  <a:spcPct val="50000"/>
                </a:spcBef>
              </a:pPr>
              <a:t>127</a:t>
            </a:fld>
            <a:endParaRPr lang="en-US" sz="1400">
              <a:latin typeface="Arial Narrow" pitchFamily="34" charset="0"/>
            </a:endParaRPr>
          </a:p>
        </p:txBody>
      </p:sp>
      <p:sp>
        <p:nvSpPr>
          <p:cNvPr id="348164" name="Rectangle 3"/>
          <p:cNvSpPr>
            <a:spLocks noGrp="1" noChangeArrowheads="1"/>
          </p:cNvSpPr>
          <p:nvPr>
            <p:ph type="body" idx="4294967295"/>
          </p:nvPr>
        </p:nvSpPr>
        <p:spPr>
          <a:xfrm>
            <a:off x="755650" y="1773238"/>
            <a:ext cx="7983538" cy="4114800"/>
          </a:xfrm>
        </p:spPr>
        <p:txBody>
          <a:bodyPr/>
          <a:lstStyle/>
          <a:p>
            <a:pPr>
              <a:buFont typeface="Wingdings" pitchFamily="2" charset="2"/>
              <a:buNone/>
            </a:pPr>
            <a:r>
              <a:rPr lang="tr-TR" sz="2400" b="1"/>
              <a:t>Not 2 </a:t>
            </a:r>
            <a:r>
              <a:rPr lang="tr-TR" sz="2400"/>
              <a:t>- Bir kalite yönetim sisteminin dokümantasyonunun kapsamı, aşağıda verilenlere bağlı olarak bir kuruluştan bir diğerine farklılık gösterir:</a:t>
            </a:r>
          </a:p>
          <a:p>
            <a:pPr>
              <a:buFont typeface="Wingdings" pitchFamily="2" charset="2"/>
              <a:buNone/>
            </a:pPr>
            <a:r>
              <a:rPr lang="tr-TR" sz="2400"/>
              <a:t>a) Kuruluşun büyüklüğü ve faaliyetlerin tipi,</a:t>
            </a:r>
          </a:p>
          <a:p>
            <a:pPr>
              <a:buFont typeface="Wingdings" pitchFamily="2" charset="2"/>
              <a:buNone/>
            </a:pPr>
            <a:r>
              <a:rPr lang="tr-TR" sz="2400"/>
              <a:t>b) Proseslerin karmaşıklığı ve etkileşimleri,</a:t>
            </a:r>
          </a:p>
          <a:p>
            <a:pPr>
              <a:buFont typeface="Wingdings" pitchFamily="2" charset="2"/>
              <a:buNone/>
            </a:pPr>
            <a:r>
              <a:rPr lang="tr-TR" sz="2400"/>
              <a:t>c) Personelinin yeterliliği.</a:t>
            </a:r>
            <a:endParaRPr lang="tr-TR" sz="2400" b="1"/>
          </a:p>
          <a:p>
            <a:pPr>
              <a:buFont typeface="Wingdings" pitchFamily="2" charset="2"/>
              <a:buNone/>
            </a:pPr>
            <a:endParaRPr lang="tr-TR" sz="2400" b="1"/>
          </a:p>
          <a:p>
            <a:pPr>
              <a:buFont typeface="Wingdings" pitchFamily="2" charset="2"/>
              <a:buNone/>
            </a:pPr>
            <a:r>
              <a:rPr lang="tr-TR" sz="2400" b="1"/>
              <a:t>Not 3 </a:t>
            </a:r>
            <a:r>
              <a:rPr lang="tr-TR" sz="2400"/>
              <a:t>- Dokümantasyon herhangi bir biçimde veya ortamda olabilir.</a:t>
            </a:r>
          </a:p>
        </p:txBody>
      </p:sp>
      <p:sp>
        <p:nvSpPr>
          <p:cNvPr id="149506"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en-AU" b="1">
                <a:solidFill>
                  <a:schemeClr val="bg1"/>
                </a:solidFill>
                <a:effectLst>
                  <a:outerShdw blurRad="38100" dist="38100" dir="2700000" algn="tl">
                    <a:srgbClr val="000000"/>
                  </a:outerShdw>
                </a:effectLst>
                <a:latin typeface="Verdana" pitchFamily="34" charset="0"/>
              </a:rPr>
              <a:t>4.2. Dokümantasyon Şartları</a:t>
            </a:r>
            <a:r>
              <a:rPr lang="tr-TR" b="1">
                <a:solidFill>
                  <a:schemeClr val="bg1"/>
                </a:solidFill>
                <a:effectLst>
                  <a:outerShdw blurRad="38100" dist="38100" dir="2700000" algn="tl">
                    <a:srgbClr val="000000"/>
                  </a:outerShdw>
                </a:effectLst>
                <a:latin typeface="Verdana" pitchFamily="34" charset="0"/>
              </a:rPr>
              <a:t/>
            </a:r>
            <a:br>
              <a:rPr lang="tr-TR" b="1">
                <a:solidFill>
                  <a:schemeClr val="bg1"/>
                </a:solidFill>
                <a:effectLst>
                  <a:outerShdw blurRad="38100" dist="38100" dir="2700000" algn="tl">
                    <a:srgbClr val="000000"/>
                  </a:outerShdw>
                </a:effectLst>
                <a:latin typeface="Verdana" pitchFamily="34" charset="0"/>
              </a:rPr>
            </a:br>
            <a:r>
              <a:rPr lang="tr-TR" b="1">
                <a:solidFill>
                  <a:schemeClr val="bg1"/>
                </a:solidFill>
                <a:effectLst>
                  <a:outerShdw blurRad="38100" dist="38100" dir="2700000" algn="tl">
                    <a:srgbClr val="000000"/>
                  </a:outerShdw>
                </a:effectLst>
                <a:latin typeface="Verdana" pitchFamily="34" charset="0"/>
              </a:rPr>
              <a:t>4.2.1 Genel</a:t>
            </a:r>
            <a:endParaRPr lang="en-US" b="1">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spd="med"/>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41314"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41315"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B2975326-DFD8-4BFC-B313-12C895FD6E2B}" type="slidenum">
              <a:rPr lang="en-US" sz="1400">
                <a:latin typeface="Arial Narrow" pitchFamily="34" charset="0"/>
              </a:rPr>
              <a:pPr algn="r" eaLnBrk="0" hangingPunct="0">
                <a:spcBef>
                  <a:spcPct val="50000"/>
                </a:spcBef>
              </a:pPr>
              <a:t>128</a:t>
            </a:fld>
            <a:endParaRPr lang="en-US" sz="1400">
              <a:latin typeface="Arial Narrow" pitchFamily="34" charset="0"/>
            </a:endParaRPr>
          </a:p>
        </p:txBody>
      </p:sp>
      <p:sp>
        <p:nvSpPr>
          <p:cNvPr id="153602" name="Rectangle 1026"/>
          <p:cNvSpPr>
            <a:spLocks noGrp="1" noChangeArrowheads="1"/>
          </p:cNvSpPr>
          <p:nvPr>
            <p:ph type="title" idx="4294967295"/>
          </p:nvPr>
        </p:nvSpPr>
        <p:spPr/>
        <p:txBody>
          <a:bodyPr/>
          <a:lstStyle/>
          <a:p>
            <a:r>
              <a:rPr lang="en-AU">
                <a:effectLst>
                  <a:outerShdw blurRad="38100" dist="38100" dir="2700000" algn="tl">
                    <a:srgbClr val="000000"/>
                  </a:outerShdw>
                </a:effectLst>
              </a:rPr>
              <a:t>Dokümantasyon şartları olarak</a:t>
            </a:r>
          </a:p>
        </p:txBody>
      </p:sp>
      <p:sp>
        <p:nvSpPr>
          <p:cNvPr id="153603" name="Rectangle 1027"/>
          <p:cNvSpPr>
            <a:spLocks noGrp="1" noChangeArrowheads="1"/>
          </p:cNvSpPr>
          <p:nvPr>
            <p:ph type="body" idx="4294967295"/>
          </p:nvPr>
        </p:nvSpPr>
        <p:spPr>
          <a:xfrm>
            <a:off x="703263" y="1676400"/>
            <a:ext cx="7772400" cy="4114800"/>
          </a:xfrm>
        </p:spPr>
        <p:txBody>
          <a:bodyPr/>
          <a:lstStyle/>
          <a:p>
            <a:pPr algn="just">
              <a:buFont typeface="Wingdings" pitchFamily="2" charset="2"/>
              <a:buNone/>
            </a:pPr>
            <a:endParaRPr lang="en-AU">
              <a:effectLst>
                <a:outerShdw blurRad="38100" dist="38100" dir="2700000" algn="tl">
                  <a:srgbClr val="C0C0C0"/>
                </a:outerShdw>
              </a:effectLst>
            </a:endParaRPr>
          </a:p>
          <a:p>
            <a:pPr lvl="1" algn="just">
              <a:buFont typeface="Symbol" pitchFamily="18" charset="2"/>
              <a:buChar char="·"/>
            </a:pPr>
            <a:r>
              <a:rPr lang="en-AU">
                <a:effectLst>
                  <a:outerShdw blurRad="38100" dist="38100" dir="2700000" algn="tl">
                    <a:srgbClr val="C0C0C0"/>
                  </a:outerShdw>
                </a:effectLst>
              </a:rPr>
              <a:t>Kalite politika</a:t>
            </a:r>
            <a:r>
              <a:rPr lang="tr-TR">
                <a:effectLst>
                  <a:outerShdw blurRad="38100" dist="38100" dir="2700000" algn="tl">
                    <a:srgbClr val="C0C0C0"/>
                  </a:outerShdw>
                </a:effectLst>
              </a:rPr>
              <a:t>sı</a:t>
            </a:r>
            <a:r>
              <a:rPr lang="en-AU">
                <a:effectLst>
                  <a:outerShdw blurRad="38100" dist="38100" dir="2700000" algn="tl">
                    <a:srgbClr val="C0C0C0"/>
                  </a:outerShdw>
                </a:effectLst>
              </a:rPr>
              <a:t> ve hedefleri</a:t>
            </a:r>
          </a:p>
          <a:p>
            <a:pPr lvl="1" algn="just">
              <a:buFont typeface="Symbol" pitchFamily="18" charset="2"/>
              <a:buChar char="·"/>
            </a:pPr>
            <a:r>
              <a:rPr lang="en-AU">
                <a:effectLst>
                  <a:outerShdw blurRad="38100" dist="38100" dir="2700000" algn="tl">
                    <a:srgbClr val="C0C0C0"/>
                  </a:outerShdw>
                </a:effectLst>
              </a:rPr>
              <a:t>Kalite El Kitabı</a:t>
            </a:r>
          </a:p>
          <a:p>
            <a:pPr lvl="1" algn="just">
              <a:buFont typeface="Symbol" pitchFamily="18" charset="2"/>
              <a:buChar char="·"/>
            </a:pPr>
            <a:r>
              <a:rPr lang="en-AU">
                <a:effectLst>
                  <a:outerShdw blurRad="38100" dist="38100" dir="2700000" algn="tl">
                    <a:srgbClr val="C0C0C0"/>
                  </a:outerShdw>
                </a:effectLst>
              </a:rPr>
              <a:t>Standard</a:t>
            </a:r>
            <a:r>
              <a:rPr lang="tr-TR">
                <a:effectLst>
                  <a:outerShdw blurRad="38100" dist="38100" dir="2700000" algn="tl">
                    <a:srgbClr val="C0C0C0"/>
                  </a:outerShdw>
                </a:effectLst>
              </a:rPr>
              <a:t>ın </a:t>
            </a:r>
            <a:r>
              <a:rPr lang="en-AU">
                <a:effectLst>
                  <a:outerShdw blurRad="38100" dist="38100" dir="2700000" algn="tl">
                    <a:srgbClr val="C0C0C0"/>
                  </a:outerShdw>
                </a:effectLst>
              </a:rPr>
              <a:t>iste</a:t>
            </a:r>
            <a:r>
              <a:rPr lang="tr-TR">
                <a:effectLst>
                  <a:outerShdw blurRad="38100" dist="38100" dir="2700000" algn="tl">
                    <a:srgbClr val="C0C0C0"/>
                  </a:outerShdw>
                </a:effectLst>
              </a:rPr>
              <a:t>diği</a:t>
            </a:r>
            <a:r>
              <a:rPr lang="en-AU">
                <a:effectLst>
                  <a:outerShdw blurRad="38100" dist="38100" dir="2700000" algn="tl">
                    <a:srgbClr val="C0C0C0"/>
                  </a:outerShdw>
                </a:effectLst>
              </a:rPr>
              <a:t> dokümante edilmiş prosedürler</a:t>
            </a:r>
          </a:p>
          <a:p>
            <a:pPr lvl="1">
              <a:buFont typeface="Symbol" pitchFamily="18" charset="2"/>
              <a:buChar char="·"/>
            </a:pPr>
            <a:r>
              <a:rPr lang="en-AU">
                <a:effectLst>
                  <a:outerShdw blurRad="38100" dist="38100" dir="2700000" algn="tl">
                    <a:srgbClr val="C0C0C0"/>
                  </a:outerShdw>
                </a:effectLst>
              </a:rPr>
              <a:t>Kuruluş tar</a:t>
            </a:r>
            <a:r>
              <a:rPr lang="tr-TR">
                <a:effectLst>
                  <a:outerShdw blurRad="38100" dist="38100" dir="2700000" algn="tl">
                    <a:srgbClr val="C0C0C0"/>
                  </a:outerShdw>
                </a:effectLst>
              </a:rPr>
              <a:t>a</a:t>
            </a:r>
            <a:r>
              <a:rPr lang="en-AU">
                <a:effectLst>
                  <a:outerShdw blurRad="38100" dist="38100" dir="2700000" algn="tl">
                    <a:srgbClr val="C0C0C0"/>
                  </a:outerShdw>
                </a:effectLst>
              </a:rPr>
              <a:t>fından etkin planlamayı, operasyonu ve proses kontrolünü güvenceye alacak dokümantasyon</a:t>
            </a:r>
          </a:p>
          <a:p>
            <a:pPr lvl="1" algn="just">
              <a:buFont typeface="Symbol" pitchFamily="18" charset="2"/>
              <a:buChar char="·"/>
            </a:pPr>
            <a:r>
              <a:rPr lang="en-AU">
                <a:effectLst>
                  <a:outerShdw blurRad="38100" dist="38100" dir="2700000" algn="tl">
                    <a:srgbClr val="C0C0C0"/>
                  </a:outerShdw>
                </a:effectLst>
              </a:rPr>
              <a:t>Standard tarafından istenen kalite kayıtları</a:t>
            </a:r>
          </a:p>
        </p:txBody>
      </p:sp>
    </p:spTree>
  </p:cSld>
  <p:clrMapOvr>
    <a:masterClrMapping/>
  </p:clrMapOvr>
  <p:transition spd="med"/>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42338"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42339"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0CDBF490-AC8D-41E3-9F3F-8331B41AD146}" type="slidenum">
              <a:rPr lang="en-US" sz="1400">
                <a:latin typeface="Arial Narrow" pitchFamily="34" charset="0"/>
              </a:rPr>
              <a:pPr algn="r" eaLnBrk="0" hangingPunct="0">
                <a:spcBef>
                  <a:spcPct val="50000"/>
                </a:spcBef>
              </a:pPr>
              <a:t>129</a:t>
            </a:fld>
            <a:endParaRPr lang="en-US" sz="1400">
              <a:latin typeface="Arial Narrow" pitchFamily="34" charset="0"/>
            </a:endParaRPr>
          </a:p>
        </p:txBody>
      </p:sp>
      <p:sp>
        <p:nvSpPr>
          <p:cNvPr id="154626" name="Rectangle 2"/>
          <p:cNvSpPr>
            <a:spLocks noGrp="1" noChangeArrowheads="1"/>
          </p:cNvSpPr>
          <p:nvPr>
            <p:ph type="title" idx="4294967295"/>
          </p:nvPr>
        </p:nvSpPr>
        <p:spPr/>
        <p:txBody>
          <a:bodyPr/>
          <a:lstStyle/>
          <a:p>
            <a:r>
              <a:rPr lang="en-AU">
                <a:effectLst>
                  <a:outerShdw blurRad="38100" dist="38100" dir="2700000" algn="tl">
                    <a:srgbClr val="000000"/>
                  </a:outerShdw>
                </a:effectLst>
              </a:rPr>
              <a:t>Kalite Yönetim Sistemi doküman çeşitliliği</a:t>
            </a:r>
            <a:r>
              <a:rPr lang="tr-TR">
                <a:effectLst>
                  <a:outerShdw blurRad="38100" dist="38100" dir="2700000" algn="tl">
                    <a:srgbClr val="000000"/>
                  </a:outerShdw>
                </a:effectLst>
              </a:rPr>
              <a:t>,</a:t>
            </a:r>
            <a:endParaRPr lang="en-AU">
              <a:effectLst>
                <a:outerShdw blurRad="38100" dist="38100" dir="2700000" algn="tl">
                  <a:srgbClr val="000000"/>
                </a:outerShdw>
              </a:effectLst>
            </a:endParaRPr>
          </a:p>
        </p:txBody>
      </p:sp>
      <p:sp>
        <p:nvSpPr>
          <p:cNvPr id="154627" name="Rectangle 3"/>
          <p:cNvSpPr>
            <a:spLocks noGrp="1" noChangeArrowheads="1"/>
          </p:cNvSpPr>
          <p:nvPr>
            <p:ph type="body" idx="4294967295"/>
          </p:nvPr>
        </p:nvSpPr>
        <p:spPr/>
        <p:txBody>
          <a:bodyPr/>
          <a:lstStyle/>
          <a:p>
            <a:pPr algn="just">
              <a:buFont typeface="Wingdings" pitchFamily="2" charset="2"/>
              <a:buNone/>
            </a:pPr>
            <a:endParaRPr lang="en-AU">
              <a:solidFill>
                <a:srgbClr val="3333CC"/>
              </a:solidFill>
              <a:effectLst>
                <a:outerShdw blurRad="38100" dist="38100" dir="2700000" algn="tl">
                  <a:srgbClr val="C0C0C0"/>
                </a:outerShdw>
              </a:effectLst>
            </a:endParaRPr>
          </a:p>
          <a:p>
            <a:pPr algn="just">
              <a:buFont typeface="Symbol" pitchFamily="18" charset="2"/>
              <a:buChar char="·"/>
            </a:pPr>
            <a:r>
              <a:rPr lang="en-AU" sz="2400">
                <a:solidFill>
                  <a:srgbClr val="3333CC"/>
                </a:solidFill>
                <a:effectLst>
                  <a:outerShdw blurRad="38100" dist="38100" dir="2700000" algn="tl">
                    <a:srgbClr val="C0C0C0"/>
                  </a:outerShdw>
                </a:effectLst>
              </a:rPr>
              <a:t>Kuruluşun büyüklüğüne ve aktivitelerin tipine</a:t>
            </a:r>
          </a:p>
          <a:p>
            <a:pPr algn="just">
              <a:buFont typeface="Symbol" pitchFamily="18" charset="2"/>
              <a:buChar char="·"/>
            </a:pPr>
            <a:r>
              <a:rPr lang="en-AU" sz="2400">
                <a:solidFill>
                  <a:srgbClr val="3333CC"/>
                </a:solidFill>
                <a:effectLst>
                  <a:outerShdw blurRad="38100" dist="38100" dir="2700000" algn="tl">
                    <a:srgbClr val="C0C0C0"/>
                  </a:outerShdw>
                </a:effectLst>
              </a:rPr>
              <a:t>Proseslerin karmaşıklığına ve etkileşimlerine</a:t>
            </a:r>
          </a:p>
          <a:p>
            <a:pPr algn="just">
              <a:buFont typeface="Symbol" pitchFamily="18" charset="2"/>
              <a:buChar char="·"/>
            </a:pPr>
            <a:r>
              <a:rPr lang="en-AU" sz="2400">
                <a:solidFill>
                  <a:srgbClr val="3333CC"/>
                </a:solidFill>
                <a:effectLst>
                  <a:outerShdw blurRad="38100" dist="38100" dir="2700000" algn="tl">
                    <a:srgbClr val="C0C0C0"/>
                  </a:outerShdw>
                </a:effectLst>
              </a:rPr>
              <a:t>Personelin yeterliliğine</a:t>
            </a:r>
          </a:p>
          <a:p>
            <a:pPr algn="just">
              <a:buFont typeface="Symbol" pitchFamily="18" charset="2"/>
              <a:buChar char="·"/>
            </a:pPr>
            <a:endParaRPr lang="en-AU">
              <a:solidFill>
                <a:srgbClr val="3333CC"/>
              </a:solidFill>
              <a:effectLst>
                <a:outerShdw blurRad="38100" dist="38100" dir="2700000" algn="tl">
                  <a:srgbClr val="C0C0C0"/>
                </a:outerShdw>
              </a:effectLst>
            </a:endParaRPr>
          </a:p>
          <a:p>
            <a:pPr algn="just">
              <a:buFont typeface="Symbol" pitchFamily="18" charset="2"/>
              <a:buNone/>
            </a:pPr>
            <a:r>
              <a:rPr lang="en-AU">
                <a:solidFill>
                  <a:srgbClr val="3333CC"/>
                </a:solidFill>
                <a:effectLst>
                  <a:outerShdw blurRad="38100" dist="38100" dir="2700000" algn="tl">
                    <a:srgbClr val="C0C0C0"/>
                  </a:outerShdw>
                </a:effectLst>
              </a:rPr>
              <a:t>bağlı olarak değişir.</a:t>
            </a:r>
          </a:p>
          <a:p>
            <a:pPr>
              <a:buFont typeface="Wingdings" pitchFamily="2" charset="2"/>
              <a:buNone/>
            </a:pPr>
            <a:endParaRPr lang="en-AU">
              <a:solidFill>
                <a:srgbClr val="3333CC"/>
              </a:solidFill>
              <a:effectLst>
                <a:outerShdw blurRad="38100" dist="38100" dir="2700000" algn="tl">
                  <a:srgbClr val="C0C0C0"/>
                </a:outerShdw>
              </a:effectLst>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8674"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8675"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DA0148CA-4A4C-4CFC-961F-4F4FE78B8F0C}" type="slidenum">
              <a:rPr lang="en-US" sz="1400">
                <a:latin typeface="Arial Narrow" pitchFamily="34" charset="0"/>
              </a:rPr>
              <a:pPr algn="r" eaLnBrk="0" hangingPunct="0">
                <a:spcBef>
                  <a:spcPct val="50000"/>
                </a:spcBef>
              </a:pPr>
              <a:t>13</a:t>
            </a:fld>
            <a:endParaRPr lang="en-US" sz="1400">
              <a:latin typeface="Arial Narrow" pitchFamily="34" charset="0"/>
            </a:endParaRPr>
          </a:p>
        </p:txBody>
      </p:sp>
      <p:sp>
        <p:nvSpPr>
          <p:cNvPr id="9218" name="Rectangle 2"/>
          <p:cNvSpPr>
            <a:spLocks noGrp="1" noChangeArrowheads="1"/>
          </p:cNvSpPr>
          <p:nvPr>
            <p:ph type="title" idx="4294967295"/>
          </p:nvPr>
        </p:nvSpPr>
        <p:spPr/>
        <p:txBody>
          <a:bodyPr/>
          <a:lstStyle/>
          <a:p>
            <a:r>
              <a:rPr lang="en-AU" sz="2800">
                <a:effectLst>
                  <a:outerShdw blurRad="38100" dist="38100" dir="2700000" algn="tl">
                    <a:srgbClr val="000000"/>
                  </a:outerShdw>
                </a:effectLst>
              </a:rPr>
              <a:t>Kalite Yönetim Sistemi Nedir? </a:t>
            </a:r>
          </a:p>
        </p:txBody>
      </p:sp>
      <p:sp>
        <p:nvSpPr>
          <p:cNvPr id="9219" name="Text Box 3"/>
          <p:cNvSpPr txBox="1">
            <a:spLocks noChangeArrowheads="1"/>
          </p:cNvSpPr>
          <p:nvPr/>
        </p:nvSpPr>
        <p:spPr bwMode="auto">
          <a:xfrm>
            <a:off x="755650" y="1557338"/>
            <a:ext cx="7524750" cy="4838700"/>
          </a:xfrm>
          <a:prstGeom prst="rect">
            <a:avLst/>
          </a:prstGeom>
          <a:noFill/>
          <a:ln w="9525">
            <a:noFill/>
            <a:miter lim="800000"/>
            <a:headEnd/>
            <a:tailEnd/>
          </a:ln>
        </p:spPr>
        <p:txBody>
          <a:bodyPr>
            <a:spAutoFit/>
          </a:bodyPr>
          <a:lstStyle/>
          <a:p>
            <a:pPr>
              <a:buFont typeface="Wingdings" pitchFamily="2" charset="2"/>
              <a:buChar char="§"/>
            </a:pPr>
            <a:r>
              <a:rPr lang="tr-TR" b="1">
                <a:latin typeface="Verdana" pitchFamily="34" charset="0"/>
              </a:rPr>
              <a:t>Sistem</a:t>
            </a:r>
            <a:endParaRPr lang="tr-TR">
              <a:latin typeface="Verdana" pitchFamily="34" charset="0"/>
            </a:endParaRPr>
          </a:p>
          <a:p>
            <a:r>
              <a:rPr lang="tr-TR">
                <a:latin typeface="Verdana" pitchFamily="34" charset="0"/>
              </a:rPr>
              <a:t>Birbiri ile ilgili olan veya karşılıklı etkileşimde bulunan elemanlar takımı.</a:t>
            </a:r>
            <a:endParaRPr lang="tr-TR" b="1">
              <a:latin typeface="Verdana" pitchFamily="34" charset="0"/>
            </a:endParaRPr>
          </a:p>
          <a:p>
            <a:pPr>
              <a:buFont typeface="Wingdings" pitchFamily="2" charset="2"/>
              <a:buChar char="§"/>
            </a:pPr>
            <a:r>
              <a:rPr lang="tr-TR" b="1">
                <a:latin typeface="Verdana" pitchFamily="34" charset="0"/>
              </a:rPr>
              <a:t>Yönetim sistemi</a:t>
            </a:r>
            <a:endParaRPr lang="tr-TR">
              <a:latin typeface="Verdana" pitchFamily="34" charset="0"/>
            </a:endParaRPr>
          </a:p>
          <a:p>
            <a:r>
              <a:rPr lang="tr-TR">
                <a:latin typeface="Verdana" pitchFamily="34" charset="0"/>
              </a:rPr>
              <a:t>Politika ve hedefleri oluşturmak ve bu hedefleri gerçekleştirmek için kullanılan sistem.</a:t>
            </a:r>
          </a:p>
          <a:p>
            <a:r>
              <a:rPr lang="tr-TR" b="1">
                <a:latin typeface="Verdana" pitchFamily="34" charset="0"/>
              </a:rPr>
              <a:t>Not - </a:t>
            </a:r>
            <a:r>
              <a:rPr lang="tr-TR">
                <a:latin typeface="Verdana" pitchFamily="34" charset="0"/>
              </a:rPr>
              <a:t>Bir kuruluşun yönetim sistemi, bir kalite yönetim sistemi, bir mali yönetim sistemi veya bir çevre yönetim sistemi gibi farklı yönetim sistemlerini içerebilir.</a:t>
            </a:r>
            <a:endParaRPr lang="tr-TR" b="1">
              <a:latin typeface="Verdana" pitchFamily="34" charset="0"/>
            </a:endParaRPr>
          </a:p>
          <a:p>
            <a:pPr>
              <a:buFont typeface="Wingdings" pitchFamily="2" charset="2"/>
              <a:buChar char="§"/>
            </a:pPr>
            <a:r>
              <a:rPr lang="tr-TR" b="1">
                <a:latin typeface="Verdana" pitchFamily="34" charset="0"/>
              </a:rPr>
              <a:t>Kalite yönetim sistemi</a:t>
            </a:r>
            <a:endParaRPr lang="tr-TR">
              <a:latin typeface="Verdana" pitchFamily="34" charset="0"/>
            </a:endParaRPr>
          </a:p>
          <a:p>
            <a:r>
              <a:rPr lang="tr-TR">
                <a:latin typeface="Verdana" pitchFamily="34" charset="0"/>
              </a:rPr>
              <a:t>Bir kuruluşu kalite açısından yönlendiren ve kontrol eden yönetim sistemi.</a:t>
            </a:r>
            <a:endParaRPr lang="en-AU">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blinds(horizontal)">
                                      <p:cBhvr>
                                        <p:cTn id="12"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autoUpdateAnimBg="0"/>
      <p:bldP spid="9219" grpId="0" autoUpdateAnimBg="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43362"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43363"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28502765-5DC5-4738-BCAE-30AC5AAB0E4E}" type="slidenum">
              <a:rPr lang="en-US" sz="1400">
                <a:latin typeface="Arial Narrow" pitchFamily="34" charset="0"/>
              </a:rPr>
              <a:pPr algn="r" eaLnBrk="0" hangingPunct="0">
                <a:spcBef>
                  <a:spcPct val="50000"/>
                </a:spcBef>
              </a:pPr>
              <a:t>130</a:t>
            </a:fld>
            <a:endParaRPr lang="en-US" sz="1400">
              <a:latin typeface="Arial Narrow" pitchFamily="34" charset="0"/>
            </a:endParaRPr>
          </a:p>
        </p:txBody>
      </p:sp>
      <p:sp>
        <p:nvSpPr>
          <p:cNvPr id="151554" name="Rectangle 2"/>
          <p:cNvSpPr>
            <a:spLocks noGrp="1" noChangeArrowheads="1"/>
          </p:cNvSpPr>
          <p:nvPr>
            <p:ph type="title" idx="4294967295"/>
          </p:nvPr>
        </p:nvSpPr>
        <p:spPr/>
        <p:txBody>
          <a:bodyPr/>
          <a:lstStyle/>
          <a:p>
            <a:r>
              <a:rPr lang="tr-TR">
                <a:effectLst>
                  <a:outerShdw blurRad="38100" dist="38100" dir="2700000" algn="tl">
                    <a:srgbClr val="000000"/>
                  </a:outerShdw>
                </a:effectLst>
              </a:rPr>
              <a:t>Doküman Nedir?</a:t>
            </a:r>
          </a:p>
        </p:txBody>
      </p:sp>
      <p:sp>
        <p:nvSpPr>
          <p:cNvPr id="143365" name="Rectangle 3"/>
          <p:cNvSpPr>
            <a:spLocks noChangeArrowheads="1"/>
          </p:cNvSpPr>
          <p:nvPr/>
        </p:nvSpPr>
        <p:spPr bwMode="auto">
          <a:xfrm>
            <a:off x="609600" y="1676400"/>
            <a:ext cx="8253413" cy="946150"/>
          </a:xfrm>
          <a:prstGeom prst="rect">
            <a:avLst/>
          </a:prstGeom>
          <a:noFill/>
          <a:ln w="9525">
            <a:noFill/>
            <a:miter lim="800000"/>
            <a:headEnd/>
            <a:tailEnd/>
          </a:ln>
        </p:spPr>
        <p:txBody>
          <a:bodyPr>
            <a:spAutoFit/>
          </a:bodyPr>
          <a:lstStyle/>
          <a:p>
            <a:pPr eaLnBrk="0" hangingPunct="0"/>
            <a:r>
              <a:rPr lang="tr-TR" sz="2800">
                <a:solidFill>
                  <a:srgbClr val="3333CC"/>
                </a:solidFill>
              </a:rPr>
              <a:t>Dokümantasyonla ilgili genelde kullanılan terimler (TS-EN ISO 9000:2008’den alınmıştır) aşağıda verilmiştir.</a:t>
            </a:r>
            <a:endParaRPr lang="en-AU" sz="2800">
              <a:solidFill>
                <a:srgbClr val="3333CC"/>
              </a:solidFill>
            </a:endParaRPr>
          </a:p>
        </p:txBody>
      </p:sp>
      <p:sp>
        <p:nvSpPr>
          <p:cNvPr id="151556" name="Rectangle 4"/>
          <p:cNvSpPr>
            <a:spLocks noGrp="1" noChangeArrowheads="1"/>
          </p:cNvSpPr>
          <p:nvPr>
            <p:ph type="body" idx="4294967295"/>
          </p:nvPr>
        </p:nvSpPr>
        <p:spPr>
          <a:xfrm>
            <a:off x="685800" y="2667000"/>
            <a:ext cx="7772400" cy="3581400"/>
          </a:xfrm>
          <a:noFill/>
        </p:spPr>
        <p:txBody>
          <a:bodyPr/>
          <a:lstStyle/>
          <a:p>
            <a:pPr lvl="1" algn="just"/>
            <a:r>
              <a:rPr lang="tr-TR">
                <a:effectLst>
                  <a:outerShdw blurRad="38100" dist="38100" dir="2700000" algn="tl">
                    <a:srgbClr val="C0C0C0"/>
                  </a:outerShdw>
                </a:effectLst>
              </a:rPr>
              <a:t>Doküman</a:t>
            </a:r>
          </a:p>
          <a:p>
            <a:pPr lvl="1" algn="just"/>
            <a:r>
              <a:rPr lang="tr-TR">
                <a:effectLst>
                  <a:outerShdw blurRad="38100" dist="38100" dir="2700000" algn="tl">
                    <a:srgbClr val="C0C0C0"/>
                  </a:outerShdw>
                </a:effectLst>
              </a:rPr>
              <a:t>Kılavuz</a:t>
            </a:r>
          </a:p>
          <a:p>
            <a:pPr lvl="1" algn="just"/>
            <a:r>
              <a:rPr lang="tr-TR">
                <a:effectLst>
                  <a:outerShdw blurRad="38100" dist="38100" dir="2700000" algn="tl">
                    <a:srgbClr val="C0C0C0"/>
                  </a:outerShdw>
                </a:effectLst>
              </a:rPr>
              <a:t>Prosedür</a:t>
            </a:r>
          </a:p>
          <a:p>
            <a:pPr lvl="1" algn="just"/>
            <a:r>
              <a:rPr lang="tr-TR">
                <a:effectLst>
                  <a:outerShdw blurRad="38100" dist="38100" dir="2700000" algn="tl">
                    <a:srgbClr val="C0C0C0"/>
                  </a:outerShdw>
                </a:effectLst>
              </a:rPr>
              <a:t>Kalite el kitabı</a:t>
            </a:r>
          </a:p>
          <a:p>
            <a:pPr lvl="1" algn="just"/>
            <a:r>
              <a:rPr lang="tr-TR">
                <a:effectLst>
                  <a:outerShdw blurRad="38100" dist="38100" dir="2700000" algn="tl">
                    <a:srgbClr val="C0C0C0"/>
                  </a:outerShdw>
                </a:effectLst>
              </a:rPr>
              <a:t>Kayıt</a:t>
            </a:r>
          </a:p>
          <a:p>
            <a:pPr lvl="1" algn="just"/>
            <a:r>
              <a:rPr lang="tr-TR">
                <a:effectLst>
                  <a:outerShdw blurRad="38100" dist="38100" dir="2700000" algn="tl">
                    <a:srgbClr val="C0C0C0"/>
                  </a:outerShdw>
                </a:effectLst>
              </a:rPr>
              <a:t>Spesifikasyon</a:t>
            </a:r>
          </a:p>
        </p:txBody>
      </p:sp>
    </p:spTree>
  </p:cSld>
  <p:clrMapOvr>
    <a:masterClrMapping/>
  </p:clrMapOvr>
  <p:transition spd="med">
    <p:zoom/>
    <p:sndAc>
      <p:stSnd>
        <p:snd r:embed="rId2" name="CASHREG.WAV"/>
      </p:stSnd>
    </p:sndAc>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44386"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44387"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61D5AA3F-5122-480A-BA29-A083592850CC}" type="slidenum">
              <a:rPr lang="en-US" sz="1400">
                <a:latin typeface="Arial Narrow" pitchFamily="34" charset="0"/>
              </a:rPr>
              <a:pPr algn="r" eaLnBrk="0" hangingPunct="0">
                <a:spcBef>
                  <a:spcPct val="50000"/>
                </a:spcBef>
              </a:pPr>
              <a:t>131</a:t>
            </a:fld>
            <a:endParaRPr lang="en-US" sz="1400">
              <a:latin typeface="Arial Narrow" pitchFamily="34" charset="0"/>
            </a:endParaRPr>
          </a:p>
        </p:txBody>
      </p:sp>
      <p:sp>
        <p:nvSpPr>
          <p:cNvPr id="152578" name="Rectangle 2"/>
          <p:cNvSpPr>
            <a:spLocks noGrp="1" noChangeArrowheads="1"/>
          </p:cNvSpPr>
          <p:nvPr>
            <p:ph type="title" idx="4294967295"/>
          </p:nvPr>
        </p:nvSpPr>
        <p:spPr>
          <a:xfrm>
            <a:off x="0" y="12700"/>
            <a:ext cx="9144000" cy="1112838"/>
          </a:xfrm>
        </p:spPr>
        <p:txBody>
          <a:bodyPr/>
          <a:lstStyle/>
          <a:p>
            <a:pPr>
              <a:spcBef>
                <a:spcPct val="20000"/>
              </a:spcBef>
              <a:buClr>
                <a:schemeClr val="hlink"/>
              </a:buClr>
              <a:buSzPct val="75000"/>
              <a:buFont typeface="Monotype Sorts" charset="2"/>
              <a:buNone/>
            </a:pPr>
            <a:r>
              <a:rPr lang="en-AU">
                <a:effectLst>
                  <a:outerShdw blurRad="38100" dist="38100" dir="2700000" algn="tl">
                    <a:srgbClr val="000000"/>
                  </a:outerShdw>
                </a:effectLst>
              </a:rPr>
              <a:t>Dokümantasyon ortamları</a:t>
            </a:r>
          </a:p>
        </p:txBody>
      </p:sp>
      <p:sp>
        <p:nvSpPr>
          <p:cNvPr id="152579" name="Rectangle 3"/>
          <p:cNvSpPr>
            <a:spLocks noGrp="1" noChangeArrowheads="1"/>
          </p:cNvSpPr>
          <p:nvPr>
            <p:ph type="body" idx="4294967295"/>
          </p:nvPr>
        </p:nvSpPr>
        <p:spPr>
          <a:xfrm>
            <a:off x="539750" y="1484313"/>
            <a:ext cx="8035925" cy="4114800"/>
          </a:xfrm>
        </p:spPr>
        <p:txBody>
          <a:bodyPr/>
          <a:lstStyle/>
          <a:p>
            <a:pPr algn="just">
              <a:buFont typeface="Symbol" pitchFamily="18" charset="2"/>
              <a:buChar char="·"/>
            </a:pPr>
            <a:r>
              <a:rPr lang="en-AU">
                <a:solidFill>
                  <a:srgbClr val="3333CC"/>
                </a:solidFill>
                <a:effectLst>
                  <a:outerShdw blurRad="38100" dist="38100" dir="2700000" algn="tl">
                    <a:srgbClr val="C0C0C0"/>
                  </a:outerShdw>
                </a:effectLst>
              </a:rPr>
              <a:t>Kağıt</a:t>
            </a:r>
            <a:endParaRPr lang="tr-TR">
              <a:solidFill>
                <a:srgbClr val="3333CC"/>
              </a:solidFill>
              <a:effectLst>
                <a:outerShdw blurRad="38100" dist="38100" dir="2700000" algn="tl">
                  <a:srgbClr val="C0C0C0"/>
                </a:outerShdw>
              </a:effectLst>
            </a:endParaRPr>
          </a:p>
          <a:p>
            <a:pPr algn="just">
              <a:buFont typeface="Symbol" pitchFamily="18" charset="2"/>
              <a:buChar char="·"/>
            </a:pPr>
            <a:r>
              <a:rPr lang="en-AU">
                <a:solidFill>
                  <a:srgbClr val="3333CC"/>
                </a:solidFill>
                <a:effectLst>
                  <a:outerShdw blurRad="38100" dist="38100" dir="2700000" algn="tl">
                    <a:srgbClr val="C0C0C0"/>
                  </a:outerShdw>
                </a:effectLst>
              </a:rPr>
              <a:t>Manyetik</a:t>
            </a:r>
            <a:r>
              <a:rPr lang="tr-TR">
                <a:solidFill>
                  <a:srgbClr val="3333CC"/>
                </a:solidFill>
                <a:effectLst>
                  <a:outerShdw blurRad="38100" dist="38100" dir="2700000" algn="tl">
                    <a:srgbClr val="C0C0C0"/>
                  </a:outerShdw>
                </a:effectLst>
              </a:rPr>
              <a:t> Ortam(disket, harddisk, kredi kartları)</a:t>
            </a:r>
          </a:p>
          <a:p>
            <a:pPr algn="just">
              <a:buFont typeface="Symbol" pitchFamily="18" charset="2"/>
              <a:buChar char="·"/>
            </a:pPr>
            <a:r>
              <a:rPr lang="en-AU">
                <a:solidFill>
                  <a:srgbClr val="3333CC"/>
                </a:solidFill>
                <a:effectLst>
                  <a:outerShdw blurRad="38100" dist="38100" dir="2700000" algn="tl">
                    <a:srgbClr val="C0C0C0"/>
                  </a:outerShdw>
                </a:effectLst>
              </a:rPr>
              <a:t>Elektronik</a:t>
            </a:r>
            <a:endParaRPr lang="tr-TR">
              <a:solidFill>
                <a:srgbClr val="3333CC"/>
              </a:solidFill>
              <a:effectLst>
                <a:outerShdw blurRad="38100" dist="38100" dir="2700000" algn="tl">
                  <a:srgbClr val="C0C0C0"/>
                </a:outerShdw>
              </a:effectLst>
            </a:endParaRPr>
          </a:p>
          <a:p>
            <a:pPr algn="just">
              <a:buFont typeface="Symbol" pitchFamily="18" charset="2"/>
              <a:buChar char="·"/>
            </a:pPr>
            <a:r>
              <a:rPr lang="tr-TR">
                <a:solidFill>
                  <a:srgbClr val="3333CC"/>
                </a:solidFill>
                <a:effectLst>
                  <a:outerShdw blurRad="38100" dist="38100" dir="2700000" algn="tl">
                    <a:srgbClr val="C0C0C0"/>
                  </a:outerShdw>
                </a:effectLst>
              </a:rPr>
              <a:t>O</a:t>
            </a:r>
            <a:r>
              <a:rPr lang="en-AU">
                <a:solidFill>
                  <a:srgbClr val="3333CC"/>
                </a:solidFill>
                <a:effectLst>
                  <a:outerShdw blurRad="38100" dist="38100" dir="2700000" algn="tl">
                    <a:srgbClr val="C0C0C0"/>
                  </a:outerShdw>
                </a:effectLst>
              </a:rPr>
              <a:t>ptik bilgisayar diskleri</a:t>
            </a:r>
            <a:r>
              <a:rPr lang="tr-TR">
                <a:solidFill>
                  <a:srgbClr val="3333CC"/>
                </a:solidFill>
                <a:effectLst>
                  <a:outerShdw blurRad="38100" dist="38100" dir="2700000" algn="tl">
                    <a:srgbClr val="C0C0C0"/>
                  </a:outerShdw>
                </a:effectLst>
              </a:rPr>
              <a:t>(cd-rom, optik disk)</a:t>
            </a:r>
          </a:p>
          <a:p>
            <a:pPr algn="just">
              <a:buFont typeface="Symbol" pitchFamily="18" charset="2"/>
              <a:buChar char="·"/>
            </a:pPr>
            <a:r>
              <a:rPr lang="en-AU">
                <a:solidFill>
                  <a:srgbClr val="3333CC"/>
                </a:solidFill>
                <a:effectLst>
                  <a:outerShdw blurRad="38100" dist="38100" dir="2700000" algn="tl">
                    <a:srgbClr val="C0C0C0"/>
                  </a:outerShdw>
                </a:effectLst>
              </a:rPr>
              <a:t>Fotoğraf</a:t>
            </a:r>
            <a:r>
              <a:rPr lang="tr-TR">
                <a:solidFill>
                  <a:srgbClr val="3333CC"/>
                </a:solidFill>
                <a:effectLst>
                  <a:outerShdw blurRad="38100" dist="38100" dir="2700000" algn="tl">
                    <a:srgbClr val="C0C0C0"/>
                  </a:outerShdw>
                </a:effectLst>
              </a:rPr>
              <a:t>, Levha, İşaret</a:t>
            </a:r>
          </a:p>
          <a:p>
            <a:pPr algn="just">
              <a:buFont typeface="Symbol" pitchFamily="18" charset="2"/>
              <a:buChar char="·"/>
            </a:pPr>
            <a:r>
              <a:rPr lang="en-AU">
                <a:solidFill>
                  <a:srgbClr val="3333CC"/>
                </a:solidFill>
                <a:effectLst>
                  <a:outerShdw blurRad="38100" dist="38100" dir="2700000" algn="tl">
                    <a:srgbClr val="C0C0C0"/>
                  </a:outerShdw>
                </a:effectLst>
              </a:rPr>
              <a:t>Ana numune</a:t>
            </a:r>
          </a:p>
          <a:p>
            <a:pPr algn="just">
              <a:buFont typeface="Symbol" pitchFamily="18" charset="2"/>
              <a:buNone/>
            </a:pPr>
            <a:r>
              <a:rPr lang="en-AU">
                <a:solidFill>
                  <a:srgbClr val="3333CC"/>
                </a:solidFill>
                <a:effectLst>
                  <a:outerShdw blurRad="38100" dist="38100" dir="2700000" algn="tl">
                    <a:srgbClr val="C0C0C0"/>
                  </a:outerShdw>
                </a:effectLst>
              </a:rPr>
              <a:t>olabilir.</a:t>
            </a:r>
          </a:p>
        </p:txBody>
      </p:sp>
    </p:spTree>
  </p:cSld>
  <p:clrMapOvr>
    <a:masterClrMapping/>
  </p:clrMapOvr>
  <p:transition spd="med"/>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45410"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45411"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26E5FDFE-B995-401B-8B02-5AB0657EEE1E}" type="slidenum">
              <a:rPr lang="en-US" sz="1400">
                <a:latin typeface="Arial Narrow" pitchFamily="34" charset="0"/>
              </a:rPr>
              <a:pPr algn="r" eaLnBrk="0" hangingPunct="0">
                <a:spcBef>
                  <a:spcPct val="50000"/>
                </a:spcBef>
              </a:pPr>
              <a:t>132</a:t>
            </a:fld>
            <a:endParaRPr lang="en-US" sz="1400">
              <a:latin typeface="Arial Narrow" pitchFamily="34" charset="0"/>
            </a:endParaRPr>
          </a:p>
        </p:txBody>
      </p:sp>
      <p:sp>
        <p:nvSpPr>
          <p:cNvPr id="157698" name="Rectangle 2"/>
          <p:cNvSpPr>
            <a:spLocks noGrp="1" noChangeArrowheads="1"/>
          </p:cNvSpPr>
          <p:nvPr>
            <p:ph type="title" idx="4294967295"/>
          </p:nvPr>
        </p:nvSpPr>
        <p:spPr/>
        <p:txBody>
          <a:bodyPr/>
          <a:lstStyle/>
          <a:p>
            <a:r>
              <a:rPr lang="en-AU">
                <a:effectLst>
                  <a:outerShdw blurRad="38100" dist="38100" dir="2700000" algn="tl">
                    <a:srgbClr val="000000"/>
                  </a:outerShdw>
                </a:effectLst>
              </a:rPr>
              <a:t>Prosedürler</a:t>
            </a:r>
          </a:p>
        </p:txBody>
      </p:sp>
      <p:sp>
        <p:nvSpPr>
          <p:cNvPr id="145413" name="Text Box 3"/>
          <p:cNvSpPr txBox="1">
            <a:spLocks noChangeArrowheads="1"/>
          </p:cNvSpPr>
          <p:nvPr/>
        </p:nvSpPr>
        <p:spPr bwMode="auto">
          <a:xfrm>
            <a:off x="1055688" y="1981200"/>
            <a:ext cx="8088312" cy="3019425"/>
          </a:xfrm>
          <a:prstGeom prst="rect">
            <a:avLst/>
          </a:prstGeom>
          <a:noFill/>
          <a:ln w="9525">
            <a:noFill/>
            <a:miter lim="800000"/>
            <a:headEnd/>
            <a:tailEnd/>
          </a:ln>
        </p:spPr>
        <p:txBody>
          <a:bodyPr>
            <a:spAutoFit/>
          </a:bodyPr>
          <a:lstStyle/>
          <a:p>
            <a:pPr algn="just" eaLnBrk="0" hangingPunct="0">
              <a:lnSpc>
                <a:spcPct val="150000"/>
              </a:lnSpc>
              <a:buFontTx/>
              <a:buChar char="•"/>
            </a:pPr>
            <a:r>
              <a:rPr lang="tr-TR" sz="3200">
                <a:solidFill>
                  <a:srgbClr val="000000"/>
                </a:solidFill>
              </a:rPr>
              <a:t>Bir faaliyetin amacını ve kapsamını tanımlar</a:t>
            </a:r>
          </a:p>
          <a:p>
            <a:pPr eaLnBrk="0" hangingPunct="0">
              <a:lnSpc>
                <a:spcPct val="150000"/>
              </a:lnSpc>
              <a:buFont typeface="Symbol" pitchFamily="18" charset="2"/>
              <a:buChar char="·"/>
            </a:pPr>
            <a:r>
              <a:rPr lang="tr-TR" sz="3200">
                <a:solidFill>
                  <a:srgbClr val="000000"/>
                </a:solidFill>
              </a:rPr>
              <a:t>Kalite elkitabındaki politikayı destekler            </a:t>
            </a:r>
          </a:p>
          <a:p>
            <a:pPr eaLnBrk="0" hangingPunct="0">
              <a:lnSpc>
                <a:spcPct val="150000"/>
              </a:lnSpc>
              <a:buFont typeface="Symbol" pitchFamily="18" charset="2"/>
              <a:buChar char="·"/>
            </a:pPr>
            <a:r>
              <a:rPr lang="tr-TR" sz="3200">
                <a:solidFill>
                  <a:srgbClr val="000000"/>
                </a:solidFill>
              </a:rPr>
              <a:t>Müşteri isteklerinin karşılanmasında etkili  olan tüm faaliyetleri kapsar. </a:t>
            </a:r>
            <a:endParaRPr lang="en-AU" sz="3200">
              <a:solidFill>
                <a:srgbClr val="000000"/>
              </a:solidFill>
            </a:endParaRPr>
          </a:p>
        </p:txBody>
      </p:sp>
    </p:spTree>
  </p:cSld>
  <p:clrMapOvr>
    <a:masterClrMapping/>
  </p:clrMapOvr>
  <p:transition spd="med"/>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46434"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46435"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612A3A1F-1147-4A71-861A-BC472BE60916}" type="slidenum">
              <a:rPr lang="en-US" sz="1400">
                <a:latin typeface="Arial Narrow" pitchFamily="34" charset="0"/>
              </a:rPr>
              <a:pPr algn="r" eaLnBrk="0" hangingPunct="0">
                <a:spcBef>
                  <a:spcPct val="50000"/>
                </a:spcBef>
              </a:pPr>
              <a:t>133</a:t>
            </a:fld>
            <a:endParaRPr lang="en-US" sz="1400">
              <a:latin typeface="Arial Narrow" pitchFamily="34" charset="0"/>
            </a:endParaRPr>
          </a:p>
        </p:txBody>
      </p:sp>
      <p:sp>
        <p:nvSpPr>
          <p:cNvPr id="158722" name="Rectangle 1026"/>
          <p:cNvSpPr>
            <a:spLocks noGrp="1" noChangeArrowheads="1"/>
          </p:cNvSpPr>
          <p:nvPr>
            <p:ph type="title" idx="4294967295"/>
          </p:nvPr>
        </p:nvSpPr>
        <p:spPr/>
        <p:txBody>
          <a:bodyPr/>
          <a:lstStyle/>
          <a:p>
            <a:r>
              <a:rPr lang="en-AU">
                <a:effectLst>
                  <a:outerShdw blurRad="38100" dist="38100" dir="2700000" algn="tl">
                    <a:srgbClr val="000000"/>
                  </a:outerShdw>
                </a:effectLst>
              </a:rPr>
              <a:t>Prosedür Nasıl Olmalı?</a:t>
            </a:r>
          </a:p>
        </p:txBody>
      </p:sp>
      <p:sp>
        <p:nvSpPr>
          <p:cNvPr id="146437" name="Text Box 1027"/>
          <p:cNvSpPr txBox="1">
            <a:spLocks noChangeArrowheads="1"/>
          </p:cNvSpPr>
          <p:nvPr/>
        </p:nvSpPr>
        <p:spPr bwMode="auto">
          <a:xfrm>
            <a:off x="1055688" y="1854200"/>
            <a:ext cx="7877175" cy="5003800"/>
          </a:xfrm>
          <a:prstGeom prst="rect">
            <a:avLst/>
          </a:prstGeom>
          <a:noFill/>
          <a:ln w="9525">
            <a:noFill/>
            <a:miter lim="800000"/>
            <a:headEnd/>
            <a:tailEnd/>
          </a:ln>
        </p:spPr>
        <p:txBody>
          <a:bodyPr>
            <a:spAutoFit/>
          </a:bodyPr>
          <a:lstStyle/>
          <a:p>
            <a:pPr eaLnBrk="0" hangingPunct="0"/>
            <a:r>
              <a:rPr lang="tr-TR" sz="2800">
                <a:solidFill>
                  <a:srgbClr val="000000"/>
                </a:solidFill>
              </a:rPr>
              <a:t>Kalite sistem</a:t>
            </a:r>
            <a:r>
              <a:rPr lang="tr-TR" sz="2800">
                <a:solidFill>
                  <a:srgbClr val="FFFFFF"/>
                </a:solidFill>
              </a:rPr>
              <a:t> </a:t>
            </a:r>
            <a:r>
              <a:rPr lang="tr-TR" sz="2800">
                <a:solidFill>
                  <a:srgbClr val="000000"/>
                </a:solidFill>
              </a:rPr>
              <a:t>prosedüründe şunlar yer almalıdır; </a:t>
            </a:r>
          </a:p>
          <a:p>
            <a:pPr eaLnBrk="0" hangingPunct="0"/>
            <a:endParaRPr lang="tr-TR" sz="2800">
              <a:solidFill>
                <a:srgbClr val="000000"/>
              </a:solidFill>
            </a:endParaRPr>
          </a:p>
          <a:p>
            <a:pPr lvl="2" eaLnBrk="0" hangingPunct="0">
              <a:buFont typeface="Symbol" pitchFamily="18" charset="2"/>
              <a:buChar char="·"/>
            </a:pPr>
            <a:r>
              <a:rPr lang="tr-TR" sz="2800">
                <a:solidFill>
                  <a:srgbClr val="000000"/>
                </a:solidFill>
              </a:rPr>
              <a:t>Ne gerçekleştirilecek ?</a:t>
            </a:r>
          </a:p>
          <a:p>
            <a:pPr lvl="2" eaLnBrk="0" hangingPunct="0">
              <a:buFont typeface="Symbol" pitchFamily="18" charset="2"/>
              <a:buChar char="·"/>
            </a:pPr>
            <a:r>
              <a:rPr lang="tr-TR" sz="2800">
                <a:solidFill>
                  <a:srgbClr val="000000"/>
                </a:solidFill>
              </a:rPr>
              <a:t>Neden gerçekleştirilecek ?</a:t>
            </a:r>
          </a:p>
          <a:p>
            <a:pPr lvl="2" algn="just" eaLnBrk="0" hangingPunct="0">
              <a:buFont typeface="Symbol" pitchFamily="18" charset="2"/>
              <a:buChar char="·"/>
            </a:pPr>
            <a:r>
              <a:rPr lang="tr-TR" sz="2800">
                <a:solidFill>
                  <a:srgbClr val="000000"/>
                </a:solidFill>
              </a:rPr>
              <a:t>Nerede kontrol edilecek ?</a:t>
            </a:r>
            <a:endParaRPr lang="tr-TR" sz="2800"/>
          </a:p>
          <a:p>
            <a:pPr lvl="2" algn="just" eaLnBrk="0" hangingPunct="0">
              <a:buFont typeface="Symbol" pitchFamily="18" charset="2"/>
              <a:buChar char="·"/>
            </a:pPr>
            <a:r>
              <a:rPr lang="tr-TR" sz="2800">
                <a:solidFill>
                  <a:srgbClr val="000000"/>
                </a:solidFill>
              </a:rPr>
              <a:t>Kim faaliyet/kontrolden sorumludur ?</a:t>
            </a:r>
          </a:p>
          <a:p>
            <a:pPr lvl="2" algn="just" eaLnBrk="0" hangingPunct="0">
              <a:buFont typeface="Symbol" pitchFamily="18" charset="2"/>
              <a:buChar char="·"/>
            </a:pPr>
            <a:r>
              <a:rPr lang="tr-TR" sz="2800">
                <a:solidFill>
                  <a:srgbClr val="000000"/>
                </a:solidFill>
              </a:rPr>
              <a:t>Nasıl gerçekleşecek/kontrol edilecek ?</a:t>
            </a:r>
          </a:p>
          <a:p>
            <a:pPr lvl="2" eaLnBrk="0" hangingPunct="0">
              <a:buFont typeface="Symbol" pitchFamily="18" charset="2"/>
              <a:buChar char="·"/>
            </a:pPr>
            <a:r>
              <a:rPr lang="tr-TR" sz="2800">
                <a:solidFill>
                  <a:srgbClr val="000000"/>
                </a:solidFill>
              </a:rPr>
              <a:t>Ne zaman gerçekleşecek/kontrol edilecek  ?</a:t>
            </a:r>
          </a:p>
          <a:p>
            <a:pPr eaLnBrk="0" hangingPunct="0"/>
            <a:endParaRPr lang="tr-TR" sz="2800">
              <a:solidFill>
                <a:srgbClr val="000000"/>
              </a:solidFill>
            </a:endParaRPr>
          </a:p>
          <a:p>
            <a:pPr eaLnBrk="0" hangingPunct="0"/>
            <a:r>
              <a:rPr lang="tr-TR" sz="2800">
                <a:solidFill>
                  <a:srgbClr val="000000"/>
                </a:solidFill>
              </a:rPr>
              <a:t>Ne - neden - ne zaman - nasıl - nerede - kim ?(5n+1k)</a:t>
            </a:r>
          </a:p>
          <a:p>
            <a:pPr eaLnBrk="0" hangingPunct="0">
              <a:spcBef>
                <a:spcPct val="50000"/>
              </a:spcBef>
            </a:pPr>
            <a:endParaRPr lang="en-AU" sz="2800"/>
          </a:p>
        </p:txBody>
      </p:sp>
    </p:spTree>
  </p:cSld>
  <p:clrMapOvr>
    <a:masterClrMapping/>
  </p:clrMapOvr>
  <p:transition spd="med"/>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47458"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47459"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15E3F185-37FA-4721-A108-2531F0016964}" type="slidenum">
              <a:rPr lang="en-US" sz="1400">
                <a:latin typeface="Arial Narrow" pitchFamily="34" charset="0"/>
              </a:rPr>
              <a:pPr algn="r" eaLnBrk="0" hangingPunct="0">
                <a:spcBef>
                  <a:spcPct val="50000"/>
                </a:spcBef>
              </a:pPr>
              <a:t>134</a:t>
            </a:fld>
            <a:endParaRPr lang="en-US" sz="1400">
              <a:latin typeface="Arial Narrow" pitchFamily="34" charset="0"/>
            </a:endParaRPr>
          </a:p>
        </p:txBody>
      </p:sp>
      <p:sp>
        <p:nvSpPr>
          <p:cNvPr id="159746" name="Rectangle 2"/>
          <p:cNvSpPr>
            <a:spLocks noGrp="1" noChangeArrowheads="1"/>
          </p:cNvSpPr>
          <p:nvPr>
            <p:ph type="title" idx="4294967295"/>
          </p:nvPr>
        </p:nvSpPr>
        <p:spPr/>
        <p:txBody>
          <a:bodyPr/>
          <a:lstStyle/>
          <a:p>
            <a:r>
              <a:rPr lang="en-AU">
                <a:effectLst>
                  <a:outerShdw blurRad="38100" dist="38100" dir="2700000" algn="tl">
                    <a:srgbClr val="000000"/>
                  </a:outerShdw>
                </a:effectLst>
              </a:rPr>
              <a:t>KALİTE PLANLARI</a:t>
            </a:r>
          </a:p>
        </p:txBody>
      </p:sp>
      <p:sp>
        <p:nvSpPr>
          <p:cNvPr id="147461" name="Text Box 3"/>
          <p:cNvSpPr txBox="1">
            <a:spLocks noChangeArrowheads="1"/>
          </p:cNvSpPr>
          <p:nvPr/>
        </p:nvSpPr>
        <p:spPr bwMode="auto">
          <a:xfrm>
            <a:off x="352425" y="2209800"/>
            <a:ext cx="8439150" cy="3662363"/>
          </a:xfrm>
          <a:prstGeom prst="rect">
            <a:avLst/>
          </a:prstGeom>
          <a:noFill/>
          <a:ln w="9525">
            <a:noFill/>
            <a:miter lim="800000"/>
            <a:headEnd/>
            <a:tailEnd/>
          </a:ln>
        </p:spPr>
        <p:txBody>
          <a:bodyPr>
            <a:spAutoFit/>
          </a:bodyPr>
          <a:lstStyle/>
          <a:p>
            <a:pPr lvl="2" eaLnBrk="0" hangingPunct="0">
              <a:buFont typeface="Symbol" pitchFamily="18" charset="2"/>
              <a:buChar char="·"/>
            </a:pPr>
            <a:r>
              <a:rPr lang="tr-TR" sz="3600">
                <a:solidFill>
                  <a:srgbClr val="000000"/>
                </a:solidFill>
              </a:rPr>
              <a:t>Belirli bir ürün, hizmet, sözleşme veya proje  ile ilgili özel kalite uygulamalarını,</a:t>
            </a:r>
          </a:p>
          <a:p>
            <a:pPr lvl="2" eaLnBrk="0" hangingPunct="0">
              <a:buFont typeface="Symbol" pitchFamily="18" charset="2"/>
              <a:buNone/>
            </a:pPr>
            <a:endParaRPr lang="tr-TR" sz="3600">
              <a:solidFill>
                <a:srgbClr val="000000"/>
              </a:solidFill>
            </a:endParaRPr>
          </a:p>
          <a:p>
            <a:pPr lvl="2" eaLnBrk="0" hangingPunct="0">
              <a:buFont typeface="Symbol" pitchFamily="18" charset="2"/>
              <a:buChar char="·"/>
            </a:pPr>
            <a:r>
              <a:rPr lang="tr-TR" sz="3600">
                <a:solidFill>
                  <a:srgbClr val="000000"/>
                </a:solidFill>
              </a:rPr>
              <a:t>Kaynakları ve faaliyet sıralarını </a:t>
            </a:r>
          </a:p>
          <a:p>
            <a:pPr eaLnBrk="0" hangingPunct="0"/>
            <a:r>
              <a:rPr lang="tr-TR" sz="3600">
                <a:solidFill>
                  <a:srgbClr val="000000"/>
                </a:solidFill>
              </a:rPr>
              <a:t>	ortaya koyan dokümanlardır.</a:t>
            </a:r>
          </a:p>
          <a:p>
            <a:pPr eaLnBrk="0" hangingPunct="0">
              <a:spcBef>
                <a:spcPct val="50000"/>
              </a:spcBef>
            </a:pPr>
            <a:endParaRPr lang="en-AU" sz="3600"/>
          </a:p>
        </p:txBody>
      </p:sp>
    </p:spTree>
  </p:cSld>
  <p:clrMapOvr>
    <a:masterClrMapping/>
  </p:clrMapOvr>
  <p:transition spd="med"/>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48482"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48483"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A05D6C2F-F1E0-49FD-95C8-0596E6EA27DB}" type="slidenum">
              <a:rPr lang="en-US" sz="1400">
                <a:latin typeface="Arial Narrow" pitchFamily="34" charset="0"/>
              </a:rPr>
              <a:pPr algn="r" eaLnBrk="0" hangingPunct="0">
                <a:spcBef>
                  <a:spcPct val="50000"/>
                </a:spcBef>
              </a:pPr>
              <a:t>135</a:t>
            </a:fld>
            <a:endParaRPr lang="en-US" sz="1400">
              <a:latin typeface="Arial Narrow" pitchFamily="34" charset="0"/>
            </a:endParaRPr>
          </a:p>
        </p:txBody>
      </p:sp>
      <p:sp>
        <p:nvSpPr>
          <p:cNvPr id="148484" name="Rectangle 1026"/>
          <p:cNvSpPr>
            <a:spLocks noGrp="1" noChangeArrowheads="1"/>
          </p:cNvSpPr>
          <p:nvPr>
            <p:ph type="title" idx="4294967295"/>
          </p:nvPr>
        </p:nvSpPr>
        <p:spPr/>
        <p:txBody>
          <a:bodyPr/>
          <a:lstStyle/>
          <a:p>
            <a:r>
              <a:rPr lang="tr-TR">
                <a:latin typeface="Times New Roman" pitchFamily="18" charset="0"/>
              </a:rPr>
              <a:t>İş talimatı nasıl oluşturulur ?</a:t>
            </a:r>
            <a:endParaRPr lang="en-AU">
              <a:latin typeface="Times New Roman" pitchFamily="18" charset="0"/>
            </a:endParaRPr>
          </a:p>
        </p:txBody>
      </p:sp>
      <p:sp>
        <p:nvSpPr>
          <p:cNvPr id="148485" name="Rectangle 1027"/>
          <p:cNvSpPr>
            <a:spLocks noChangeArrowheads="1"/>
          </p:cNvSpPr>
          <p:nvPr>
            <p:ph type="body" idx="4294967295"/>
          </p:nvPr>
        </p:nvSpPr>
        <p:spPr/>
        <p:txBody>
          <a:bodyPr/>
          <a:lstStyle/>
          <a:p>
            <a:pPr>
              <a:lnSpc>
                <a:spcPct val="140000"/>
              </a:lnSpc>
              <a:buFont typeface="Monotype Sorts" charset="2"/>
              <a:buChar char="l"/>
            </a:pPr>
            <a:r>
              <a:rPr lang="tr-TR" sz="2400">
                <a:solidFill>
                  <a:srgbClr val="3333CC"/>
                </a:solidFill>
                <a:latin typeface="Times New Roman" pitchFamily="18" charset="0"/>
              </a:rPr>
              <a:t>Spesifik  hedefler  belirtilir.</a:t>
            </a:r>
          </a:p>
          <a:p>
            <a:pPr>
              <a:lnSpc>
                <a:spcPct val="140000"/>
              </a:lnSpc>
              <a:buFont typeface="Monotype Sorts" charset="2"/>
              <a:buChar char="l"/>
            </a:pPr>
            <a:r>
              <a:rPr lang="tr-TR" sz="2400">
                <a:solidFill>
                  <a:srgbClr val="3333CC"/>
                </a:solidFill>
                <a:latin typeface="Times New Roman" pitchFamily="18" charset="0"/>
              </a:rPr>
              <a:t>İstenen sonuç için gerekli  ifadeler kullanılır.</a:t>
            </a:r>
          </a:p>
          <a:p>
            <a:pPr>
              <a:lnSpc>
                <a:spcPct val="140000"/>
              </a:lnSpc>
              <a:buFont typeface="Monotype Sorts" charset="2"/>
              <a:buChar char="l"/>
            </a:pPr>
            <a:r>
              <a:rPr lang="tr-TR" sz="2400">
                <a:solidFill>
                  <a:srgbClr val="3333CC"/>
                </a:solidFill>
                <a:latin typeface="Times New Roman" pitchFamily="18" charset="0"/>
              </a:rPr>
              <a:t>Uygulayıcının anlayabileceği  dilde  yazılır.</a:t>
            </a:r>
          </a:p>
          <a:p>
            <a:pPr>
              <a:lnSpc>
                <a:spcPct val="140000"/>
              </a:lnSpc>
              <a:buFont typeface="Monotype Sorts" charset="2"/>
              <a:buChar char="l"/>
            </a:pPr>
            <a:r>
              <a:rPr lang="tr-TR" sz="2400">
                <a:solidFill>
                  <a:srgbClr val="3333CC"/>
                </a:solidFill>
                <a:latin typeface="Times New Roman" pitchFamily="18" charset="0"/>
              </a:rPr>
              <a:t>Sıfat  ve  zamir  kullanmaktan  kaçınılır.</a:t>
            </a:r>
          </a:p>
          <a:p>
            <a:pPr>
              <a:lnSpc>
                <a:spcPct val="140000"/>
              </a:lnSpc>
              <a:buFont typeface="Monotype Sorts" charset="2"/>
              <a:buChar char="l"/>
            </a:pPr>
            <a:r>
              <a:rPr lang="tr-TR" sz="2400">
                <a:solidFill>
                  <a:srgbClr val="3333CC"/>
                </a:solidFill>
                <a:latin typeface="Times New Roman" pitchFamily="18" charset="0"/>
              </a:rPr>
              <a:t>Metod  uygulamaya  yönelik  olacak  şekilde belirtilir.</a:t>
            </a:r>
          </a:p>
          <a:p>
            <a:pPr>
              <a:lnSpc>
                <a:spcPct val="140000"/>
              </a:lnSpc>
              <a:buFont typeface="Monotype Sorts" charset="2"/>
              <a:buChar char="l"/>
            </a:pPr>
            <a:r>
              <a:rPr lang="tr-TR" sz="2400">
                <a:solidFill>
                  <a:srgbClr val="3333CC"/>
                </a:solidFill>
                <a:latin typeface="Times New Roman" pitchFamily="18" charset="0"/>
              </a:rPr>
              <a:t>İlgili  kaynaklar  ve  yerleri belirtilir</a:t>
            </a:r>
            <a:endParaRPr lang="en-AU" sz="3200">
              <a:solidFill>
                <a:srgbClr val="3333CC"/>
              </a:solidFill>
              <a:latin typeface="Times New Roman" pitchFamily="18" charset="0"/>
            </a:endParaRPr>
          </a:p>
        </p:txBody>
      </p:sp>
    </p:spTree>
  </p:cSld>
  <p:clrMapOvr>
    <a:masterClrMapping/>
  </p:clrMapOvr>
  <p:transition spd="med"/>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49506"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49507"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0055D0E2-1B1D-4430-BE48-0091F6F22ECF}" type="slidenum">
              <a:rPr lang="en-US" sz="1400">
                <a:latin typeface="Arial Narrow" pitchFamily="34" charset="0"/>
              </a:rPr>
              <a:pPr algn="r" eaLnBrk="0" hangingPunct="0">
                <a:spcBef>
                  <a:spcPct val="50000"/>
                </a:spcBef>
              </a:pPr>
              <a:t>136</a:t>
            </a:fld>
            <a:endParaRPr lang="en-US" sz="1400">
              <a:latin typeface="Arial Narrow" pitchFamily="34" charset="0"/>
            </a:endParaRPr>
          </a:p>
        </p:txBody>
      </p:sp>
      <p:sp>
        <p:nvSpPr>
          <p:cNvPr id="135170" name="Rectangle 2"/>
          <p:cNvSpPr>
            <a:spLocks noGrp="1" noChangeArrowheads="1"/>
          </p:cNvSpPr>
          <p:nvPr>
            <p:ph type="title" idx="4294967295"/>
          </p:nvPr>
        </p:nvSpPr>
        <p:spPr/>
        <p:txBody>
          <a:bodyPr/>
          <a:lstStyle/>
          <a:p>
            <a:r>
              <a:rPr lang="tr-TR">
                <a:effectLst>
                  <a:outerShdw blurRad="38100" dist="38100" dir="2700000" algn="tl">
                    <a:srgbClr val="000000"/>
                  </a:outerShdw>
                </a:effectLst>
              </a:rPr>
              <a:t>4.2.2 Kalite El kitabı</a:t>
            </a:r>
            <a:endParaRPr lang="en-US">
              <a:effectLst>
                <a:outerShdw blurRad="38100" dist="38100" dir="2700000" algn="tl">
                  <a:srgbClr val="000000"/>
                </a:outerShdw>
              </a:effectLst>
            </a:endParaRPr>
          </a:p>
        </p:txBody>
      </p:sp>
      <p:sp>
        <p:nvSpPr>
          <p:cNvPr id="149509" name="Rectangle 3"/>
          <p:cNvSpPr>
            <a:spLocks noGrp="1" noChangeArrowheads="1"/>
          </p:cNvSpPr>
          <p:nvPr>
            <p:ph type="body" idx="4294967295"/>
          </p:nvPr>
        </p:nvSpPr>
        <p:spPr>
          <a:xfrm>
            <a:off x="468313" y="1341438"/>
            <a:ext cx="8064500" cy="4789487"/>
          </a:xfrm>
        </p:spPr>
        <p:txBody>
          <a:bodyPr/>
          <a:lstStyle/>
          <a:p>
            <a:pPr marL="609600" indent="-609600">
              <a:buFont typeface="Wingdings" pitchFamily="2" charset="2"/>
              <a:buNone/>
            </a:pPr>
            <a:r>
              <a:rPr lang="tr-TR" sz="2400"/>
              <a:t>Kuruluş, aşağıdakileri içeren bir kalite el kitabı oluşturmalı ve sürekliliğini sağlamalıdır:</a:t>
            </a:r>
          </a:p>
          <a:p>
            <a:pPr marL="609600" indent="-609600">
              <a:buFont typeface="Wingdings" pitchFamily="2" charset="2"/>
              <a:buNone/>
            </a:pPr>
            <a:r>
              <a:rPr lang="tr-TR" sz="2400"/>
              <a:t>a) Kalite yönetim sisteminin kapsamı ve varsa tüm hariç tutmaların (bkz. Madde 1.2) ayrıntıları ve dayanakları,</a:t>
            </a:r>
          </a:p>
          <a:p>
            <a:pPr marL="609600" indent="-609600">
              <a:buFont typeface="Wingdings" pitchFamily="2" charset="2"/>
              <a:buNone/>
            </a:pPr>
            <a:r>
              <a:rPr lang="tr-TR" sz="2400"/>
              <a:t>b) Kalite yönetim sistemi için oluşturulan dokümante edilmiş prosedürler veya bunlara atıflar,</a:t>
            </a:r>
          </a:p>
          <a:p>
            <a:pPr marL="609600" indent="-609600">
              <a:buFont typeface="Wingdings" pitchFamily="2" charset="2"/>
              <a:buNone/>
            </a:pPr>
            <a:r>
              <a:rPr lang="tr-TR" sz="2400"/>
              <a:t>c) Kalite yönetim sistemi prosesleri arasındaki etkileşimlerin açıklanması.</a:t>
            </a:r>
            <a:endParaRPr lang="en-AU" sz="2400"/>
          </a:p>
        </p:txBody>
      </p:sp>
    </p:spTree>
  </p:cSld>
  <p:clrMapOvr>
    <a:masterClrMapping/>
  </p:clrMapOvr>
  <p:transition spd="med"/>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50530"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50531"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BD19AC46-D29F-4151-8837-9E3F3FD9F743}" type="slidenum">
              <a:rPr lang="en-US" sz="1400">
                <a:latin typeface="Arial Narrow" pitchFamily="34" charset="0"/>
              </a:rPr>
              <a:pPr algn="r" eaLnBrk="0" hangingPunct="0">
                <a:spcBef>
                  <a:spcPct val="50000"/>
                </a:spcBef>
              </a:pPr>
              <a:t>137</a:t>
            </a:fld>
            <a:endParaRPr lang="en-US" sz="1400">
              <a:latin typeface="Arial Narrow" pitchFamily="34" charset="0"/>
            </a:endParaRPr>
          </a:p>
        </p:txBody>
      </p:sp>
      <p:sp>
        <p:nvSpPr>
          <p:cNvPr id="160770" name="Rectangle 2"/>
          <p:cNvSpPr>
            <a:spLocks noGrp="1" noChangeArrowheads="1"/>
          </p:cNvSpPr>
          <p:nvPr>
            <p:ph type="title" idx="4294967295"/>
          </p:nvPr>
        </p:nvSpPr>
        <p:spPr/>
        <p:txBody>
          <a:bodyPr/>
          <a:lstStyle/>
          <a:p>
            <a:r>
              <a:rPr lang="tr-TR" b="1">
                <a:effectLst>
                  <a:outerShdw blurRad="38100" dist="38100" dir="2700000" algn="tl">
                    <a:srgbClr val="000000"/>
                  </a:outerShdw>
                </a:effectLst>
              </a:rPr>
              <a:t>Kalite El kitabı</a:t>
            </a:r>
            <a:endParaRPr lang="en-AU" b="1">
              <a:effectLst>
                <a:outerShdw blurRad="38100" dist="38100" dir="2700000" algn="tl">
                  <a:srgbClr val="000000"/>
                </a:outerShdw>
              </a:effectLst>
            </a:endParaRPr>
          </a:p>
        </p:txBody>
      </p:sp>
      <p:sp>
        <p:nvSpPr>
          <p:cNvPr id="150533" name="Text Box 4"/>
          <p:cNvSpPr txBox="1">
            <a:spLocks noChangeArrowheads="1"/>
          </p:cNvSpPr>
          <p:nvPr/>
        </p:nvSpPr>
        <p:spPr bwMode="auto">
          <a:xfrm>
            <a:off x="684213" y="1412875"/>
            <a:ext cx="7878762" cy="5094288"/>
          </a:xfrm>
          <a:prstGeom prst="rect">
            <a:avLst/>
          </a:prstGeom>
          <a:noFill/>
          <a:ln w="9525">
            <a:noFill/>
            <a:miter lim="800000"/>
            <a:headEnd/>
            <a:tailEnd/>
          </a:ln>
        </p:spPr>
        <p:txBody>
          <a:bodyPr>
            <a:spAutoFit/>
          </a:bodyPr>
          <a:lstStyle/>
          <a:p>
            <a:pPr algn="just" eaLnBrk="0" hangingPunct="0">
              <a:lnSpc>
                <a:spcPct val="110000"/>
              </a:lnSpc>
            </a:pPr>
            <a:endParaRPr lang="tr-TR">
              <a:solidFill>
                <a:srgbClr val="3333CC"/>
              </a:solidFill>
            </a:endParaRPr>
          </a:p>
          <a:p>
            <a:pPr lvl="2" eaLnBrk="0" hangingPunct="0">
              <a:lnSpc>
                <a:spcPct val="110000"/>
              </a:lnSpc>
              <a:buFont typeface="Symbol" pitchFamily="18" charset="2"/>
              <a:buChar char="·"/>
            </a:pPr>
            <a:r>
              <a:rPr lang="tr-TR">
                <a:solidFill>
                  <a:srgbClr val="3333CC"/>
                </a:solidFill>
              </a:rPr>
              <a:t>Kalite politikasını içerir,</a:t>
            </a:r>
          </a:p>
          <a:p>
            <a:pPr lvl="2" eaLnBrk="0" hangingPunct="0">
              <a:lnSpc>
                <a:spcPct val="110000"/>
              </a:lnSpc>
              <a:buFont typeface="Symbol" pitchFamily="18" charset="2"/>
              <a:buChar char="·"/>
            </a:pPr>
            <a:r>
              <a:rPr lang="tr-TR">
                <a:solidFill>
                  <a:srgbClr val="3333CC"/>
                </a:solidFill>
              </a:rPr>
              <a:t>Genel sistemi gözönüne serer,</a:t>
            </a:r>
          </a:p>
          <a:p>
            <a:pPr lvl="2" eaLnBrk="0" hangingPunct="0">
              <a:lnSpc>
                <a:spcPct val="110000"/>
              </a:lnSpc>
              <a:buFont typeface="Symbol" pitchFamily="18" charset="2"/>
              <a:buChar char="·"/>
            </a:pPr>
            <a:r>
              <a:rPr lang="tr-TR">
                <a:solidFill>
                  <a:srgbClr val="3333CC"/>
                </a:solidFill>
              </a:rPr>
              <a:t>Pazarlama aracıdır,</a:t>
            </a:r>
          </a:p>
          <a:p>
            <a:pPr lvl="2" eaLnBrk="0" hangingPunct="0">
              <a:lnSpc>
                <a:spcPct val="110000"/>
              </a:lnSpc>
              <a:buFont typeface="Symbol" pitchFamily="18" charset="2"/>
              <a:buChar char="·"/>
            </a:pPr>
            <a:r>
              <a:rPr lang="tr-TR">
                <a:solidFill>
                  <a:srgbClr val="3333CC"/>
                </a:solidFill>
              </a:rPr>
              <a:t>İletişim mekanizmasıdır,</a:t>
            </a:r>
          </a:p>
          <a:p>
            <a:pPr lvl="2" eaLnBrk="0" hangingPunct="0">
              <a:lnSpc>
                <a:spcPct val="110000"/>
              </a:lnSpc>
              <a:buFont typeface="Symbol" pitchFamily="18" charset="2"/>
              <a:buChar char="·"/>
            </a:pPr>
            <a:r>
              <a:rPr lang="tr-TR">
                <a:solidFill>
                  <a:srgbClr val="3333CC"/>
                </a:solidFill>
              </a:rPr>
              <a:t>Eğitim aracıdır,</a:t>
            </a:r>
          </a:p>
          <a:p>
            <a:pPr lvl="2" eaLnBrk="0" hangingPunct="0">
              <a:lnSpc>
                <a:spcPct val="110000"/>
              </a:lnSpc>
              <a:buFont typeface="Symbol" pitchFamily="18" charset="2"/>
              <a:buChar char="·"/>
            </a:pPr>
            <a:r>
              <a:rPr lang="tr-TR">
                <a:solidFill>
                  <a:srgbClr val="3333CC"/>
                </a:solidFill>
              </a:rPr>
              <a:t>Sistemin gözden geçirilmesi ve  tetkikine yardımcıdır.</a:t>
            </a:r>
          </a:p>
          <a:p>
            <a:pPr lvl="2" eaLnBrk="0" hangingPunct="0">
              <a:lnSpc>
                <a:spcPct val="110000"/>
              </a:lnSpc>
              <a:buFont typeface="Symbol" pitchFamily="18" charset="2"/>
              <a:buChar char="·"/>
            </a:pPr>
            <a:r>
              <a:rPr lang="tr-TR">
                <a:solidFill>
                  <a:srgbClr val="3333CC"/>
                </a:solidFill>
              </a:rPr>
              <a:t>Kalite yönetim sisteminin kapsamının  ve hariç tutmaların kanıtlarını içerir.</a:t>
            </a:r>
          </a:p>
          <a:p>
            <a:pPr lvl="2" eaLnBrk="0" hangingPunct="0">
              <a:lnSpc>
                <a:spcPct val="110000"/>
              </a:lnSpc>
              <a:buFont typeface="Symbol" pitchFamily="18" charset="2"/>
              <a:buChar char="·"/>
            </a:pPr>
            <a:r>
              <a:rPr lang="tr-TR">
                <a:solidFill>
                  <a:srgbClr val="3333CC"/>
                </a:solidFill>
              </a:rPr>
              <a:t>Proseslerin etkileşiminin tarifini  içerir.</a:t>
            </a:r>
          </a:p>
          <a:p>
            <a:pPr algn="just" eaLnBrk="0" hangingPunct="0">
              <a:lnSpc>
                <a:spcPct val="110000"/>
              </a:lnSpc>
            </a:pPr>
            <a:endParaRPr lang="tr-TR">
              <a:solidFill>
                <a:srgbClr val="3333CC"/>
              </a:solidFill>
            </a:endParaRPr>
          </a:p>
          <a:p>
            <a:pPr eaLnBrk="0" hangingPunct="0">
              <a:lnSpc>
                <a:spcPct val="110000"/>
              </a:lnSpc>
              <a:spcBef>
                <a:spcPct val="50000"/>
              </a:spcBef>
            </a:pPr>
            <a:endParaRPr lang="en-AU">
              <a:solidFill>
                <a:srgbClr val="3333CC"/>
              </a:solidFill>
            </a:endParaRPr>
          </a:p>
        </p:txBody>
      </p:sp>
    </p:spTree>
  </p:cSld>
  <p:clrMapOvr>
    <a:masterClrMapping/>
  </p:clrMapOvr>
  <p:transition spd="med"/>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51554"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51555"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1257E203-B5B9-43AD-AAFA-24142C508110}" type="slidenum">
              <a:rPr lang="en-US" sz="1400">
                <a:latin typeface="Arial Narrow" pitchFamily="34" charset="0"/>
              </a:rPr>
              <a:pPr algn="r" eaLnBrk="0" hangingPunct="0">
                <a:spcBef>
                  <a:spcPct val="50000"/>
                </a:spcBef>
              </a:pPr>
              <a:t>138</a:t>
            </a:fld>
            <a:endParaRPr lang="en-US" sz="1400">
              <a:latin typeface="Arial Narrow" pitchFamily="34" charset="0"/>
            </a:endParaRPr>
          </a:p>
        </p:txBody>
      </p:sp>
      <p:sp>
        <p:nvSpPr>
          <p:cNvPr id="136194" name="Rectangle 2"/>
          <p:cNvSpPr>
            <a:spLocks noGrp="1" noChangeArrowheads="1"/>
          </p:cNvSpPr>
          <p:nvPr>
            <p:ph type="title" idx="4294967295"/>
          </p:nvPr>
        </p:nvSpPr>
        <p:spPr/>
        <p:txBody>
          <a:bodyPr/>
          <a:lstStyle/>
          <a:p>
            <a:r>
              <a:rPr lang="tr-TR">
                <a:effectLst>
                  <a:outerShdw blurRad="38100" dist="38100" dir="2700000" algn="tl">
                    <a:srgbClr val="000000"/>
                  </a:outerShdw>
                </a:effectLst>
              </a:rPr>
              <a:t>4.2.3 Dokümanların Kontrolu</a:t>
            </a:r>
            <a:endParaRPr lang="en-US">
              <a:effectLst>
                <a:outerShdw blurRad="38100" dist="38100" dir="2700000" algn="tl">
                  <a:srgbClr val="000000"/>
                </a:outerShdw>
              </a:effectLst>
            </a:endParaRPr>
          </a:p>
        </p:txBody>
      </p:sp>
      <p:sp>
        <p:nvSpPr>
          <p:cNvPr id="151557" name="Rectangle 3"/>
          <p:cNvSpPr>
            <a:spLocks noGrp="1" noChangeArrowheads="1"/>
          </p:cNvSpPr>
          <p:nvPr>
            <p:ph type="body" idx="4294967295"/>
          </p:nvPr>
        </p:nvSpPr>
        <p:spPr>
          <a:xfrm>
            <a:off x="468313" y="1557338"/>
            <a:ext cx="8142287" cy="4648200"/>
          </a:xfrm>
        </p:spPr>
        <p:txBody>
          <a:bodyPr/>
          <a:lstStyle/>
          <a:p>
            <a:pPr marL="533400" indent="-533400">
              <a:lnSpc>
                <a:spcPct val="90000"/>
              </a:lnSpc>
              <a:buFont typeface="Wingdings" pitchFamily="2" charset="2"/>
              <a:buNone/>
            </a:pPr>
            <a:r>
              <a:rPr lang="tr-TR"/>
              <a:t>Kalite yönetim sistemince gerekli görülen dokümanlar kontrol altında bulundurulmalıdır. Kayıtlar, özel dokümanlar olup Madde 4.2.4’ de belirtilen şartlara uygun olarak kontrol altında bulundurulmalıdır. İhtiyaç duyulan aşağıdaki kontrolleri tanımlamak için dokümante edilmiş bir prosedür oluşturulmalıdır:</a:t>
            </a:r>
          </a:p>
          <a:p>
            <a:pPr marL="533400" indent="-533400">
              <a:lnSpc>
                <a:spcPct val="90000"/>
              </a:lnSpc>
              <a:buFont typeface="Wingdings" pitchFamily="2" charset="2"/>
              <a:buNone/>
            </a:pPr>
            <a:r>
              <a:rPr lang="tr-TR"/>
              <a:t>a) Dokümanların yayımlanmadan önce yeterlik açısından onaylanması,</a:t>
            </a:r>
          </a:p>
        </p:txBody>
      </p:sp>
    </p:spTree>
  </p:cSld>
  <p:clrMapOvr>
    <a:masterClrMapping/>
  </p:clrMapOvr>
  <p:transition spd="med"/>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49186"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349187"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78A0B44D-5638-43A2-A215-6C15F561810F}" type="slidenum">
              <a:rPr lang="en-US" sz="1400">
                <a:latin typeface="Arial Narrow" pitchFamily="34" charset="0"/>
              </a:rPr>
              <a:pPr algn="r" eaLnBrk="0" hangingPunct="0">
                <a:spcBef>
                  <a:spcPct val="50000"/>
                </a:spcBef>
              </a:pPr>
              <a:t>139</a:t>
            </a:fld>
            <a:endParaRPr lang="en-US" sz="1400">
              <a:latin typeface="Arial Narrow" pitchFamily="34" charset="0"/>
            </a:endParaRPr>
          </a:p>
        </p:txBody>
      </p:sp>
      <p:sp>
        <p:nvSpPr>
          <p:cNvPr id="136194" name="Rectangle 2"/>
          <p:cNvSpPr>
            <a:spLocks noGrp="1" noChangeArrowheads="1"/>
          </p:cNvSpPr>
          <p:nvPr>
            <p:ph type="title" idx="4294967295"/>
          </p:nvPr>
        </p:nvSpPr>
        <p:spPr/>
        <p:txBody>
          <a:bodyPr/>
          <a:lstStyle/>
          <a:p>
            <a:r>
              <a:rPr lang="tr-TR">
                <a:effectLst>
                  <a:outerShdw blurRad="38100" dist="38100" dir="2700000" algn="tl">
                    <a:srgbClr val="000000"/>
                  </a:outerShdw>
                </a:effectLst>
              </a:rPr>
              <a:t>4.2.3 Dokümanların Kontrolu</a:t>
            </a:r>
            <a:endParaRPr lang="en-US">
              <a:effectLst>
                <a:outerShdw blurRad="38100" dist="38100" dir="2700000" algn="tl">
                  <a:srgbClr val="000000"/>
                </a:outerShdw>
              </a:effectLst>
            </a:endParaRPr>
          </a:p>
        </p:txBody>
      </p:sp>
      <p:sp>
        <p:nvSpPr>
          <p:cNvPr id="349189" name="Rectangle 3"/>
          <p:cNvSpPr>
            <a:spLocks noGrp="1" noChangeArrowheads="1"/>
          </p:cNvSpPr>
          <p:nvPr>
            <p:ph type="body" idx="4294967295"/>
          </p:nvPr>
        </p:nvSpPr>
        <p:spPr>
          <a:xfrm>
            <a:off x="468313" y="1557338"/>
            <a:ext cx="8142287" cy="4648200"/>
          </a:xfrm>
        </p:spPr>
        <p:txBody>
          <a:bodyPr/>
          <a:lstStyle/>
          <a:p>
            <a:pPr marL="533400" indent="-533400">
              <a:buFont typeface="Wingdings" pitchFamily="2" charset="2"/>
              <a:buNone/>
            </a:pPr>
            <a:r>
              <a:rPr lang="tr-TR"/>
              <a:t>b) Dokümanların gerekli oldukça gözden geçirilmesi, güncellenmesi ve yeniden onaylanması,</a:t>
            </a:r>
          </a:p>
          <a:p>
            <a:pPr marL="533400" indent="-533400">
              <a:buFont typeface="Wingdings" pitchFamily="2" charset="2"/>
              <a:buNone/>
            </a:pPr>
            <a:r>
              <a:rPr lang="tr-TR"/>
              <a:t>c) Dokümanlarda, değişikliklerin ve güncel revizyon durumlarının gösterilmesinin güvence altına alınması,</a:t>
            </a:r>
          </a:p>
          <a:p>
            <a:pPr marL="533400" indent="-533400">
              <a:buFont typeface="Wingdings" pitchFamily="2" charset="2"/>
              <a:buNone/>
            </a:pPr>
            <a:r>
              <a:rPr lang="tr-TR"/>
              <a:t>d) Uygulanabilir dokümanların uygun baskılarının kullanım noktalarında mevcudiyetinin güvence altına alınması,</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0722"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30723"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2568A913-822D-4564-85D8-4ED29B8C64D6}" type="slidenum">
              <a:rPr lang="en-US" sz="1400">
                <a:latin typeface="Arial Narrow" pitchFamily="34" charset="0"/>
              </a:rPr>
              <a:pPr algn="r" eaLnBrk="0" hangingPunct="0">
                <a:spcBef>
                  <a:spcPct val="50000"/>
                </a:spcBef>
              </a:pPr>
              <a:t>14</a:t>
            </a:fld>
            <a:endParaRPr lang="en-US" sz="1400">
              <a:latin typeface="Arial Narrow" pitchFamily="34" charset="0"/>
            </a:endParaRPr>
          </a:p>
        </p:txBody>
      </p:sp>
      <p:graphicFrame>
        <p:nvGraphicFramePr>
          <p:cNvPr id="10250" name="Object 10"/>
          <p:cNvGraphicFramePr>
            <a:graphicFrameLocks noChangeAspect="1"/>
          </p:cNvGraphicFramePr>
          <p:nvPr/>
        </p:nvGraphicFramePr>
        <p:xfrm>
          <a:off x="546100" y="766763"/>
          <a:ext cx="7978775" cy="5368925"/>
        </p:xfrm>
        <a:graphic>
          <a:graphicData uri="http://schemas.openxmlformats.org/presentationml/2006/ole">
            <p:oleObj spid="_x0000_s30724" name="Belge" r:id="rId3" imgW="8894064" imgH="5981395" progId="Word.Document.8">
              <p:embed/>
            </p:oleObj>
          </a:graphicData>
        </a:graphic>
      </p:graphicFrame>
      <p:sp>
        <p:nvSpPr>
          <p:cNvPr id="10251" name="Text Box 11"/>
          <p:cNvSpPr txBox="1">
            <a:spLocks noChangeArrowheads="1"/>
          </p:cNvSpPr>
          <p:nvPr/>
        </p:nvSpPr>
        <p:spPr bwMode="auto">
          <a:xfrm>
            <a:off x="1454150" y="228600"/>
            <a:ext cx="6705600" cy="4572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tr-TR" b="1">
                <a:solidFill>
                  <a:srgbClr val="EF5A31"/>
                </a:solidFill>
                <a:effectLst>
                  <a:outerShdw blurRad="38100" dist="38100" dir="2700000" algn="tl">
                    <a:srgbClr val="C0C0C0"/>
                  </a:outerShdw>
                </a:effectLst>
              </a:rPr>
              <a:t>KALİTE KAVRAMLARI ARASINDAKİ İLİŞKİ</a:t>
            </a:r>
            <a:endParaRPr lang="tr-TR">
              <a:solidFill>
                <a:srgbClr val="EF5A31"/>
              </a:solidFill>
              <a:effectLst>
                <a:outerShdw blurRad="38100" dist="38100" dir="2700000" algn="tl">
                  <a:srgbClr val="C0C0C0"/>
                </a:outerShdw>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51"/>
                                        </p:tgtEl>
                                        <p:attrNameLst>
                                          <p:attrName>style.visibility</p:attrName>
                                        </p:attrNameLst>
                                      </p:cBhvr>
                                      <p:to>
                                        <p:strVal val="visible"/>
                                      </p:to>
                                    </p:set>
                                    <p:anim calcmode="lin" valueType="num">
                                      <p:cBhvr additive="base">
                                        <p:cTn id="7" dur="500" fill="hold"/>
                                        <p:tgtEl>
                                          <p:spTgt spid="10251"/>
                                        </p:tgtEl>
                                        <p:attrNameLst>
                                          <p:attrName>ppt_x</p:attrName>
                                        </p:attrNameLst>
                                      </p:cBhvr>
                                      <p:tavLst>
                                        <p:tav tm="0">
                                          <p:val>
                                            <p:strVal val="0-#ppt_w/2"/>
                                          </p:val>
                                        </p:tav>
                                        <p:tav tm="100000">
                                          <p:val>
                                            <p:strVal val="#ppt_x"/>
                                          </p:val>
                                        </p:tav>
                                      </p:tavLst>
                                    </p:anim>
                                    <p:anim calcmode="lin" valueType="num">
                                      <p:cBhvr additive="base">
                                        <p:cTn id="8" dur="500" fill="hold"/>
                                        <p:tgtEl>
                                          <p:spTgt spid="1025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 presetClass="entr" presetSubtype="10" fill="hold" nodeType="afterEffect">
                                  <p:stCondLst>
                                    <p:cond delay="1000"/>
                                  </p:stCondLst>
                                  <p:childTnLst>
                                    <p:set>
                                      <p:cBhvr>
                                        <p:cTn id="11" dur="1" fill="hold">
                                          <p:stCondLst>
                                            <p:cond delay="0"/>
                                          </p:stCondLst>
                                        </p:cTn>
                                        <p:tgtEl>
                                          <p:spTgt spid="10250"/>
                                        </p:tgtEl>
                                        <p:attrNameLst>
                                          <p:attrName>style.visibility</p:attrName>
                                        </p:attrNameLst>
                                      </p:cBhvr>
                                      <p:to>
                                        <p:strVal val="visible"/>
                                      </p:to>
                                    </p:set>
                                    <p:animEffect transition="in" filter="checkerboard(across)">
                                      <p:cBhvr>
                                        <p:cTn id="12" dur="5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autoUpdateAnimBg="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52578" name="2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52579" name="3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2B386969-001C-4AA3-808B-31FAF345454A}" type="slidenum">
              <a:rPr lang="en-US" sz="1400">
                <a:latin typeface="Arial Narrow" pitchFamily="34" charset="0"/>
              </a:rPr>
              <a:pPr algn="r" eaLnBrk="0" hangingPunct="0">
                <a:spcBef>
                  <a:spcPct val="50000"/>
                </a:spcBef>
              </a:pPr>
              <a:t>140</a:t>
            </a:fld>
            <a:endParaRPr lang="en-US" sz="1400">
              <a:latin typeface="Arial Narrow" pitchFamily="34" charset="0"/>
            </a:endParaRPr>
          </a:p>
        </p:txBody>
      </p:sp>
      <p:sp>
        <p:nvSpPr>
          <p:cNvPr id="152580" name="Text Box 1026"/>
          <p:cNvSpPr txBox="1">
            <a:spLocks noChangeArrowheads="1"/>
          </p:cNvSpPr>
          <p:nvPr/>
        </p:nvSpPr>
        <p:spPr bwMode="auto">
          <a:xfrm>
            <a:off x="1673225" y="2251075"/>
            <a:ext cx="169863" cy="457200"/>
          </a:xfrm>
          <a:prstGeom prst="rect">
            <a:avLst/>
          </a:prstGeom>
          <a:noFill/>
          <a:ln w="9525">
            <a:noFill/>
            <a:miter lim="800000"/>
            <a:headEnd/>
            <a:tailEnd/>
          </a:ln>
        </p:spPr>
        <p:txBody>
          <a:bodyPr wrap="none">
            <a:spAutoFit/>
          </a:bodyPr>
          <a:lstStyle/>
          <a:p>
            <a:pPr eaLnBrk="0" hangingPunct="0"/>
            <a:endParaRPr lang="tr-TR"/>
          </a:p>
        </p:txBody>
      </p:sp>
      <p:sp>
        <p:nvSpPr>
          <p:cNvPr id="152581" name="Text Box 1027"/>
          <p:cNvSpPr txBox="1">
            <a:spLocks noChangeArrowheads="1"/>
          </p:cNvSpPr>
          <p:nvPr/>
        </p:nvSpPr>
        <p:spPr bwMode="auto">
          <a:xfrm>
            <a:off x="1042988" y="1484313"/>
            <a:ext cx="7540625" cy="4362450"/>
          </a:xfrm>
          <a:prstGeom prst="rect">
            <a:avLst/>
          </a:prstGeom>
          <a:noFill/>
          <a:ln w="9525">
            <a:noFill/>
            <a:miter lim="800000"/>
            <a:headEnd/>
            <a:tailEnd/>
          </a:ln>
        </p:spPr>
        <p:txBody>
          <a:bodyPr>
            <a:spAutoFit/>
          </a:bodyPr>
          <a:lstStyle/>
          <a:p>
            <a:r>
              <a:rPr lang="tr-TR" sz="2800">
                <a:latin typeface="Verdana" pitchFamily="34" charset="0"/>
              </a:rPr>
              <a:t>e) Dokümanların okunabilir kalmasının ve kolaylıkla ayırt edilebilmesinin güvence altına alınması,</a:t>
            </a:r>
          </a:p>
          <a:p>
            <a:r>
              <a:rPr lang="tr-TR" sz="2800">
                <a:latin typeface="Verdana" pitchFamily="34" charset="0"/>
              </a:rPr>
              <a:t>f) Kuruluş tarafından, kalite yönetim sisteminin planlanması ve uygulanması için gerekli olduğu belirlenen dış kaynaklı dokümanların tanımlanması ve dağıtımlarının kontrol altında bulundurulmasının güvence altına alınması,</a:t>
            </a:r>
          </a:p>
        </p:txBody>
      </p:sp>
      <p:sp>
        <p:nvSpPr>
          <p:cNvPr id="136194"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a:solidFill>
                  <a:schemeClr val="bg1"/>
                </a:solidFill>
                <a:effectLst>
                  <a:outerShdw blurRad="38100" dist="38100" dir="2700000" algn="tl">
                    <a:srgbClr val="000000"/>
                  </a:outerShdw>
                </a:effectLst>
                <a:latin typeface="Verdana" pitchFamily="34" charset="0"/>
              </a:rPr>
              <a:t>4.2.3 Dokümanların Kontrolu</a:t>
            </a:r>
            <a:endParaRPr lang="en-US">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spd="med"/>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50210" name="2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350211" name="3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3486C636-6382-4900-B404-EFD4A169A987}" type="slidenum">
              <a:rPr lang="en-US" sz="1400">
                <a:latin typeface="Arial Narrow" pitchFamily="34" charset="0"/>
              </a:rPr>
              <a:pPr algn="r" eaLnBrk="0" hangingPunct="0">
                <a:spcBef>
                  <a:spcPct val="50000"/>
                </a:spcBef>
              </a:pPr>
              <a:t>141</a:t>
            </a:fld>
            <a:endParaRPr lang="en-US" sz="1400">
              <a:latin typeface="Arial Narrow" pitchFamily="34" charset="0"/>
            </a:endParaRPr>
          </a:p>
        </p:txBody>
      </p:sp>
      <p:sp>
        <p:nvSpPr>
          <p:cNvPr id="350212" name="Text Box 1026"/>
          <p:cNvSpPr txBox="1">
            <a:spLocks noChangeArrowheads="1"/>
          </p:cNvSpPr>
          <p:nvPr/>
        </p:nvSpPr>
        <p:spPr bwMode="auto">
          <a:xfrm>
            <a:off x="1673225" y="2251075"/>
            <a:ext cx="169863" cy="457200"/>
          </a:xfrm>
          <a:prstGeom prst="rect">
            <a:avLst/>
          </a:prstGeom>
          <a:noFill/>
          <a:ln w="9525">
            <a:noFill/>
            <a:miter lim="800000"/>
            <a:headEnd/>
            <a:tailEnd/>
          </a:ln>
        </p:spPr>
        <p:txBody>
          <a:bodyPr wrap="none">
            <a:spAutoFit/>
          </a:bodyPr>
          <a:lstStyle/>
          <a:p>
            <a:pPr eaLnBrk="0" hangingPunct="0"/>
            <a:endParaRPr lang="tr-TR"/>
          </a:p>
        </p:txBody>
      </p:sp>
      <p:sp>
        <p:nvSpPr>
          <p:cNvPr id="350213" name="Text Box 1027"/>
          <p:cNvSpPr txBox="1">
            <a:spLocks noChangeArrowheads="1"/>
          </p:cNvSpPr>
          <p:nvPr/>
        </p:nvSpPr>
        <p:spPr bwMode="auto">
          <a:xfrm>
            <a:off x="1042988" y="1484313"/>
            <a:ext cx="7540625" cy="2654300"/>
          </a:xfrm>
          <a:prstGeom prst="rect">
            <a:avLst/>
          </a:prstGeom>
          <a:noFill/>
          <a:ln w="9525">
            <a:noFill/>
            <a:miter lim="800000"/>
            <a:headEnd/>
            <a:tailEnd/>
          </a:ln>
        </p:spPr>
        <p:txBody>
          <a:bodyPr>
            <a:spAutoFit/>
          </a:bodyPr>
          <a:lstStyle/>
          <a:p>
            <a:r>
              <a:rPr lang="tr-TR" sz="2800">
                <a:latin typeface="Verdana" pitchFamily="34" charset="0"/>
              </a:rPr>
              <a:t>g) Güncelliğini yitirmiş dokümanların istenmeyen kullanımının önlenmesi ve herhangi bir amaçla elde tutulmaları durumunda bunların, uygun bir şekilde ayırt edilebilmesinin güvence altına alınması.</a:t>
            </a:r>
          </a:p>
        </p:txBody>
      </p:sp>
      <p:sp>
        <p:nvSpPr>
          <p:cNvPr id="136194"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a:solidFill>
                  <a:schemeClr val="bg1"/>
                </a:solidFill>
                <a:effectLst>
                  <a:outerShdw blurRad="38100" dist="38100" dir="2700000" algn="tl">
                    <a:srgbClr val="000000"/>
                  </a:outerShdw>
                </a:effectLst>
                <a:latin typeface="Verdana" pitchFamily="34" charset="0"/>
              </a:rPr>
              <a:t>4.2.3 Dokümanların Kontrolu</a:t>
            </a:r>
            <a:endParaRPr lang="en-US">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spd="med"/>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53602"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53603"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EA5B521B-8FA2-4F1D-A955-070E88F79C5D}" type="slidenum">
              <a:rPr lang="en-US" sz="1400">
                <a:latin typeface="Arial Narrow" pitchFamily="34" charset="0"/>
              </a:rPr>
              <a:pPr algn="r" eaLnBrk="0" hangingPunct="0">
                <a:spcBef>
                  <a:spcPct val="50000"/>
                </a:spcBef>
              </a:pPr>
              <a:t>142</a:t>
            </a:fld>
            <a:endParaRPr lang="en-US" sz="1400">
              <a:latin typeface="Arial Narrow" pitchFamily="34" charset="0"/>
            </a:endParaRPr>
          </a:p>
        </p:txBody>
      </p:sp>
      <p:sp>
        <p:nvSpPr>
          <p:cNvPr id="137218" name="Rectangle 2"/>
          <p:cNvSpPr>
            <a:spLocks noGrp="1" noChangeArrowheads="1"/>
          </p:cNvSpPr>
          <p:nvPr>
            <p:ph type="title" idx="4294967295"/>
          </p:nvPr>
        </p:nvSpPr>
        <p:spPr/>
        <p:txBody>
          <a:bodyPr/>
          <a:lstStyle/>
          <a:p>
            <a:r>
              <a:rPr lang="tr-TR">
                <a:effectLst>
                  <a:outerShdw blurRad="38100" dist="38100" dir="2700000" algn="tl">
                    <a:srgbClr val="000000"/>
                  </a:outerShdw>
                </a:effectLst>
              </a:rPr>
              <a:t>4.2.4 Kayıtların Kontrolu</a:t>
            </a:r>
            <a:endParaRPr lang="en-US">
              <a:effectLst>
                <a:outerShdw blurRad="38100" dist="38100" dir="2700000" algn="tl">
                  <a:srgbClr val="000000"/>
                </a:outerShdw>
              </a:effectLst>
            </a:endParaRPr>
          </a:p>
        </p:txBody>
      </p:sp>
      <p:sp>
        <p:nvSpPr>
          <p:cNvPr id="153605" name="Rectangle 3"/>
          <p:cNvSpPr>
            <a:spLocks noGrp="1" noChangeArrowheads="1"/>
          </p:cNvSpPr>
          <p:nvPr>
            <p:ph type="body" idx="4294967295"/>
          </p:nvPr>
        </p:nvSpPr>
        <p:spPr>
          <a:xfrm>
            <a:off x="107950" y="1600200"/>
            <a:ext cx="8640763" cy="4530725"/>
          </a:xfrm>
        </p:spPr>
        <p:txBody>
          <a:bodyPr/>
          <a:lstStyle/>
          <a:p>
            <a:pPr>
              <a:lnSpc>
                <a:spcPct val="80000"/>
              </a:lnSpc>
              <a:buFont typeface="Wingdings" pitchFamily="2" charset="2"/>
              <a:buNone/>
            </a:pPr>
            <a:r>
              <a:rPr lang="tr-TR" sz="2400"/>
              <a:t>	Şartlara uygunluğun ve kalite yönetim sisteminin etkin olarak uygulandığının kanıtlanması için oluşturulan kayıtlar, kontrol altında bulundurulmalıdır.</a:t>
            </a:r>
          </a:p>
          <a:p>
            <a:pPr>
              <a:lnSpc>
                <a:spcPct val="80000"/>
              </a:lnSpc>
              <a:buFont typeface="Wingdings" pitchFamily="2" charset="2"/>
              <a:buNone/>
            </a:pPr>
            <a:r>
              <a:rPr lang="tr-TR" sz="2400"/>
              <a:t>	</a:t>
            </a:r>
          </a:p>
          <a:p>
            <a:pPr>
              <a:lnSpc>
                <a:spcPct val="80000"/>
              </a:lnSpc>
              <a:buFont typeface="Wingdings" pitchFamily="2" charset="2"/>
              <a:buNone/>
            </a:pPr>
            <a:r>
              <a:rPr lang="tr-TR" sz="2400"/>
              <a:t>	Kuruluş; kayıtların belirlenmesi, depolanması, korunması, ulaşılabilmesi, elde tutulması ve elden çıkarılması için gereken kontrollerin tanımlanması amacıyla dokümante edilmiş bir prosedür oluşturmalıdır.</a:t>
            </a:r>
          </a:p>
          <a:p>
            <a:pPr>
              <a:lnSpc>
                <a:spcPct val="80000"/>
              </a:lnSpc>
              <a:buFont typeface="Wingdings" pitchFamily="2" charset="2"/>
              <a:buNone/>
            </a:pPr>
            <a:r>
              <a:rPr lang="tr-TR" sz="2400"/>
              <a:t>	</a:t>
            </a:r>
          </a:p>
          <a:p>
            <a:pPr>
              <a:lnSpc>
                <a:spcPct val="80000"/>
              </a:lnSpc>
              <a:buFont typeface="Wingdings" pitchFamily="2" charset="2"/>
              <a:buNone/>
            </a:pPr>
            <a:r>
              <a:rPr lang="tr-TR" sz="2400"/>
              <a:t>	Kayıtlar kalıcı bir okunabilirliğe sahip, kolaylıkla ayırt edilebilir ve ulaşılabilir olmalıdır.</a:t>
            </a:r>
            <a:endParaRPr lang="en-US" sz="2400"/>
          </a:p>
        </p:txBody>
      </p:sp>
    </p:spTree>
  </p:cSld>
  <p:clrMapOvr>
    <a:masterClrMapping/>
  </p:clrMapOvr>
  <p:transition spd="med"/>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54626"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54627"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BB292D86-C867-4350-8B20-75CC5DCBC83E}" type="slidenum">
              <a:rPr lang="en-US" sz="1400">
                <a:latin typeface="Arial Narrow" pitchFamily="34" charset="0"/>
              </a:rPr>
              <a:pPr algn="r" eaLnBrk="0" hangingPunct="0">
                <a:spcBef>
                  <a:spcPct val="50000"/>
                </a:spcBef>
              </a:pPr>
              <a:t>143</a:t>
            </a:fld>
            <a:endParaRPr lang="en-US" sz="1400">
              <a:latin typeface="Arial Narrow" pitchFamily="34" charset="0"/>
            </a:endParaRPr>
          </a:p>
        </p:txBody>
      </p:sp>
      <p:sp>
        <p:nvSpPr>
          <p:cNvPr id="161794" name="Rectangle 2"/>
          <p:cNvSpPr>
            <a:spLocks noGrp="1" noChangeArrowheads="1"/>
          </p:cNvSpPr>
          <p:nvPr>
            <p:ph type="title" idx="4294967295"/>
          </p:nvPr>
        </p:nvSpPr>
        <p:spPr/>
        <p:txBody>
          <a:bodyPr/>
          <a:lstStyle/>
          <a:p>
            <a:r>
              <a:rPr lang="tr-TR" sz="1800">
                <a:effectLst>
                  <a:outerShdw blurRad="38100" dist="38100" dir="2700000" algn="tl">
                    <a:srgbClr val="000000"/>
                  </a:outerShdw>
                </a:effectLst>
              </a:rPr>
              <a:t>Kayıtların kontrolu prosedürü, kayıtların;</a:t>
            </a:r>
            <a:endParaRPr lang="en-US" sz="1800">
              <a:effectLst>
                <a:outerShdw blurRad="38100" dist="38100" dir="2700000" algn="tl">
                  <a:srgbClr val="000000"/>
                </a:outerShdw>
              </a:effectLst>
            </a:endParaRPr>
          </a:p>
        </p:txBody>
      </p:sp>
      <p:sp>
        <p:nvSpPr>
          <p:cNvPr id="154629" name="Text Box 3"/>
          <p:cNvSpPr txBox="1">
            <a:spLocks noChangeArrowheads="1"/>
          </p:cNvSpPr>
          <p:nvPr/>
        </p:nvSpPr>
        <p:spPr bwMode="auto">
          <a:xfrm>
            <a:off x="1336675" y="1858963"/>
            <a:ext cx="5275263" cy="3779837"/>
          </a:xfrm>
          <a:prstGeom prst="rect">
            <a:avLst/>
          </a:prstGeom>
          <a:noFill/>
          <a:ln w="9525">
            <a:noFill/>
            <a:miter lim="800000"/>
            <a:headEnd/>
            <a:tailEnd/>
          </a:ln>
        </p:spPr>
        <p:txBody>
          <a:bodyPr>
            <a:spAutoFit/>
          </a:bodyPr>
          <a:lstStyle/>
          <a:p>
            <a:pPr algn="just" eaLnBrk="0" hangingPunct="0">
              <a:lnSpc>
                <a:spcPct val="120000"/>
              </a:lnSpc>
            </a:pPr>
            <a:endParaRPr lang="tr-TR">
              <a:solidFill>
                <a:srgbClr val="3333CC"/>
              </a:solidFill>
            </a:endParaRPr>
          </a:p>
          <a:p>
            <a:pPr lvl="2" eaLnBrk="0" hangingPunct="0">
              <a:lnSpc>
                <a:spcPct val="120000"/>
              </a:lnSpc>
              <a:buFont typeface="Symbol" pitchFamily="18" charset="2"/>
              <a:buChar char="·"/>
            </a:pPr>
            <a:r>
              <a:rPr lang="tr-TR">
                <a:solidFill>
                  <a:srgbClr val="3333CC"/>
                </a:solidFill>
              </a:rPr>
              <a:t>Tanımlanmasını,</a:t>
            </a:r>
          </a:p>
          <a:p>
            <a:pPr lvl="2" eaLnBrk="0" hangingPunct="0">
              <a:lnSpc>
                <a:spcPct val="120000"/>
              </a:lnSpc>
              <a:buFont typeface="Symbol" pitchFamily="18" charset="2"/>
              <a:buChar char="·"/>
            </a:pPr>
            <a:r>
              <a:rPr lang="tr-TR">
                <a:solidFill>
                  <a:srgbClr val="3333CC"/>
                </a:solidFill>
              </a:rPr>
              <a:t>Muhafazasını,</a:t>
            </a:r>
          </a:p>
          <a:p>
            <a:pPr lvl="2" eaLnBrk="0" hangingPunct="0">
              <a:lnSpc>
                <a:spcPct val="120000"/>
              </a:lnSpc>
              <a:buFont typeface="Symbol" pitchFamily="18" charset="2"/>
              <a:buChar char="·"/>
            </a:pPr>
            <a:r>
              <a:rPr lang="tr-TR">
                <a:solidFill>
                  <a:srgbClr val="3333CC"/>
                </a:solidFill>
              </a:rPr>
              <a:t>Korunmasını,</a:t>
            </a:r>
          </a:p>
          <a:p>
            <a:pPr lvl="2" eaLnBrk="0" hangingPunct="0">
              <a:lnSpc>
                <a:spcPct val="120000"/>
              </a:lnSpc>
              <a:buFont typeface="Symbol" pitchFamily="18" charset="2"/>
              <a:buChar char="·"/>
            </a:pPr>
            <a:r>
              <a:rPr lang="tr-TR">
                <a:solidFill>
                  <a:srgbClr val="3333CC"/>
                </a:solidFill>
              </a:rPr>
              <a:t>Tekrar ulaşılabilir olmasını,</a:t>
            </a:r>
          </a:p>
          <a:p>
            <a:pPr lvl="2" eaLnBrk="0" hangingPunct="0">
              <a:lnSpc>
                <a:spcPct val="120000"/>
              </a:lnSpc>
              <a:buFont typeface="Symbol" pitchFamily="18" charset="2"/>
              <a:buChar char="·"/>
            </a:pPr>
            <a:r>
              <a:rPr lang="tr-TR">
                <a:solidFill>
                  <a:srgbClr val="3333CC"/>
                </a:solidFill>
              </a:rPr>
              <a:t>Elden çıkartılmasını </a:t>
            </a:r>
          </a:p>
          <a:p>
            <a:pPr eaLnBrk="0" hangingPunct="0">
              <a:lnSpc>
                <a:spcPct val="120000"/>
              </a:lnSpc>
            </a:pPr>
            <a:r>
              <a:rPr lang="tr-TR">
                <a:solidFill>
                  <a:srgbClr val="3333CC"/>
                </a:solidFill>
              </a:rPr>
              <a:t> içermelidir.</a:t>
            </a:r>
          </a:p>
          <a:p>
            <a:pPr eaLnBrk="0" hangingPunct="0">
              <a:lnSpc>
                <a:spcPct val="120000"/>
              </a:lnSpc>
              <a:spcBef>
                <a:spcPct val="50000"/>
              </a:spcBef>
            </a:pPr>
            <a:endParaRPr lang="en-AU">
              <a:solidFill>
                <a:srgbClr val="3333CC"/>
              </a:solidFill>
            </a:endParaRPr>
          </a:p>
        </p:txBody>
      </p:sp>
    </p:spTree>
  </p:cSld>
  <p:clrMapOvr>
    <a:masterClrMapping/>
  </p:clrMapOvr>
  <p:transition spd="med"/>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55650"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55651"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1FBF9A4B-2B79-467C-B02E-6B0B45750170}" type="slidenum">
              <a:rPr lang="en-US" sz="1400">
                <a:latin typeface="Arial Narrow" pitchFamily="34" charset="0"/>
              </a:rPr>
              <a:pPr algn="r" eaLnBrk="0" hangingPunct="0">
                <a:spcBef>
                  <a:spcPct val="50000"/>
                </a:spcBef>
              </a:pPr>
              <a:t>144</a:t>
            </a:fld>
            <a:endParaRPr lang="en-US" sz="1400">
              <a:latin typeface="Arial Narrow" pitchFamily="34" charset="0"/>
            </a:endParaRPr>
          </a:p>
        </p:txBody>
      </p:sp>
      <p:sp>
        <p:nvSpPr>
          <p:cNvPr id="155652" name="Text Box 3"/>
          <p:cNvSpPr txBox="1">
            <a:spLocks noChangeArrowheads="1"/>
          </p:cNvSpPr>
          <p:nvPr/>
        </p:nvSpPr>
        <p:spPr bwMode="auto">
          <a:xfrm>
            <a:off x="179388" y="1412875"/>
            <a:ext cx="8713787" cy="5508625"/>
          </a:xfrm>
          <a:prstGeom prst="rect">
            <a:avLst/>
          </a:prstGeom>
          <a:noFill/>
          <a:ln w="9525">
            <a:noFill/>
            <a:miter lim="800000"/>
            <a:headEnd/>
            <a:tailEnd/>
          </a:ln>
        </p:spPr>
        <p:txBody>
          <a:bodyPr>
            <a:spAutoFit/>
          </a:bodyPr>
          <a:lstStyle/>
          <a:p>
            <a:pPr eaLnBrk="0" hangingPunct="0">
              <a:buFontTx/>
              <a:buBlip>
                <a:blip r:embed="rId2"/>
              </a:buBlip>
            </a:pPr>
            <a:r>
              <a:rPr lang="tr-TR" sz="3200" b="1">
                <a:solidFill>
                  <a:srgbClr val="3333CC"/>
                </a:solidFill>
              </a:rPr>
              <a:t>Kayıtlar;</a:t>
            </a:r>
          </a:p>
          <a:p>
            <a:pPr eaLnBrk="0" hangingPunct="0">
              <a:buFontTx/>
              <a:buBlip>
                <a:blip r:embed="rId2"/>
              </a:buBlip>
            </a:pPr>
            <a:r>
              <a:rPr lang="tr-TR">
                <a:solidFill>
                  <a:srgbClr val="3333CC"/>
                </a:solidFill>
              </a:rPr>
              <a:t>	Okunabilir olmalı,</a:t>
            </a:r>
          </a:p>
          <a:p>
            <a:pPr lvl="2" eaLnBrk="0" hangingPunct="0">
              <a:buFont typeface="Symbol" pitchFamily="18" charset="2"/>
              <a:buBlip>
                <a:blip r:embed="rId2"/>
              </a:buBlip>
            </a:pPr>
            <a:r>
              <a:rPr lang="tr-TR">
                <a:solidFill>
                  <a:srgbClr val="3333CC"/>
                </a:solidFill>
              </a:rPr>
              <a:t>İlgili ürünleri tanımlayabilir olmalı</a:t>
            </a:r>
          </a:p>
          <a:p>
            <a:pPr lvl="2" eaLnBrk="0" hangingPunct="0">
              <a:buFont typeface="Symbol" pitchFamily="18" charset="2"/>
              <a:buBlip>
                <a:blip r:embed="rId2"/>
              </a:buBlip>
            </a:pPr>
            <a:r>
              <a:rPr lang="tr-TR">
                <a:solidFill>
                  <a:srgbClr val="3333CC"/>
                </a:solidFill>
              </a:rPr>
              <a:t>Saklama süreleri belirlenmeli,</a:t>
            </a:r>
          </a:p>
          <a:p>
            <a:pPr lvl="2" eaLnBrk="0" hangingPunct="0">
              <a:buFont typeface="Symbol" pitchFamily="18" charset="2"/>
              <a:buBlip>
                <a:blip r:embed="rId2"/>
              </a:buBlip>
            </a:pPr>
            <a:r>
              <a:rPr lang="tr-TR">
                <a:solidFill>
                  <a:srgbClr val="3333CC"/>
                </a:solidFill>
              </a:rPr>
              <a:t>Kolaylıkla ulaşılabilmeli,</a:t>
            </a:r>
          </a:p>
          <a:p>
            <a:pPr lvl="2" eaLnBrk="0" hangingPunct="0">
              <a:buFont typeface="Symbol" pitchFamily="18" charset="2"/>
              <a:buBlip>
                <a:blip r:embed="rId2"/>
              </a:buBlip>
            </a:pPr>
            <a:r>
              <a:rPr lang="tr-TR">
                <a:solidFill>
                  <a:srgbClr val="3333CC"/>
                </a:solidFill>
              </a:rPr>
              <a:t>Bozulmaya, hasara ya da kaybedilmeye karşı    </a:t>
            </a:r>
          </a:p>
          <a:p>
            <a:pPr lvl="2" eaLnBrk="0" hangingPunct="0">
              <a:buFont typeface="Symbol" pitchFamily="18" charset="2"/>
              <a:buBlip>
                <a:blip r:embed="rId2"/>
              </a:buBlip>
            </a:pPr>
            <a:r>
              <a:rPr lang="tr-TR">
                <a:solidFill>
                  <a:srgbClr val="3333CC"/>
                </a:solidFill>
              </a:rPr>
              <a:t>Korunmasını sağlayan tesislerde muhafaza edilmesi sağlanmalı,</a:t>
            </a:r>
          </a:p>
          <a:p>
            <a:pPr lvl="2" eaLnBrk="0" hangingPunct="0">
              <a:buFont typeface="Symbol" pitchFamily="18" charset="2"/>
              <a:buBlip>
                <a:blip r:embed="rId2"/>
              </a:buBlip>
            </a:pPr>
            <a:r>
              <a:rPr lang="tr-TR">
                <a:solidFill>
                  <a:srgbClr val="3333CC"/>
                </a:solidFill>
              </a:rPr>
              <a:t>Kalite kayıtları elektronik ortamda da   saklanabilir (bilgisayar ortamı gibi),</a:t>
            </a:r>
          </a:p>
          <a:p>
            <a:pPr lvl="2" eaLnBrk="0" hangingPunct="0">
              <a:buFont typeface="Symbol" pitchFamily="18" charset="2"/>
              <a:buBlip>
                <a:blip r:embed="rId2"/>
              </a:buBlip>
            </a:pPr>
            <a:r>
              <a:rPr lang="tr-TR">
                <a:solidFill>
                  <a:srgbClr val="3333CC"/>
                </a:solidFill>
              </a:rPr>
              <a:t>Saklama süreleri belirlenirken, mantıki ölçüler  ve kanuni süreler gözönüne alınmalıdır</a:t>
            </a:r>
            <a:r>
              <a:rPr lang="tr-TR" b="1">
                <a:solidFill>
                  <a:srgbClr val="3333CC"/>
                </a:solidFill>
              </a:rPr>
              <a:t>.</a:t>
            </a:r>
          </a:p>
          <a:p>
            <a:pPr algn="just" eaLnBrk="0" hangingPunct="0">
              <a:buFontTx/>
              <a:buBlip>
                <a:blip r:embed="rId2"/>
              </a:buBlip>
            </a:pPr>
            <a:endParaRPr lang="tr-TR" b="1">
              <a:solidFill>
                <a:srgbClr val="3333CC"/>
              </a:solidFill>
            </a:endParaRPr>
          </a:p>
          <a:p>
            <a:pPr eaLnBrk="0" hangingPunct="0">
              <a:spcBef>
                <a:spcPct val="50000"/>
              </a:spcBef>
              <a:buFontTx/>
              <a:buBlip>
                <a:blip r:embed="rId2"/>
              </a:buBlip>
            </a:pPr>
            <a:endParaRPr lang="en-AU">
              <a:solidFill>
                <a:srgbClr val="3333CC"/>
              </a:solidFill>
            </a:endParaRPr>
          </a:p>
        </p:txBody>
      </p:sp>
      <p:sp>
        <p:nvSpPr>
          <p:cNvPr id="161794"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sz="1800">
                <a:solidFill>
                  <a:schemeClr val="bg1"/>
                </a:solidFill>
                <a:effectLst>
                  <a:outerShdw blurRad="38100" dist="38100" dir="2700000" algn="tl">
                    <a:srgbClr val="000000"/>
                  </a:outerShdw>
                </a:effectLst>
                <a:latin typeface="Verdana" pitchFamily="34" charset="0"/>
              </a:rPr>
              <a:t>Kayıtların kontrolu prosedürü, kayıtların;</a:t>
            </a:r>
            <a:endParaRPr lang="en-US" sz="1800">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spd="med"/>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56674"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56675"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8320ABEE-7222-47A5-9742-386BF1ED5E25}" type="slidenum">
              <a:rPr lang="en-US" sz="1400">
                <a:latin typeface="Arial Narrow" pitchFamily="34" charset="0"/>
              </a:rPr>
              <a:pPr algn="r" eaLnBrk="0" hangingPunct="0">
                <a:spcBef>
                  <a:spcPct val="50000"/>
                </a:spcBef>
              </a:pPr>
              <a:t>145</a:t>
            </a:fld>
            <a:endParaRPr lang="en-US" sz="1400">
              <a:latin typeface="Arial Narrow" pitchFamily="34" charset="0"/>
            </a:endParaRPr>
          </a:p>
        </p:txBody>
      </p:sp>
      <p:sp>
        <p:nvSpPr>
          <p:cNvPr id="163842" name="Rectangle 2"/>
          <p:cNvSpPr>
            <a:spLocks noGrp="1" noChangeArrowheads="1"/>
          </p:cNvSpPr>
          <p:nvPr>
            <p:ph type="title" idx="4294967295"/>
          </p:nvPr>
        </p:nvSpPr>
        <p:spPr>
          <a:xfrm>
            <a:off x="0" y="0"/>
            <a:ext cx="9055100" cy="938213"/>
          </a:xfrm>
          <a:noFill/>
          <a:effectLst>
            <a:outerShdw dist="13470" dir="2700000" algn="ctr" rotWithShape="0">
              <a:schemeClr val="bg2"/>
            </a:outerShdw>
          </a:effectLst>
        </p:spPr>
        <p:txBody>
          <a:bodyPr lIns="92075" tIns="46038" rIns="92075" bIns="46038" anchor="ctr"/>
          <a:lstStyle/>
          <a:p>
            <a:r>
              <a:rPr lang="en-AU" sz="1800">
                <a:effectLst>
                  <a:outerShdw blurRad="38100" dist="38100" dir="2700000" algn="tl">
                    <a:srgbClr val="C0C0C0"/>
                  </a:outerShdw>
                </a:effectLst>
              </a:rPr>
              <a:t>5. Yönetim Sorumluluğu</a:t>
            </a:r>
            <a:br>
              <a:rPr lang="en-AU" sz="1800">
                <a:effectLst>
                  <a:outerShdw blurRad="38100" dist="38100" dir="2700000" algn="tl">
                    <a:srgbClr val="C0C0C0"/>
                  </a:outerShdw>
                </a:effectLst>
              </a:rPr>
            </a:br>
            <a:r>
              <a:rPr lang="en-AU" sz="1600">
                <a:effectLst>
                  <a:outerShdw blurRad="38100" dist="38100" dir="2700000" algn="tl">
                    <a:srgbClr val="C0C0C0"/>
                  </a:outerShdw>
                </a:effectLst>
              </a:rPr>
              <a:t>5.1. Yönetimin Taahhütü </a:t>
            </a:r>
            <a:endParaRPr lang="en-AU" sz="1800">
              <a:effectLst>
                <a:outerShdw blurRad="38100" dist="38100" dir="2700000" algn="tl">
                  <a:srgbClr val="C0C0C0"/>
                </a:outerShdw>
              </a:effectLst>
            </a:endParaRPr>
          </a:p>
        </p:txBody>
      </p:sp>
      <p:sp>
        <p:nvSpPr>
          <p:cNvPr id="163843" name="Rectangle 3"/>
          <p:cNvSpPr>
            <a:spLocks noGrp="1" noChangeArrowheads="1"/>
          </p:cNvSpPr>
          <p:nvPr>
            <p:ph type="body" idx="4294967295"/>
          </p:nvPr>
        </p:nvSpPr>
        <p:spPr>
          <a:xfrm>
            <a:off x="684213" y="1628775"/>
            <a:ext cx="7912100" cy="4114800"/>
          </a:xfrm>
          <a:noFill/>
        </p:spPr>
        <p:txBody>
          <a:bodyPr lIns="92075" tIns="46038" rIns="92075" bIns="46038"/>
          <a:lstStyle/>
          <a:p>
            <a:pPr marL="533400" indent="-533400">
              <a:buFont typeface="Wingdings" pitchFamily="2" charset="2"/>
              <a:buNone/>
            </a:pPr>
            <a:r>
              <a:rPr lang="en-AU" sz="2000" i="1">
                <a:solidFill>
                  <a:srgbClr val="3333CC"/>
                </a:solidFill>
                <a:effectLst>
                  <a:outerShdw blurRad="38100" dist="38100" dir="2700000" algn="tl">
                    <a:srgbClr val="C0C0C0"/>
                  </a:outerShdw>
                </a:effectLst>
                <a:latin typeface="Times New Roman" pitchFamily="18" charset="0"/>
              </a:rPr>
              <a:t> </a:t>
            </a:r>
            <a:r>
              <a:rPr lang="tr-TR"/>
              <a:t>Üst yönetim aşağıdaki yollarla, kalite yönetim sisteminin oluşturulması, uygulanması ve etkinliğinin sürekli iyileştirilmesi konularındaki taahhütlerine dair kanıtlarını sağlamalıdır:</a:t>
            </a:r>
          </a:p>
          <a:p>
            <a:pPr marL="533400" indent="-533400">
              <a:buFont typeface="Wingdings" pitchFamily="2" charset="2"/>
              <a:buAutoNum type="alphaLcParenR"/>
            </a:pPr>
            <a:r>
              <a:rPr lang="tr-TR"/>
              <a:t>Kuruluşa müşteri şartları ve bunun yanı sıra birincil ve ikincil mevzuat şartlarının yerine getirilmesinin önemini ileterek,</a:t>
            </a:r>
          </a:p>
        </p:txBody>
      </p:sp>
      <p:sp>
        <p:nvSpPr>
          <p:cNvPr id="161794"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b="1">
                <a:solidFill>
                  <a:schemeClr val="bg1"/>
                </a:solidFill>
                <a:effectLst>
                  <a:outerShdw blurRad="38100" dist="38100" dir="2700000" algn="tl">
                    <a:srgbClr val="000000"/>
                  </a:outerShdw>
                </a:effectLst>
                <a:latin typeface="Verdana" pitchFamily="34" charset="0"/>
              </a:rPr>
              <a:t>5 Yönetim sorumluluğu</a:t>
            </a:r>
            <a:br>
              <a:rPr lang="tr-TR" b="1">
                <a:solidFill>
                  <a:schemeClr val="bg1"/>
                </a:solidFill>
                <a:effectLst>
                  <a:outerShdw blurRad="38100" dist="38100" dir="2700000" algn="tl">
                    <a:srgbClr val="000000"/>
                  </a:outerShdw>
                </a:effectLst>
                <a:latin typeface="Verdana" pitchFamily="34" charset="0"/>
              </a:rPr>
            </a:br>
            <a:r>
              <a:rPr lang="tr-TR" b="1">
                <a:solidFill>
                  <a:schemeClr val="bg1"/>
                </a:solidFill>
                <a:effectLst>
                  <a:outerShdw blurRad="38100" dist="38100" dir="2700000" algn="tl">
                    <a:srgbClr val="000000"/>
                  </a:outerShdw>
                </a:effectLst>
                <a:latin typeface="Verdana" pitchFamily="34" charset="0"/>
              </a:rPr>
              <a:t>5.1 Yönetimin taahhüdü</a:t>
            </a:r>
            <a:endParaRPr lang="en-US" b="1">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spd="med"/>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35874"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335875"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3EE41E96-5F9B-49C7-BE55-0ABC203E6C6C}" type="slidenum">
              <a:rPr lang="en-US" sz="1400">
                <a:latin typeface="Arial Narrow" pitchFamily="34" charset="0"/>
              </a:rPr>
              <a:pPr algn="r" eaLnBrk="0" hangingPunct="0">
                <a:spcBef>
                  <a:spcPct val="50000"/>
                </a:spcBef>
              </a:pPr>
              <a:t>146</a:t>
            </a:fld>
            <a:endParaRPr lang="en-US" sz="1400">
              <a:latin typeface="Arial Narrow" pitchFamily="34" charset="0"/>
            </a:endParaRPr>
          </a:p>
        </p:txBody>
      </p:sp>
      <p:sp>
        <p:nvSpPr>
          <p:cNvPr id="163842" name="Rectangle 2"/>
          <p:cNvSpPr>
            <a:spLocks noGrp="1" noChangeArrowheads="1"/>
          </p:cNvSpPr>
          <p:nvPr>
            <p:ph type="title" idx="4294967295"/>
          </p:nvPr>
        </p:nvSpPr>
        <p:spPr>
          <a:xfrm>
            <a:off x="0" y="0"/>
            <a:ext cx="9055100" cy="938213"/>
          </a:xfrm>
          <a:noFill/>
          <a:effectLst>
            <a:outerShdw dist="13470" dir="2700000" algn="ctr" rotWithShape="0">
              <a:schemeClr val="bg2"/>
            </a:outerShdw>
          </a:effectLst>
        </p:spPr>
        <p:txBody>
          <a:bodyPr lIns="92075" tIns="46038" rIns="92075" bIns="46038" anchor="ctr"/>
          <a:lstStyle/>
          <a:p>
            <a:r>
              <a:rPr lang="en-AU" sz="1800">
                <a:effectLst>
                  <a:outerShdw blurRad="38100" dist="38100" dir="2700000" algn="tl">
                    <a:srgbClr val="C0C0C0"/>
                  </a:outerShdw>
                </a:effectLst>
              </a:rPr>
              <a:t>5. Yönetim Sorumluluğu</a:t>
            </a:r>
            <a:br>
              <a:rPr lang="en-AU" sz="1800">
                <a:effectLst>
                  <a:outerShdw blurRad="38100" dist="38100" dir="2700000" algn="tl">
                    <a:srgbClr val="C0C0C0"/>
                  </a:outerShdw>
                </a:effectLst>
              </a:rPr>
            </a:br>
            <a:r>
              <a:rPr lang="en-AU" sz="1600">
                <a:effectLst>
                  <a:outerShdw blurRad="38100" dist="38100" dir="2700000" algn="tl">
                    <a:srgbClr val="C0C0C0"/>
                  </a:outerShdw>
                </a:effectLst>
              </a:rPr>
              <a:t>5.1. Yönetimin Taahhütü </a:t>
            </a:r>
            <a:endParaRPr lang="en-AU" sz="1800">
              <a:effectLst>
                <a:outerShdw blurRad="38100" dist="38100" dir="2700000" algn="tl">
                  <a:srgbClr val="C0C0C0"/>
                </a:outerShdw>
              </a:effectLst>
            </a:endParaRPr>
          </a:p>
        </p:txBody>
      </p:sp>
      <p:sp>
        <p:nvSpPr>
          <p:cNvPr id="163843" name="Rectangle 3"/>
          <p:cNvSpPr>
            <a:spLocks noGrp="1" noChangeArrowheads="1"/>
          </p:cNvSpPr>
          <p:nvPr>
            <p:ph type="body" idx="4294967295"/>
          </p:nvPr>
        </p:nvSpPr>
        <p:spPr>
          <a:xfrm>
            <a:off x="684213" y="1628775"/>
            <a:ext cx="7912100" cy="4114800"/>
          </a:xfrm>
          <a:noFill/>
        </p:spPr>
        <p:txBody>
          <a:bodyPr lIns="92075" tIns="46038" rIns="92075" bIns="46038"/>
          <a:lstStyle/>
          <a:p>
            <a:pPr marL="533400" indent="-533400">
              <a:buFont typeface="Wingdings" pitchFamily="2" charset="2"/>
              <a:buNone/>
            </a:pPr>
            <a:r>
              <a:rPr lang="tr-TR"/>
              <a:t>b) Kalite politikasını oluşturarak,</a:t>
            </a:r>
          </a:p>
          <a:p>
            <a:pPr marL="533400" indent="-533400">
              <a:buFont typeface="Wingdings" pitchFamily="2" charset="2"/>
              <a:buNone/>
            </a:pPr>
            <a:r>
              <a:rPr lang="tr-TR"/>
              <a:t>c) Kalite hedeflerinin oluşturulmasını güvence altına alarak,</a:t>
            </a:r>
          </a:p>
          <a:p>
            <a:pPr marL="533400" indent="-533400">
              <a:buFont typeface="Wingdings" pitchFamily="2" charset="2"/>
              <a:buNone/>
            </a:pPr>
            <a:r>
              <a:rPr lang="tr-TR"/>
              <a:t>d) Yönetim gözden geçirmesi yaparak,</a:t>
            </a:r>
          </a:p>
          <a:p>
            <a:pPr marL="533400" indent="-533400">
              <a:buFont typeface="Wingdings" pitchFamily="2" charset="2"/>
              <a:buNone/>
            </a:pPr>
            <a:r>
              <a:rPr lang="tr-TR"/>
              <a:t>e) Kaynakların mevcudiyetini güvence altına alarak.</a:t>
            </a:r>
            <a:endParaRPr lang="en-AU"/>
          </a:p>
        </p:txBody>
      </p:sp>
      <p:sp>
        <p:nvSpPr>
          <p:cNvPr id="161794"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b="1">
                <a:solidFill>
                  <a:schemeClr val="bg1"/>
                </a:solidFill>
                <a:effectLst>
                  <a:outerShdw blurRad="38100" dist="38100" dir="2700000" algn="tl">
                    <a:srgbClr val="000000"/>
                  </a:outerShdw>
                </a:effectLst>
                <a:latin typeface="Verdana" pitchFamily="34" charset="0"/>
              </a:rPr>
              <a:t>5 Yönetim sorumluluğu</a:t>
            </a:r>
            <a:br>
              <a:rPr lang="tr-TR" b="1">
                <a:solidFill>
                  <a:schemeClr val="bg1"/>
                </a:solidFill>
                <a:effectLst>
                  <a:outerShdw blurRad="38100" dist="38100" dir="2700000" algn="tl">
                    <a:srgbClr val="000000"/>
                  </a:outerShdw>
                </a:effectLst>
                <a:latin typeface="Verdana" pitchFamily="34" charset="0"/>
              </a:rPr>
            </a:br>
            <a:r>
              <a:rPr lang="tr-TR" b="1">
                <a:solidFill>
                  <a:schemeClr val="bg1"/>
                </a:solidFill>
                <a:effectLst>
                  <a:outerShdw blurRad="38100" dist="38100" dir="2700000" algn="tl">
                    <a:srgbClr val="000000"/>
                  </a:outerShdw>
                </a:effectLst>
                <a:latin typeface="Verdana" pitchFamily="34" charset="0"/>
              </a:rPr>
              <a:t>5.1 Yönetimin taahhüdü</a:t>
            </a:r>
            <a:endParaRPr lang="en-US" b="1">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spd="med"/>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57698"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57699"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1A09DCFB-DD0A-4284-8DF7-1ADC3DF4C431}" type="slidenum">
              <a:rPr lang="en-US" sz="1400">
                <a:latin typeface="Arial Narrow" pitchFamily="34" charset="0"/>
              </a:rPr>
              <a:pPr algn="r" eaLnBrk="0" hangingPunct="0">
                <a:spcBef>
                  <a:spcPct val="50000"/>
                </a:spcBef>
              </a:pPr>
              <a:t>147</a:t>
            </a:fld>
            <a:endParaRPr lang="en-US" sz="1400">
              <a:latin typeface="Arial Narrow" pitchFamily="34" charset="0"/>
            </a:endParaRPr>
          </a:p>
        </p:txBody>
      </p:sp>
      <p:sp>
        <p:nvSpPr>
          <p:cNvPr id="165890" name="Rectangle 2"/>
          <p:cNvSpPr>
            <a:spLocks noGrp="1" noChangeArrowheads="1"/>
          </p:cNvSpPr>
          <p:nvPr>
            <p:ph type="body" idx="4294967295"/>
          </p:nvPr>
        </p:nvSpPr>
        <p:spPr>
          <a:xfrm>
            <a:off x="457200" y="1773238"/>
            <a:ext cx="8686800" cy="3124200"/>
          </a:xfrm>
          <a:noFill/>
        </p:spPr>
        <p:txBody>
          <a:bodyPr lIns="92075" tIns="46038" rIns="92075" bIns="46038"/>
          <a:lstStyle/>
          <a:p>
            <a:pPr marL="633413" indent="0" algn="just">
              <a:lnSpc>
                <a:spcPct val="110000"/>
              </a:lnSpc>
              <a:buFont typeface="Wingdings" pitchFamily="2" charset="2"/>
              <a:buNone/>
            </a:pPr>
            <a:endParaRPr lang="tr-TR" sz="2400" i="1">
              <a:solidFill>
                <a:srgbClr val="3333CC"/>
              </a:solidFill>
              <a:effectLst>
                <a:outerShdw blurRad="38100" dist="38100" dir="2700000" algn="tl">
                  <a:srgbClr val="C0C0C0"/>
                </a:outerShdw>
              </a:effectLst>
            </a:endParaRPr>
          </a:p>
          <a:p>
            <a:pPr marL="633413" indent="0">
              <a:buFont typeface="Wingdings" pitchFamily="2" charset="2"/>
              <a:buNone/>
            </a:pPr>
            <a:r>
              <a:rPr lang="tr-TR"/>
              <a:t>Üst yönetim müşteri şartlarının belirlenmesini ve müşteri memnuniyetinin artırılması amacına yönelik olarak yerine getirilmesini güvence altına almalıdır (bkz. Madde 7.2.1 ve Madde 8.2.1).</a:t>
            </a:r>
            <a:endParaRPr lang="en-AU"/>
          </a:p>
        </p:txBody>
      </p:sp>
      <p:sp>
        <p:nvSpPr>
          <p:cNvPr id="165891" name="Rectangle 3"/>
          <p:cNvSpPr>
            <a:spLocks noGrp="1" noChangeArrowheads="1"/>
          </p:cNvSpPr>
          <p:nvPr>
            <p:ph type="title" idx="4294967295"/>
          </p:nvPr>
        </p:nvSpPr>
        <p:spPr>
          <a:xfrm>
            <a:off x="0" y="0"/>
            <a:ext cx="9055100" cy="938213"/>
          </a:xfrm>
          <a:noFill/>
          <a:effectLst>
            <a:outerShdw dist="13470" dir="2700000" algn="ctr" rotWithShape="0">
              <a:schemeClr val="bg2"/>
            </a:outerShdw>
          </a:effectLst>
        </p:spPr>
        <p:txBody>
          <a:bodyPr lIns="92075" tIns="46038" rIns="92075" bIns="46038" anchor="ctr"/>
          <a:lstStyle/>
          <a:p>
            <a:r>
              <a:rPr lang="en-AU" sz="1600" b="1">
                <a:effectLst>
                  <a:outerShdw blurRad="38100" dist="38100" dir="2700000" algn="tl">
                    <a:srgbClr val="C0C0C0"/>
                  </a:outerShdw>
                </a:effectLst>
              </a:rPr>
              <a:t>5.</a:t>
            </a:r>
            <a:r>
              <a:rPr lang="tr-TR" sz="1600" b="1">
                <a:effectLst>
                  <a:outerShdw blurRad="38100" dist="38100" dir="2700000" algn="tl">
                    <a:srgbClr val="C0C0C0"/>
                  </a:outerShdw>
                </a:effectLst>
              </a:rPr>
              <a:t>2</a:t>
            </a:r>
            <a:r>
              <a:rPr lang="en-AU" sz="1600" b="1">
                <a:effectLst>
                  <a:outerShdw blurRad="38100" dist="38100" dir="2700000" algn="tl">
                    <a:srgbClr val="C0C0C0"/>
                  </a:outerShdw>
                </a:effectLst>
              </a:rPr>
              <a:t>. </a:t>
            </a:r>
            <a:r>
              <a:rPr lang="tr-TR" sz="1600" b="1">
                <a:effectLst>
                  <a:outerShdw blurRad="38100" dist="38100" dir="2700000" algn="tl">
                    <a:srgbClr val="C0C0C0"/>
                  </a:outerShdw>
                </a:effectLst>
              </a:rPr>
              <a:t>Müşteri Odaklılık</a:t>
            </a:r>
            <a:endParaRPr lang="en-AU" sz="1800" b="1">
              <a:effectLst>
                <a:outerShdw blurRad="38100" dist="38100" dir="2700000" algn="tl">
                  <a:srgbClr val="C0C0C0"/>
                </a:outerShdw>
              </a:effectLst>
            </a:endParaRPr>
          </a:p>
        </p:txBody>
      </p:sp>
      <p:sp>
        <p:nvSpPr>
          <p:cNvPr id="161794"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sz="2800" b="1">
                <a:solidFill>
                  <a:schemeClr val="bg1"/>
                </a:solidFill>
                <a:latin typeface="Verdana" pitchFamily="34" charset="0"/>
              </a:rPr>
              <a:t>5.2 MÜŞTERİ ODAKLILIK</a:t>
            </a:r>
            <a:endParaRPr lang="en-US" sz="2800" b="1">
              <a:solidFill>
                <a:schemeClr val="bg1"/>
              </a:solidFill>
              <a:latin typeface="Verdana" pitchFamily="34" charset="0"/>
            </a:endParaRPr>
          </a:p>
        </p:txBody>
      </p:sp>
    </p:spTree>
  </p:cSld>
  <p:clrMapOvr>
    <a:masterClrMapping/>
  </p:clrMapOvr>
  <p:transition spd="med"/>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58722"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58723"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AA69D922-D814-4503-B32F-AD419A7121A9}" type="slidenum">
              <a:rPr lang="en-US" sz="1400">
                <a:latin typeface="Arial Narrow" pitchFamily="34" charset="0"/>
              </a:rPr>
              <a:pPr algn="r" eaLnBrk="0" hangingPunct="0">
                <a:spcBef>
                  <a:spcPct val="50000"/>
                </a:spcBef>
              </a:pPr>
              <a:t>148</a:t>
            </a:fld>
            <a:endParaRPr lang="en-US" sz="1400">
              <a:latin typeface="Arial Narrow" pitchFamily="34" charset="0"/>
            </a:endParaRPr>
          </a:p>
        </p:txBody>
      </p:sp>
      <p:sp>
        <p:nvSpPr>
          <p:cNvPr id="266242" name="Rectangle 1026"/>
          <p:cNvSpPr>
            <a:spLocks noGrp="1" noChangeArrowheads="1"/>
          </p:cNvSpPr>
          <p:nvPr>
            <p:ph type="title" idx="4294967295"/>
          </p:nvPr>
        </p:nvSpPr>
        <p:spPr/>
        <p:txBody>
          <a:bodyPr/>
          <a:lstStyle/>
          <a:p>
            <a:r>
              <a:rPr lang="en-AU">
                <a:effectLst>
                  <a:outerShdw blurRad="38100" dist="38100" dir="2700000" algn="tl">
                    <a:srgbClr val="000000"/>
                  </a:outerShdw>
                </a:effectLst>
              </a:rPr>
              <a:t>Müşteri Odaklılık</a:t>
            </a:r>
          </a:p>
        </p:txBody>
      </p:sp>
      <p:sp>
        <p:nvSpPr>
          <p:cNvPr id="158725" name="Text Box 1027"/>
          <p:cNvSpPr txBox="1">
            <a:spLocks noChangeArrowheads="1"/>
          </p:cNvSpPr>
          <p:nvPr/>
        </p:nvSpPr>
        <p:spPr bwMode="auto">
          <a:xfrm>
            <a:off x="755650" y="1844675"/>
            <a:ext cx="7948613" cy="3560763"/>
          </a:xfrm>
          <a:prstGeom prst="rect">
            <a:avLst/>
          </a:prstGeom>
          <a:noFill/>
          <a:ln w="9525">
            <a:noFill/>
            <a:miter lim="800000"/>
            <a:headEnd/>
            <a:tailEnd/>
          </a:ln>
        </p:spPr>
        <p:txBody>
          <a:bodyPr>
            <a:spAutoFit/>
          </a:bodyPr>
          <a:lstStyle/>
          <a:p>
            <a:pPr eaLnBrk="0" hangingPunct="0">
              <a:spcBef>
                <a:spcPct val="50000"/>
              </a:spcBef>
            </a:pPr>
            <a:r>
              <a:rPr lang="en-AU">
                <a:solidFill>
                  <a:srgbClr val="3333CC"/>
                </a:solidFill>
              </a:rPr>
              <a:t>Tüm müşteri ihtiyaç ve beklentileri doğru olarak anlaşılmalı,</a:t>
            </a:r>
          </a:p>
          <a:p>
            <a:pPr eaLnBrk="0" hangingPunct="0">
              <a:spcBef>
                <a:spcPct val="50000"/>
              </a:spcBef>
            </a:pPr>
            <a:r>
              <a:rPr lang="en-AU">
                <a:solidFill>
                  <a:srgbClr val="3333CC"/>
                </a:solidFill>
              </a:rPr>
              <a:t>Bu ihtiyaç ve beklentiler kuruluş içerisinde doğru olarak iletilmeli,</a:t>
            </a:r>
          </a:p>
          <a:p>
            <a:pPr eaLnBrk="0" hangingPunct="0">
              <a:spcBef>
                <a:spcPct val="50000"/>
              </a:spcBef>
            </a:pPr>
            <a:r>
              <a:rPr lang="en-AU">
                <a:solidFill>
                  <a:srgbClr val="3333CC"/>
                </a:solidFill>
              </a:rPr>
              <a:t>Kalite yönetim sistemi müşteri ihtiyaç ve beklentilerini karşılayacak şekilde planlanmalı, sürdürülmeli, sürekli iyileştirilmeli, </a:t>
            </a:r>
          </a:p>
          <a:p>
            <a:pPr eaLnBrk="0" hangingPunct="0">
              <a:spcBef>
                <a:spcPct val="50000"/>
              </a:spcBef>
            </a:pPr>
            <a:r>
              <a:rPr lang="en-AU">
                <a:solidFill>
                  <a:srgbClr val="3333CC"/>
                </a:solidFill>
              </a:rPr>
              <a:t>Müşteri memnuniyeti  ve sonuçlara göre müşteri davranışı ölçülmeli ve müşteri ilişkileri yönetilmelidir.</a:t>
            </a:r>
          </a:p>
        </p:txBody>
      </p:sp>
    </p:spTree>
  </p:cSld>
  <p:clrMapOvr>
    <a:masterClrMapping/>
  </p:clrMapOvr>
  <p:transition spd="med"/>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59746"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59747"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674DC905-D4BD-483D-B79D-E5656EFB014A}" type="slidenum">
              <a:rPr lang="en-US" sz="1400">
                <a:latin typeface="Arial Narrow" pitchFamily="34" charset="0"/>
              </a:rPr>
              <a:pPr algn="r" eaLnBrk="0" hangingPunct="0">
                <a:spcBef>
                  <a:spcPct val="50000"/>
                </a:spcBef>
              </a:pPr>
              <a:t>149</a:t>
            </a:fld>
            <a:endParaRPr lang="en-US" sz="1400">
              <a:latin typeface="Arial Narrow" pitchFamily="34" charset="0"/>
            </a:endParaRPr>
          </a:p>
        </p:txBody>
      </p:sp>
      <p:sp>
        <p:nvSpPr>
          <p:cNvPr id="167938" name="Rectangle 2"/>
          <p:cNvSpPr>
            <a:spLocks noGrp="1" noChangeArrowheads="1"/>
          </p:cNvSpPr>
          <p:nvPr>
            <p:ph type="title" idx="4294967295"/>
          </p:nvPr>
        </p:nvSpPr>
        <p:spPr>
          <a:noFill/>
          <a:effectLst>
            <a:outerShdw dist="13470" dir="2700000" algn="ctr" rotWithShape="0">
              <a:schemeClr val="bg2"/>
            </a:outerShdw>
          </a:effectLst>
        </p:spPr>
        <p:txBody>
          <a:bodyPr lIns="92075" tIns="46038" rIns="92075" bIns="46038" anchor="ctr"/>
          <a:lstStyle/>
          <a:p>
            <a:r>
              <a:rPr lang="en-AU" b="1">
                <a:effectLst>
                  <a:outerShdw blurRad="38100" dist="38100" dir="2700000" algn="tl">
                    <a:srgbClr val="C0C0C0"/>
                  </a:outerShdw>
                </a:effectLst>
              </a:rPr>
              <a:t>5.3. Kalite Politikası</a:t>
            </a:r>
          </a:p>
        </p:txBody>
      </p:sp>
      <p:sp>
        <p:nvSpPr>
          <p:cNvPr id="167939" name="Rectangle 3"/>
          <p:cNvSpPr>
            <a:spLocks noGrp="1" noChangeArrowheads="1"/>
          </p:cNvSpPr>
          <p:nvPr>
            <p:ph type="body" idx="4294967295"/>
          </p:nvPr>
        </p:nvSpPr>
        <p:spPr>
          <a:xfrm>
            <a:off x="827088" y="1268413"/>
            <a:ext cx="7772400" cy="4824412"/>
          </a:xfrm>
          <a:noFill/>
        </p:spPr>
        <p:txBody>
          <a:bodyPr lIns="92075" tIns="46038" rIns="92075" bIns="46038"/>
          <a:lstStyle/>
          <a:p>
            <a:pPr marL="609600" indent="-609600">
              <a:lnSpc>
                <a:spcPct val="80000"/>
              </a:lnSpc>
              <a:buFont typeface="Wingdings" pitchFamily="2" charset="2"/>
              <a:buNone/>
            </a:pPr>
            <a:r>
              <a:rPr lang="tr-TR"/>
              <a:t>Üst yönetim, kalite politikasının;</a:t>
            </a:r>
          </a:p>
          <a:p>
            <a:pPr marL="609600" indent="-609600">
              <a:lnSpc>
                <a:spcPct val="80000"/>
              </a:lnSpc>
              <a:buFont typeface="Wingdings" pitchFamily="2" charset="2"/>
              <a:buNone/>
            </a:pPr>
            <a:r>
              <a:rPr lang="tr-TR"/>
              <a:t>a) Kuruluşun amacına uygunluğunu,</a:t>
            </a:r>
          </a:p>
          <a:p>
            <a:pPr marL="609600" indent="-609600">
              <a:lnSpc>
                <a:spcPct val="80000"/>
              </a:lnSpc>
              <a:buFont typeface="Wingdings" pitchFamily="2" charset="2"/>
              <a:buNone/>
            </a:pPr>
            <a:r>
              <a:rPr lang="tr-TR"/>
              <a:t>b) Şartlara uyulacağına ve kalite yönetim sisteminin etkinliğinin sürekli iyileştirileceğine dair bir taahhüdü içermesini,</a:t>
            </a:r>
          </a:p>
          <a:p>
            <a:pPr marL="609600" indent="-609600">
              <a:lnSpc>
                <a:spcPct val="80000"/>
              </a:lnSpc>
              <a:buFont typeface="Wingdings" pitchFamily="2" charset="2"/>
              <a:buNone/>
            </a:pPr>
            <a:r>
              <a:rPr lang="tr-TR"/>
              <a:t>c) Kalite hedeflerinin oluşturulması ve gözden geçirilmesi için bir çerçeve sağlamasını,</a:t>
            </a:r>
          </a:p>
          <a:p>
            <a:pPr marL="609600" indent="-609600">
              <a:lnSpc>
                <a:spcPct val="80000"/>
              </a:lnSpc>
              <a:buFont typeface="Wingdings" pitchFamily="2" charset="2"/>
              <a:buNone/>
            </a:pPr>
            <a:r>
              <a:rPr lang="tr-TR"/>
              <a:t>d) Kuruluş içinde iletilmesini ve anlaşılmasını,</a:t>
            </a:r>
          </a:p>
          <a:p>
            <a:pPr marL="609600" indent="-609600">
              <a:lnSpc>
                <a:spcPct val="80000"/>
              </a:lnSpc>
              <a:buFont typeface="Wingdings" pitchFamily="2" charset="2"/>
              <a:buNone/>
            </a:pPr>
            <a:r>
              <a:rPr lang="tr-TR"/>
              <a:t>e) Uygunluğunun sürekliliğinin gözden geçirilmesini, güvence altına almalıdır.</a:t>
            </a:r>
            <a:endParaRPr lang="en-AU"/>
          </a:p>
        </p:txBody>
      </p:sp>
      <p:sp>
        <p:nvSpPr>
          <p:cNvPr id="161794"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sz="2800" b="1">
                <a:solidFill>
                  <a:schemeClr val="bg1"/>
                </a:solidFill>
                <a:latin typeface="Verdana" pitchFamily="34" charset="0"/>
              </a:rPr>
              <a:t>5.3 KALİTE POLİTİKASI</a:t>
            </a:r>
            <a:endParaRPr lang="en-US" sz="2800" b="1">
              <a:solidFill>
                <a:schemeClr val="bg1"/>
              </a:solidFill>
              <a:latin typeface="Verdana" pitchFamily="34" charset="0"/>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1746" name="Rectangle 8"/>
          <p:cNvSpPr txBox="1">
            <a:spLocks noGrp="1" noChangeArrowheads="1"/>
          </p:cNvSpPr>
          <p:nvPr/>
        </p:nvSpPr>
        <p:spPr bwMode="auto">
          <a:xfrm>
            <a:off x="3733800" y="6248400"/>
            <a:ext cx="2895600" cy="457200"/>
          </a:xfrm>
          <a:prstGeom prst="rect">
            <a:avLst/>
          </a:prstGeom>
          <a:noFill/>
          <a:ln w="9525">
            <a:noFill/>
            <a:miter lim="800000"/>
            <a:headEnd/>
            <a:tailEnd/>
          </a:ln>
        </p:spPr>
        <p:txBody>
          <a:bodyPr/>
          <a:lstStyle/>
          <a:p>
            <a:pPr algn="ctr" eaLnBrk="0" hangingPunct="0">
              <a:spcBef>
                <a:spcPct val="50000"/>
              </a:spcBef>
            </a:pPr>
            <a:r>
              <a:rPr lang="en-US" sz="1400">
                <a:solidFill>
                  <a:srgbClr val="FFFFFF"/>
                </a:solidFill>
                <a:latin typeface="Arial Narrow" pitchFamily="34" charset="0"/>
              </a:rPr>
              <a:t>TÜRK STANDARDLARI ENSTİTÜSÜ</a:t>
            </a:r>
          </a:p>
        </p:txBody>
      </p:sp>
      <p:sp>
        <p:nvSpPr>
          <p:cNvPr id="31747" name="Rectangle 9"/>
          <p:cNvSpPr txBox="1">
            <a:spLocks noGrp="1" noChangeArrowheads="1"/>
          </p:cNvSpPr>
          <p:nvPr/>
        </p:nvSpPr>
        <p:spPr bwMode="auto">
          <a:xfrm>
            <a:off x="7162800" y="6248400"/>
            <a:ext cx="1905000" cy="457200"/>
          </a:xfrm>
          <a:prstGeom prst="rect">
            <a:avLst/>
          </a:prstGeom>
          <a:noFill/>
          <a:ln w="9525">
            <a:noFill/>
            <a:miter lim="800000"/>
            <a:headEnd/>
            <a:tailEnd/>
          </a:ln>
        </p:spPr>
        <p:txBody>
          <a:bodyPr/>
          <a:lstStyle/>
          <a:p>
            <a:pPr algn="r" eaLnBrk="0" hangingPunct="0">
              <a:spcBef>
                <a:spcPct val="50000"/>
              </a:spcBef>
            </a:pPr>
            <a:fld id="{4F8D1769-7DD3-4832-B362-3F640DA52CED}" type="slidenum">
              <a:rPr lang="en-US" sz="1400">
                <a:solidFill>
                  <a:srgbClr val="FFFFFF"/>
                </a:solidFill>
                <a:latin typeface="Arial Narrow" pitchFamily="34" charset="0"/>
              </a:rPr>
              <a:pPr algn="r" eaLnBrk="0" hangingPunct="0">
                <a:spcBef>
                  <a:spcPct val="50000"/>
                </a:spcBef>
              </a:pPr>
              <a:t>15</a:t>
            </a:fld>
            <a:endParaRPr lang="en-US" sz="1400">
              <a:solidFill>
                <a:srgbClr val="FFFFFF"/>
              </a:solidFill>
              <a:latin typeface="Arial Narrow" pitchFamily="34" charset="0"/>
            </a:endParaRPr>
          </a:p>
        </p:txBody>
      </p:sp>
      <p:sp>
        <p:nvSpPr>
          <p:cNvPr id="11267" name="Rectangle 3"/>
          <p:cNvSpPr>
            <a:spLocks noGrp="1" noChangeArrowheads="1"/>
          </p:cNvSpPr>
          <p:nvPr>
            <p:ph type="subTitle" idx="4294967295"/>
          </p:nvPr>
        </p:nvSpPr>
        <p:spPr>
          <a:xfrm>
            <a:off x="1212850" y="2276475"/>
            <a:ext cx="7319963" cy="1928813"/>
          </a:xfrm>
          <a:noFill/>
        </p:spPr>
        <p:txBody>
          <a:bodyPr lIns="92075" tIns="46038" rIns="92075" bIns="46038" anchor="ctr"/>
          <a:lstStyle/>
          <a:p>
            <a:pPr marL="0" indent="0" algn="ctr">
              <a:lnSpc>
                <a:spcPct val="90000"/>
              </a:lnSpc>
              <a:buFont typeface="Wingdings" pitchFamily="2" charset="2"/>
              <a:buNone/>
            </a:pPr>
            <a:r>
              <a:rPr lang="tr-TR" b="1">
                <a:effectLst>
                  <a:outerShdw blurRad="38100" dist="38100" dir="2700000" algn="tl">
                    <a:srgbClr val="C0C0C0"/>
                  </a:outerShdw>
                </a:effectLst>
              </a:rPr>
              <a:t>TS EN ISO 9000:2007</a:t>
            </a:r>
          </a:p>
          <a:p>
            <a:pPr marL="0" indent="0" algn="ctr">
              <a:lnSpc>
                <a:spcPct val="90000"/>
              </a:lnSpc>
              <a:buFont typeface="Wingdings" pitchFamily="2" charset="2"/>
              <a:buNone/>
            </a:pPr>
            <a:r>
              <a:rPr lang="tr-TR" b="1">
                <a:effectLst>
                  <a:outerShdw blurRad="38100" dist="38100" dir="2700000" algn="tl">
                    <a:srgbClr val="C0C0C0"/>
                  </a:outerShdw>
                </a:effectLst>
              </a:rPr>
              <a:t>KALİTE YÖNETİM SİSTEMLERİ TEMEL ESASLAR,</a:t>
            </a:r>
          </a:p>
          <a:p>
            <a:pPr marL="0" indent="0" algn="ctr">
              <a:lnSpc>
                <a:spcPct val="90000"/>
              </a:lnSpc>
              <a:buFont typeface="Wingdings" pitchFamily="2" charset="2"/>
              <a:buNone/>
            </a:pPr>
            <a:r>
              <a:rPr lang="tr-TR" b="1">
                <a:effectLst>
                  <a:outerShdw blurRad="38100" dist="38100" dir="2700000" algn="tl">
                    <a:srgbClr val="C0C0C0"/>
                  </a:outerShdw>
                </a:effectLst>
              </a:rPr>
              <a:t>TERİMLER VE TARİFLER</a:t>
            </a:r>
            <a:endParaRPr lang="en-AU" b="1">
              <a:effectLst>
                <a:outerShdw blurRad="38100" dist="38100" dir="2700000" algn="tl">
                  <a:srgbClr val="C0C0C0"/>
                </a:outerShdw>
              </a:effectLst>
            </a:endParaRPr>
          </a:p>
        </p:txBody>
      </p:sp>
      <p:sp>
        <p:nvSpPr>
          <p:cNvPr id="9218"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sz="2800" b="1">
                <a:solidFill>
                  <a:schemeClr val="bg1"/>
                </a:solidFill>
                <a:effectLst>
                  <a:outerShdw blurRad="38100" dist="38100" dir="2700000" algn="tl">
                    <a:srgbClr val="000000"/>
                  </a:outerShdw>
                </a:effectLst>
                <a:latin typeface="Verdana" pitchFamily="34" charset="0"/>
              </a:rPr>
              <a:t>KALİTE </a:t>
            </a:r>
            <a:r>
              <a:rPr lang="en-AU" sz="2800" b="1">
                <a:solidFill>
                  <a:schemeClr val="bg1"/>
                </a:solidFill>
                <a:effectLst>
                  <a:outerShdw blurRad="38100" dist="38100" dir="2700000" algn="tl">
                    <a:srgbClr val="000000"/>
                  </a:outerShdw>
                </a:effectLst>
                <a:latin typeface="Verdana" pitchFamily="34" charset="0"/>
              </a:rPr>
              <a:t>KAVRAMLAR, TERİMLER, TANIMLAR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ox(out)">
                                      <p:cBhvr>
                                        <p:cTn id="7" dur="500"/>
                                        <p:tgtEl>
                                          <p:spTgt spid="11267">
                                            <p:txEl>
                                              <p:pRg st="0" end="0"/>
                                            </p:txEl>
                                          </p:spTgt>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Effect transition="in" filter="box(out)">
                                      <p:cBhvr>
                                        <p:cTn id="11" dur="500"/>
                                        <p:tgtEl>
                                          <p:spTgt spid="11267">
                                            <p:txEl>
                                              <p:pRg st="1" end="1"/>
                                            </p:txEl>
                                          </p:spTgt>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Effect transition="in" filter="box(out)">
                                      <p:cBhvr>
                                        <p:cTn id="15" dur="500"/>
                                        <p:tgtEl>
                                          <p:spTgt spid="11267">
                                            <p:txEl>
                                              <p:pRg st="2" end="2"/>
                                            </p:txEl>
                                          </p:spTgt>
                                        </p:tgtEl>
                                      </p:cBhvr>
                                    </p:animEffect>
                                  </p:childTnLst>
                                </p:cTn>
                              </p:par>
                            </p:childTnLst>
                          </p:cTn>
                        </p:par>
                        <p:par>
                          <p:cTn id="16" fill="hold">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9218"/>
                                        </p:tgtEl>
                                        <p:attrNameLst>
                                          <p:attrName>style.visibility</p:attrName>
                                        </p:attrNameLst>
                                      </p:cBhvr>
                                      <p:to>
                                        <p:strVal val="visible"/>
                                      </p:to>
                                    </p:set>
                                    <p:anim calcmode="lin" valueType="num">
                                      <p:cBhvr additive="base">
                                        <p:cTn id="19" dur="500" fill="hold"/>
                                        <p:tgtEl>
                                          <p:spTgt spid="9218"/>
                                        </p:tgtEl>
                                        <p:attrNameLst>
                                          <p:attrName>ppt_x</p:attrName>
                                        </p:attrNameLst>
                                      </p:cBhvr>
                                      <p:tavLst>
                                        <p:tav tm="0">
                                          <p:val>
                                            <p:strVal val="0-#ppt_w/2"/>
                                          </p:val>
                                        </p:tav>
                                        <p:tav tm="100000">
                                          <p:val>
                                            <p:strVal val="#ppt_x"/>
                                          </p:val>
                                        </p:tav>
                                      </p:tavLst>
                                    </p:anim>
                                    <p:anim calcmode="lin" valueType="num">
                                      <p:cBhvr additive="base">
                                        <p:cTn id="20"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advAuto="0"/>
      <p:bldP spid="9218" grpId="0" animBg="1" autoUpdateAnimBg="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60770"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60771"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02979010-806B-4810-A857-CDB35FB7E0E5}" type="slidenum">
              <a:rPr lang="en-US" sz="1400">
                <a:latin typeface="Arial Narrow" pitchFamily="34" charset="0"/>
              </a:rPr>
              <a:pPr algn="r" eaLnBrk="0" hangingPunct="0">
                <a:spcBef>
                  <a:spcPct val="50000"/>
                </a:spcBef>
              </a:pPr>
              <a:t>150</a:t>
            </a:fld>
            <a:endParaRPr lang="en-US" sz="1400">
              <a:latin typeface="Arial Narrow" pitchFamily="34" charset="0"/>
            </a:endParaRPr>
          </a:p>
        </p:txBody>
      </p:sp>
      <p:sp>
        <p:nvSpPr>
          <p:cNvPr id="332802" name="Rectangle 1026"/>
          <p:cNvSpPr>
            <a:spLocks noGrp="1" noChangeArrowheads="1"/>
          </p:cNvSpPr>
          <p:nvPr>
            <p:ph type="title" idx="4294967295"/>
          </p:nvPr>
        </p:nvSpPr>
        <p:spPr/>
        <p:txBody>
          <a:bodyPr/>
          <a:lstStyle/>
          <a:p>
            <a:r>
              <a:rPr lang="tr-TR">
                <a:effectLst>
                  <a:outerShdw blurRad="38100" dist="38100" dir="2700000" algn="tl">
                    <a:srgbClr val="000000"/>
                  </a:outerShdw>
                </a:effectLst>
              </a:rPr>
              <a:t>Amaç, Politika, Hedef, Strateji ......</a:t>
            </a:r>
            <a:endParaRPr lang="en-US">
              <a:effectLst>
                <a:outerShdw blurRad="38100" dist="38100" dir="2700000" algn="tl">
                  <a:srgbClr val="000000"/>
                </a:outerShdw>
              </a:effectLst>
            </a:endParaRPr>
          </a:p>
        </p:txBody>
      </p:sp>
      <p:sp>
        <p:nvSpPr>
          <p:cNvPr id="332803" name="Rectangle 1027"/>
          <p:cNvSpPr>
            <a:spLocks noGrp="1" noChangeArrowheads="1"/>
          </p:cNvSpPr>
          <p:nvPr>
            <p:ph type="body" idx="4294967295"/>
          </p:nvPr>
        </p:nvSpPr>
        <p:spPr/>
        <p:txBody>
          <a:bodyPr/>
          <a:lstStyle/>
          <a:p>
            <a:pPr algn="ctr">
              <a:lnSpc>
                <a:spcPct val="90000"/>
              </a:lnSpc>
              <a:buFont typeface="Wingdings" pitchFamily="2" charset="2"/>
              <a:buNone/>
            </a:pPr>
            <a:r>
              <a:rPr lang="tr-TR" sz="2400">
                <a:effectLst>
                  <a:outerShdw blurRad="38100" dist="38100" dir="2700000" algn="tl">
                    <a:srgbClr val="C0C0C0"/>
                  </a:outerShdw>
                </a:effectLst>
              </a:rPr>
              <a:t>Amaç (Vizyon+Misyon)</a:t>
            </a:r>
          </a:p>
          <a:p>
            <a:pPr algn="ctr">
              <a:lnSpc>
                <a:spcPct val="90000"/>
              </a:lnSpc>
              <a:buFont typeface="Wingdings" pitchFamily="2" charset="2"/>
              <a:buNone/>
            </a:pPr>
            <a:endParaRPr lang="tr-TR" sz="2400">
              <a:effectLst>
                <a:outerShdw blurRad="38100" dist="38100" dir="2700000" algn="tl">
                  <a:srgbClr val="C0C0C0"/>
                </a:outerShdw>
              </a:effectLst>
            </a:endParaRPr>
          </a:p>
          <a:p>
            <a:pPr algn="ctr">
              <a:lnSpc>
                <a:spcPct val="90000"/>
              </a:lnSpc>
              <a:buFont typeface="Wingdings" pitchFamily="2" charset="2"/>
              <a:buNone/>
            </a:pPr>
            <a:r>
              <a:rPr lang="tr-TR" sz="2400">
                <a:effectLst>
                  <a:outerShdw blurRad="38100" dist="38100" dir="2700000" algn="tl">
                    <a:srgbClr val="C0C0C0"/>
                  </a:outerShdw>
                </a:effectLst>
              </a:rPr>
              <a:t>Kalite Politikası</a:t>
            </a:r>
          </a:p>
          <a:p>
            <a:pPr algn="ctr">
              <a:lnSpc>
                <a:spcPct val="90000"/>
              </a:lnSpc>
              <a:buFont typeface="Wingdings" pitchFamily="2" charset="2"/>
              <a:buNone/>
            </a:pPr>
            <a:endParaRPr lang="tr-TR" sz="2400">
              <a:effectLst>
                <a:outerShdw blurRad="38100" dist="38100" dir="2700000" algn="tl">
                  <a:srgbClr val="C0C0C0"/>
                </a:outerShdw>
              </a:effectLst>
            </a:endParaRPr>
          </a:p>
          <a:p>
            <a:pPr algn="ctr">
              <a:lnSpc>
                <a:spcPct val="90000"/>
              </a:lnSpc>
              <a:buFont typeface="Wingdings" pitchFamily="2" charset="2"/>
              <a:buNone/>
            </a:pPr>
            <a:r>
              <a:rPr lang="tr-TR" sz="2400">
                <a:effectLst>
                  <a:outerShdw blurRad="38100" dist="38100" dir="2700000" algn="tl">
                    <a:srgbClr val="C0C0C0"/>
                  </a:outerShdw>
                </a:effectLst>
              </a:rPr>
              <a:t>Hedefler</a:t>
            </a:r>
          </a:p>
          <a:p>
            <a:pPr algn="ctr">
              <a:lnSpc>
                <a:spcPct val="90000"/>
              </a:lnSpc>
              <a:buFont typeface="Wingdings" pitchFamily="2" charset="2"/>
              <a:buNone/>
            </a:pPr>
            <a:endParaRPr lang="tr-TR" sz="2400">
              <a:effectLst>
                <a:outerShdw blurRad="38100" dist="38100" dir="2700000" algn="tl">
                  <a:srgbClr val="C0C0C0"/>
                </a:outerShdw>
              </a:effectLst>
            </a:endParaRPr>
          </a:p>
          <a:p>
            <a:pPr algn="ctr">
              <a:lnSpc>
                <a:spcPct val="90000"/>
              </a:lnSpc>
              <a:buFont typeface="Wingdings" pitchFamily="2" charset="2"/>
              <a:buNone/>
            </a:pPr>
            <a:r>
              <a:rPr lang="tr-TR" sz="2400">
                <a:effectLst>
                  <a:outerShdw blurRad="38100" dist="38100" dir="2700000" algn="tl">
                    <a:srgbClr val="C0C0C0"/>
                  </a:outerShdw>
                </a:effectLst>
              </a:rPr>
              <a:t>Stratejiler</a:t>
            </a:r>
          </a:p>
          <a:p>
            <a:pPr algn="ctr">
              <a:lnSpc>
                <a:spcPct val="90000"/>
              </a:lnSpc>
              <a:buFont typeface="Wingdings" pitchFamily="2" charset="2"/>
              <a:buNone/>
            </a:pPr>
            <a:endParaRPr lang="tr-TR" sz="2400">
              <a:effectLst>
                <a:outerShdw blurRad="38100" dist="38100" dir="2700000" algn="tl">
                  <a:srgbClr val="C0C0C0"/>
                </a:outerShdw>
              </a:effectLst>
            </a:endParaRPr>
          </a:p>
          <a:p>
            <a:pPr algn="ctr">
              <a:lnSpc>
                <a:spcPct val="90000"/>
              </a:lnSpc>
              <a:buFont typeface="Wingdings" pitchFamily="2" charset="2"/>
              <a:buNone/>
            </a:pPr>
            <a:r>
              <a:rPr lang="tr-TR" sz="2400">
                <a:effectLst>
                  <a:outerShdw blurRad="38100" dist="38100" dir="2700000" algn="tl">
                    <a:srgbClr val="C0C0C0"/>
                  </a:outerShdw>
                </a:effectLst>
              </a:rPr>
              <a:t>Planlar</a:t>
            </a:r>
            <a:endParaRPr lang="en-US" sz="2400">
              <a:effectLst>
                <a:outerShdw blurRad="38100" dist="38100" dir="2700000" algn="tl">
                  <a:srgbClr val="C0C0C0"/>
                </a:outerShdw>
              </a:effectLst>
            </a:endParaRPr>
          </a:p>
        </p:txBody>
      </p:sp>
      <p:sp>
        <p:nvSpPr>
          <p:cNvPr id="160774" name="AutoShape 1028"/>
          <p:cNvSpPr>
            <a:spLocks noChangeArrowheads="1"/>
          </p:cNvSpPr>
          <p:nvPr/>
        </p:nvSpPr>
        <p:spPr bwMode="auto">
          <a:xfrm>
            <a:off x="4291013" y="2514600"/>
            <a:ext cx="561975"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eaLnBrk="0" hangingPunct="0"/>
            <a:endParaRPr lang="tr-TR"/>
          </a:p>
        </p:txBody>
      </p:sp>
      <p:sp>
        <p:nvSpPr>
          <p:cNvPr id="160775" name="AutoShape 1029"/>
          <p:cNvSpPr>
            <a:spLocks noChangeArrowheads="1"/>
          </p:cNvSpPr>
          <p:nvPr/>
        </p:nvSpPr>
        <p:spPr bwMode="auto">
          <a:xfrm>
            <a:off x="4291013" y="3429000"/>
            <a:ext cx="561975"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eaLnBrk="0" hangingPunct="0"/>
            <a:endParaRPr lang="tr-TR"/>
          </a:p>
        </p:txBody>
      </p:sp>
      <p:sp>
        <p:nvSpPr>
          <p:cNvPr id="160776" name="AutoShape 1030"/>
          <p:cNvSpPr>
            <a:spLocks noChangeArrowheads="1"/>
          </p:cNvSpPr>
          <p:nvPr/>
        </p:nvSpPr>
        <p:spPr bwMode="auto">
          <a:xfrm>
            <a:off x="4291013" y="4343400"/>
            <a:ext cx="561975"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eaLnBrk="0" hangingPunct="0"/>
            <a:endParaRPr lang="tr-TR"/>
          </a:p>
        </p:txBody>
      </p:sp>
      <p:sp>
        <p:nvSpPr>
          <p:cNvPr id="160777" name="AutoShape 1031"/>
          <p:cNvSpPr>
            <a:spLocks noChangeArrowheads="1"/>
          </p:cNvSpPr>
          <p:nvPr/>
        </p:nvSpPr>
        <p:spPr bwMode="auto">
          <a:xfrm>
            <a:off x="4291013" y="5334000"/>
            <a:ext cx="561975"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eaLnBrk="0" hangingPunct="0"/>
            <a:endParaRPr lang="tr-TR"/>
          </a:p>
        </p:txBody>
      </p:sp>
    </p:spTree>
  </p:cSld>
  <p:clrMapOvr>
    <a:masterClrMapping/>
  </p:clrMapOvr>
  <p:transition spd="med"/>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61794"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61795"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52B31C1C-3C7E-4E2F-B082-12620176524E}" type="slidenum">
              <a:rPr lang="en-US" sz="1400">
                <a:latin typeface="Arial Narrow" pitchFamily="34" charset="0"/>
              </a:rPr>
              <a:pPr algn="r" eaLnBrk="0" hangingPunct="0">
                <a:spcBef>
                  <a:spcPct val="50000"/>
                </a:spcBef>
              </a:pPr>
              <a:t>151</a:t>
            </a:fld>
            <a:endParaRPr lang="en-US" sz="1400">
              <a:latin typeface="Arial Narrow" pitchFamily="34" charset="0"/>
            </a:endParaRPr>
          </a:p>
        </p:txBody>
      </p:sp>
      <p:sp>
        <p:nvSpPr>
          <p:cNvPr id="161796" name="Text Box 1027"/>
          <p:cNvSpPr txBox="1">
            <a:spLocks noChangeArrowheads="1"/>
          </p:cNvSpPr>
          <p:nvPr/>
        </p:nvSpPr>
        <p:spPr bwMode="auto">
          <a:xfrm>
            <a:off x="323850" y="1052513"/>
            <a:ext cx="8651875" cy="5430837"/>
          </a:xfrm>
          <a:prstGeom prst="rect">
            <a:avLst/>
          </a:prstGeom>
          <a:noFill/>
          <a:ln w="9525">
            <a:noFill/>
            <a:miter lim="800000"/>
            <a:headEnd/>
            <a:tailEnd/>
          </a:ln>
        </p:spPr>
        <p:txBody>
          <a:bodyPr>
            <a:spAutoFit/>
          </a:bodyPr>
          <a:lstStyle/>
          <a:p>
            <a:pPr algn="just" eaLnBrk="0" hangingPunct="0"/>
            <a:r>
              <a:rPr lang="tr-TR" sz="2800">
                <a:solidFill>
                  <a:srgbClr val="3333CC"/>
                </a:solidFill>
              </a:rPr>
              <a:t>	Kalite Politikası;</a:t>
            </a:r>
          </a:p>
          <a:p>
            <a:pPr algn="just" eaLnBrk="0" hangingPunct="0"/>
            <a:endParaRPr lang="tr-TR" sz="2800">
              <a:solidFill>
                <a:srgbClr val="3333CC"/>
              </a:solidFill>
            </a:endParaRPr>
          </a:p>
          <a:p>
            <a:pPr lvl="2" eaLnBrk="0" hangingPunct="0">
              <a:buFont typeface="Symbol" pitchFamily="18" charset="2"/>
              <a:buChar char="·"/>
            </a:pPr>
            <a:r>
              <a:rPr lang="tr-TR" sz="2800">
                <a:solidFill>
                  <a:srgbClr val="3333CC"/>
                </a:solidFill>
              </a:rPr>
              <a:t>Üst yönetim tarafından belirlenmeli, onaylanmalı,</a:t>
            </a:r>
          </a:p>
          <a:p>
            <a:pPr lvl="2" eaLnBrk="0" hangingPunct="0">
              <a:buFont typeface="Symbol" pitchFamily="18" charset="2"/>
              <a:buChar char="·"/>
            </a:pPr>
            <a:r>
              <a:rPr lang="tr-TR" sz="2800">
                <a:solidFill>
                  <a:srgbClr val="3333CC"/>
                </a:solidFill>
              </a:rPr>
              <a:t>Kuruluşun amacına uygun olmalı,</a:t>
            </a:r>
          </a:p>
          <a:p>
            <a:pPr lvl="2" algn="just" eaLnBrk="0" hangingPunct="0">
              <a:buFont typeface="Symbol" pitchFamily="18" charset="2"/>
              <a:buChar char="·"/>
            </a:pPr>
            <a:r>
              <a:rPr lang="tr-TR" sz="2800">
                <a:solidFill>
                  <a:srgbClr val="3333CC"/>
                </a:solidFill>
              </a:rPr>
              <a:t>Kalite yönetim sisteminin şartlarına uyma ve kalite yönetim sisteminin sürekli iyileştirilmesine dair tahhütleri  kapsamalı,</a:t>
            </a:r>
          </a:p>
          <a:p>
            <a:pPr lvl="2" algn="just" eaLnBrk="0" hangingPunct="0">
              <a:buFont typeface="Symbol" pitchFamily="18" charset="2"/>
              <a:buChar char="·"/>
            </a:pPr>
            <a:r>
              <a:rPr lang="tr-TR" sz="2800">
                <a:solidFill>
                  <a:srgbClr val="3333CC"/>
                </a:solidFill>
              </a:rPr>
              <a:t>Hedeflerin oluşturulması ve gözden geçirilmesi için bir çerçeve görevi görmeli ,</a:t>
            </a:r>
          </a:p>
          <a:p>
            <a:pPr lvl="2" eaLnBrk="0" hangingPunct="0">
              <a:buFont typeface="Symbol" pitchFamily="18" charset="2"/>
              <a:buChar char="·"/>
            </a:pPr>
            <a:r>
              <a:rPr lang="tr-TR" sz="2800">
                <a:solidFill>
                  <a:srgbClr val="3333CC"/>
                </a:solidFill>
              </a:rPr>
              <a:t>Kuruluş içinde iletilmeli ve anlaşılması sağlanmalı</a:t>
            </a:r>
          </a:p>
          <a:p>
            <a:pPr lvl="2" eaLnBrk="0" hangingPunct="0">
              <a:buFont typeface="Symbol" pitchFamily="18" charset="2"/>
              <a:buChar char="·"/>
            </a:pPr>
            <a:r>
              <a:rPr lang="tr-TR" sz="2800">
                <a:solidFill>
                  <a:srgbClr val="3333CC"/>
                </a:solidFill>
              </a:rPr>
              <a:t>uygunluğunun sürekliliği gözden geçirilmeli</a:t>
            </a:r>
          </a:p>
          <a:p>
            <a:pPr eaLnBrk="0" hangingPunct="0">
              <a:spcBef>
                <a:spcPct val="50000"/>
              </a:spcBef>
            </a:pPr>
            <a:endParaRPr lang="en-AU" sz="2800">
              <a:solidFill>
                <a:srgbClr val="3333CC"/>
              </a:solidFill>
            </a:endParaRPr>
          </a:p>
        </p:txBody>
      </p:sp>
      <p:sp>
        <p:nvSpPr>
          <p:cNvPr id="2"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sz="1800">
                <a:solidFill>
                  <a:schemeClr val="bg1"/>
                </a:solidFill>
                <a:effectLst>
                  <a:outerShdw blurRad="38100" dist="38100" dir="2700000" algn="tl">
                    <a:srgbClr val="000000"/>
                  </a:outerShdw>
                </a:effectLst>
                <a:latin typeface="Verdana" pitchFamily="34" charset="0"/>
              </a:rPr>
              <a:t> KALİTE POLİTİKASI</a:t>
            </a:r>
            <a:endParaRPr lang="en-US" sz="1800">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spd="med"/>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62818"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62819"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33C50FD0-5DBB-4F0E-B5E6-4CB7865993C9}" type="slidenum">
              <a:rPr lang="en-US" sz="1400">
                <a:latin typeface="Arial Narrow" pitchFamily="34" charset="0"/>
              </a:rPr>
              <a:pPr algn="r" eaLnBrk="0" hangingPunct="0">
                <a:spcBef>
                  <a:spcPct val="50000"/>
                </a:spcBef>
              </a:pPr>
              <a:t>152</a:t>
            </a:fld>
            <a:endParaRPr lang="en-US" sz="1400">
              <a:latin typeface="Arial Narrow" pitchFamily="34" charset="0"/>
            </a:endParaRPr>
          </a:p>
        </p:txBody>
      </p:sp>
      <p:sp>
        <p:nvSpPr>
          <p:cNvPr id="267266" name="Rectangle 2"/>
          <p:cNvSpPr>
            <a:spLocks noGrp="1" noChangeArrowheads="1"/>
          </p:cNvSpPr>
          <p:nvPr>
            <p:ph type="title" idx="4294967295"/>
          </p:nvPr>
        </p:nvSpPr>
        <p:spPr>
          <a:xfrm>
            <a:off x="0" y="0"/>
            <a:ext cx="9144000" cy="1052513"/>
          </a:xfrm>
        </p:spPr>
        <p:txBody>
          <a:bodyPr/>
          <a:lstStyle/>
          <a:p>
            <a:r>
              <a:rPr lang="en-AU">
                <a:effectLst>
                  <a:outerShdw blurRad="38100" dist="38100" dir="2700000" algn="tl">
                    <a:srgbClr val="000000"/>
                  </a:outerShdw>
                </a:effectLst>
              </a:rPr>
              <a:t>Hangi konular ele alınabilir ?</a:t>
            </a:r>
          </a:p>
        </p:txBody>
      </p:sp>
      <p:sp>
        <p:nvSpPr>
          <p:cNvPr id="162821" name="Text Box 3"/>
          <p:cNvSpPr txBox="1">
            <a:spLocks noChangeArrowheads="1"/>
          </p:cNvSpPr>
          <p:nvPr/>
        </p:nvSpPr>
        <p:spPr bwMode="auto">
          <a:xfrm>
            <a:off x="468313" y="1412875"/>
            <a:ext cx="8299450" cy="4108450"/>
          </a:xfrm>
          <a:prstGeom prst="rect">
            <a:avLst/>
          </a:prstGeom>
          <a:noFill/>
          <a:ln w="9525">
            <a:noFill/>
            <a:miter lim="800000"/>
            <a:headEnd/>
            <a:tailEnd/>
          </a:ln>
        </p:spPr>
        <p:txBody>
          <a:bodyPr>
            <a:spAutoFit/>
          </a:bodyPr>
          <a:lstStyle/>
          <a:p>
            <a:pPr eaLnBrk="0" hangingPunct="0">
              <a:lnSpc>
                <a:spcPct val="120000"/>
              </a:lnSpc>
              <a:buFontTx/>
              <a:buChar char="•"/>
            </a:pPr>
            <a:r>
              <a:rPr lang="en-AU" sz="2000">
                <a:solidFill>
                  <a:srgbClr val="3333CC"/>
                </a:solidFill>
              </a:rPr>
              <a:t> Ürünlerin kalite düzeyi (Kuruluş kalitede önderlik için çaba gösterecek mi?)</a:t>
            </a:r>
          </a:p>
          <a:p>
            <a:pPr eaLnBrk="0" hangingPunct="0">
              <a:lnSpc>
                <a:spcPct val="120000"/>
              </a:lnSpc>
              <a:buFontTx/>
              <a:buChar char="•"/>
            </a:pPr>
            <a:r>
              <a:rPr lang="en-AU" sz="2000">
                <a:solidFill>
                  <a:srgbClr val="3333CC"/>
                </a:solidFill>
              </a:rPr>
              <a:t>Ürün güvenirliği (Ürün güvenirliği sağlamada hangi  düzeye ulaşacak?)</a:t>
            </a:r>
          </a:p>
          <a:p>
            <a:pPr eaLnBrk="0" hangingPunct="0">
              <a:lnSpc>
                <a:spcPct val="120000"/>
              </a:lnSpc>
              <a:buFontTx/>
              <a:buChar char="•"/>
            </a:pPr>
            <a:r>
              <a:rPr lang="en-AU" sz="2000">
                <a:solidFill>
                  <a:srgbClr val="3333CC"/>
                </a:solidFill>
              </a:rPr>
              <a:t>Müşterilerle ilişkiler (Müşteri ihtiyaç ve şikayetleri analiz edilecek ve değerlendirilecek mi?)</a:t>
            </a:r>
          </a:p>
          <a:p>
            <a:pPr eaLnBrk="0" hangingPunct="0">
              <a:lnSpc>
                <a:spcPct val="120000"/>
              </a:lnSpc>
              <a:buFontTx/>
              <a:buChar char="•"/>
            </a:pPr>
            <a:r>
              <a:rPr lang="en-AU" sz="2000">
                <a:solidFill>
                  <a:srgbClr val="3333CC"/>
                </a:solidFill>
              </a:rPr>
              <a:t>Satış organizasyonları (İlişkiler ile desteklenecek mi?)</a:t>
            </a:r>
          </a:p>
          <a:p>
            <a:pPr eaLnBrk="0" hangingPunct="0">
              <a:lnSpc>
                <a:spcPct val="120000"/>
              </a:lnSpc>
              <a:buFontTx/>
              <a:buChar char="•"/>
            </a:pPr>
            <a:r>
              <a:rPr lang="en-AU" sz="2000">
                <a:solidFill>
                  <a:srgbClr val="3333CC"/>
                </a:solidFill>
              </a:rPr>
              <a:t>Personelle ilişkiler (Tüm personelin desteği ve katılımı  sağlanacak mı?)</a:t>
            </a:r>
          </a:p>
          <a:p>
            <a:pPr eaLnBrk="0" hangingPunct="0">
              <a:lnSpc>
                <a:spcPct val="120000"/>
              </a:lnSpc>
              <a:buFontTx/>
              <a:buChar char="•"/>
            </a:pPr>
            <a:r>
              <a:rPr lang="en-AU" sz="2000">
                <a:solidFill>
                  <a:srgbClr val="3333CC"/>
                </a:solidFill>
              </a:rPr>
              <a:t>Kaynak iyileştirmesi (İnsan kaynakları için eğitim, makine teçhizatı için sürekli koruyucu ve önleyici bakım sağlanacak mı?)</a:t>
            </a:r>
          </a:p>
          <a:p>
            <a:pPr eaLnBrk="0" hangingPunct="0">
              <a:lnSpc>
                <a:spcPct val="120000"/>
              </a:lnSpc>
              <a:buFontTx/>
              <a:buChar char="•"/>
            </a:pPr>
            <a:r>
              <a:rPr lang="en-AU" sz="2000">
                <a:solidFill>
                  <a:srgbClr val="3333CC"/>
                </a:solidFill>
              </a:rPr>
              <a:t>Çevre (Çevre hassasiyeti ve taahhütleri neler olacak?)</a:t>
            </a:r>
          </a:p>
          <a:p>
            <a:pPr eaLnBrk="0" hangingPunct="0">
              <a:lnSpc>
                <a:spcPct val="120000"/>
              </a:lnSpc>
              <a:buFontTx/>
              <a:buChar char="•"/>
            </a:pPr>
            <a:r>
              <a:rPr lang="en-AU" sz="2000">
                <a:solidFill>
                  <a:srgbClr val="3333CC"/>
                </a:solidFill>
              </a:rPr>
              <a:t>Kalite yönetim sisteminin şartlarına uyma ve kalite yönetim sisteminin sürekli iyileştirilmesine dair tahhütler</a:t>
            </a:r>
          </a:p>
        </p:txBody>
      </p:sp>
    </p:spTree>
  </p:cSld>
  <p:clrMapOvr>
    <a:masterClrMapping/>
  </p:clrMapOvr>
  <p:transition spd="med"/>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63842"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63843"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E9281040-9A51-488A-A8BF-B400857E61EF}" type="slidenum">
              <a:rPr lang="en-US" sz="1400">
                <a:latin typeface="Arial Narrow" pitchFamily="34" charset="0"/>
              </a:rPr>
              <a:pPr algn="r" eaLnBrk="0" hangingPunct="0">
                <a:spcBef>
                  <a:spcPct val="50000"/>
                </a:spcBef>
              </a:pPr>
              <a:t>153</a:t>
            </a:fld>
            <a:endParaRPr lang="en-US" sz="1400">
              <a:latin typeface="Arial Narrow" pitchFamily="34" charset="0"/>
            </a:endParaRPr>
          </a:p>
        </p:txBody>
      </p:sp>
      <p:sp>
        <p:nvSpPr>
          <p:cNvPr id="187394" name="Rectangle 2"/>
          <p:cNvSpPr>
            <a:spLocks noGrp="1" noChangeArrowheads="1"/>
          </p:cNvSpPr>
          <p:nvPr>
            <p:ph type="title" idx="4294967295"/>
          </p:nvPr>
        </p:nvSpPr>
        <p:spPr/>
        <p:txBody>
          <a:bodyPr/>
          <a:lstStyle/>
          <a:p>
            <a:r>
              <a:rPr lang="tr-TR">
                <a:effectLst>
                  <a:outerShdw blurRad="38100" dist="38100" dir="2700000" algn="tl">
                    <a:srgbClr val="000000"/>
                  </a:outerShdw>
                </a:effectLst>
              </a:rPr>
              <a:t>Kalite Politikası Örneği</a:t>
            </a:r>
            <a:endParaRPr lang="en-AU">
              <a:effectLst>
                <a:outerShdw blurRad="38100" dist="38100" dir="2700000" algn="tl">
                  <a:srgbClr val="000000"/>
                </a:outerShdw>
              </a:effectLst>
            </a:endParaRPr>
          </a:p>
        </p:txBody>
      </p:sp>
      <p:sp>
        <p:nvSpPr>
          <p:cNvPr id="163845" name="Text Box 3"/>
          <p:cNvSpPr txBox="1">
            <a:spLocks noChangeArrowheads="1"/>
          </p:cNvSpPr>
          <p:nvPr/>
        </p:nvSpPr>
        <p:spPr bwMode="auto">
          <a:xfrm>
            <a:off x="611188" y="1628775"/>
            <a:ext cx="7878762" cy="4362450"/>
          </a:xfrm>
          <a:prstGeom prst="rect">
            <a:avLst/>
          </a:prstGeom>
          <a:noFill/>
          <a:ln w="9525">
            <a:noFill/>
            <a:miter lim="800000"/>
            <a:headEnd/>
            <a:tailEnd/>
          </a:ln>
        </p:spPr>
        <p:txBody>
          <a:bodyPr>
            <a:spAutoFit/>
          </a:bodyPr>
          <a:lstStyle/>
          <a:p>
            <a:pPr algn="just" eaLnBrk="0" hangingPunct="0"/>
            <a:r>
              <a:rPr lang="tr-TR" sz="2800">
                <a:solidFill>
                  <a:srgbClr val="3333CC"/>
                </a:solidFill>
              </a:rPr>
              <a:t>Sektörümüzde kalitede lider olabilmek ve müşterilerimizin ihtiyaç ve beklentilerini karşılayabilmek için; kalite yönetim sistemi şartlarına uymak, kalite yönetim  sistemini  sürekli iyileştirmek, hiç bir koşulda kaliteden ödün vermemek kuruluşumuzun kalite politikasıdır. </a:t>
            </a:r>
          </a:p>
          <a:p>
            <a:pPr algn="just" eaLnBrk="0" hangingPunct="0"/>
            <a:endParaRPr lang="tr-TR" sz="2800">
              <a:solidFill>
                <a:srgbClr val="3333CC"/>
              </a:solidFill>
            </a:endParaRPr>
          </a:p>
          <a:p>
            <a:pPr algn="just" eaLnBrk="0" hangingPunct="0"/>
            <a:r>
              <a:rPr lang="tr-TR" sz="2800">
                <a:solidFill>
                  <a:srgbClr val="3333CC"/>
                </a:solidFill>
              </a:rPr>
              <a:t>Gen. Md.</a:t>
            </a:r>
          </a:p>
          <a:p>
            <a:pPr eaLnBrk="0" hangingPunct="0"/>
            <a:r>
              <a:rPr lang="tr-TR" sz="2800">
                <a:solidFill>
                  <a:srgbClr val="3333CC"/>
                </a:solidFill>
              </a:rPr>
              <a:t>								15/04/2009</a:t>
            </a:r>
            <a:endParaRPr lang="en-AU" sz="2800">
              <a:solidFill>
                <a:srgbClr val="3333CC"/>
              </a:solidFill>
            </a:endParaRPr>
          </a:p>
        </p:txBody>
      </p:sp>
    </p:spTree>
  </p:cSld>
  <p:clrMapOvr>
    <a:masterClrMapping/>
  </p:clrMapOvr>
  <p:transition spd="med"/>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64866"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64867"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00041880-F6D8-4607-A819-7769FBC35AD8}" type="slidenum">
              <a:rPr lang="en-US" sz="1400">
                <a:latin typeface="Arial Narrow" pitchFamily="34" charset="0"/>
              </a:rPr>
              <a:pPr algn="r" eaLnBrk="0" hangingPunct="0">
                <a:spcBef>
                  <a:spcPct val="50000"/>
                </a:spcBef>
              </a:pPr>
              <a:t>154</a:t>
            </a:fld>
            <a:endParaRPr lang="en-US" sz="1400">
              <a:latin typeface="Arial Narrow" pitchFamily="34" charset="0"/>
            </a:endParaRPr>
          </a:p>
        </p:txBody>
      </p:sp>
      <p:sp>
        <p:nvSpPr>
          <p:cNvPr id="169987" name="Rectangle 3"/>
          <p:cNvSpPr>
            <a:spLocks noGrp="1" noChangeArrowheads="1"/>
          </p:cNvSpPr>
          <p:nvPr>
            <p:ph type="body" idx="4294967295"/>
          </p:nvPr>
        </p:nvSpPr>
        <p:spPr>
          <a:xfrm>
            <a:off x="395288" y="1916113"/>
            <a:ext cx="8088312" cy="4114800"/>
          </a:xfrm>
          <a:noFill/>
        </p:spPr>
        <p:txBody>
          <a:bodyPr lIns="92075" tIns="46038" rIns="92075" bIns="46038"/>
          <a:lstStyle/>
          <a:p>
            <a:pPr indent="11113">
              <a:buFont typeface="Wingdings" pitchFamily="2" charset="2"/>
              <a:buNone/>
            </a:pPr>
            <a:r>
              <a:rPr lang="tr-TR"/>
              <a:t>Üst yönetim, kuruluş içinde, ürün şartlarının karşılanması için gerekli olan kalite hedefleri dahil [bkz.Madde 7.1 a)], kalite hedeflerinin, kuruluşun uygun fonksiyon ve seviyelerinde oluşturulmasını sağlamalıdır. Kalite hedefleri ölçülebilir ve kalite politikası ile tutarlı olmalıdır.</a:t>
            </a:r>
            <a:endParaRPr lang="en-AU"/>
          </a:p>
        </p:txBody>
      </p:sp>
      <p:sp>
        <p:nvSpPr>
          <p:cNvPr id="187394"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en-AU" sz="2000" b="1">
                <a:solidFill>
                  <a:schemeClr val="bg1"/>
                </a:solidFill>
                <a:effectLst>
                  <a:outerShdw blurRad="38100" dist="38100" dir="2700000" algn="tl">
                    <a:srgbClr val="000000"/>
                  </a:outerShdw>
                </a:effectLst>
                <a:latin typeface="Verdana" pitchFamily="34" charset="0"/>
              </a:rPr>
              <a:t>5.4. Planlama</a:t>
            </a:r>
            <a:br>
              <a:rPr lang="en-AU" sz="2000" b="1">
                <a:solidFill>
                  <a:schemeClr val="bg1"/>
                </a:solidFill>
                <a:effectLst>
                  <a:outerShdw blurRad="38100" dist="38100" dir="2700000" algn="tl">
                    <a:srgbClr val="000000"/>
                  </a:outerShdw>
                </a:effectLst>
                <a:latin typeface="Verdana" pitchFamily="34" charset="0"/>
              </a:rPr>
            </a:br>
            <a:r>
              <a:rPr lang="en-AU" sz="2000" b="1">
                <a:solidFill>
                  <a:schemeClr val="bg1"/>
                </a:solidFill>
                <a:effectLst>
                  <a:outerShdw blurRad="38100" dist="38100" dir="2700000" algn="tl">
                    <a:srgbClr val="000000"/>
                  </a:outerShdw>
                </a:effectLst>
                <a:latin typeface="Verdana" pitchFamily="34" charset="0"/>
              </a:rPr>
              <a:t>5.4.1. Kalite Hedefleri</a:t>
            </a:r>
          </a:p>
        </p:txBody>
      </p:sp>
    </p:spTree>
  </p:cSld>
  <p:clrMapOvr>
    <a:masterClrMapping/>
  </p:clrMapOvr>
  <p:transition spd="med"/>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65890"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65891"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42EC3C65-B194-4C52-BD5E-4A23465B3A6F}" type="slidenum">
              <a:rPr lang="en-US" sz="1400">
                <a:latin typeface="Arial Narrow" pitchFamily="34" charset="0"/>
              </a:rPr>
              <a:pPr algn="r" eaLnBrk="0" hangingPunct="0">
                <a:spcBef>
                  <a:spcPct val="50000"/>
                </a:spcBef>
              </a:pPr>
              <a:t>155</a:t>
            </a:fld>
            <a:endParaRPr lang="en-US" sz="1400">
              <a:latin typeface="Arial Narrow" pitchFamily="34" charset="0"/>
            </a:endParaRPr>
          </a:p>
        </p:txBody>
      </p:sp>
      <p:sp>
        <p:nvSpPr>
          <p:cNvPr id="268290" name="Rectangle 2"/>
          <p:cNvSpPr>
            <a:spLocks noGrp="1" noChangeArrowheads="1"/>
          </p:cNvSpPr>
          <p:nvPr>
            <p:ph type="title" idx="4294967295"/>
          </p:nvPr>
        </p:nvSpPr>
        <p:spPr>
          <a:xfrm>
            <a:off x="0" y="0"/>
            <a:ext cx="9144000" cy="1143000"/>
          </a:xfrm>
        </p:spPr>
        <p:txBody>
          <a:bodyPr/>
          <a:lstStyle/>
          <a:p>
            <a:r>
              <a:rPr lang="en-AU">
                <a:effectLst>
                  <a:outerShdw blurRad="38100" dist="38100" dir="2700000" algn="tl">
                    <a:srgbClr val="000000"/>
                  </a:outerShdw>
                </a:effectLst>
              </a:rPr>
              <a:t>Kalite Hedefleri</a:t>
            </a:r>
          </a:p>
        </p:txBody>
      </p:sp>
      <p:sp>
        <p:nvSpPr>
          <p:cNvPr id="165893" name="Text Box 3"/>
          <p:cNvSpPr txBox="1">
            <a:spLocks noChangeArrowheads="1"/>
          </p:cNvSpPr>
          <p:nvPr/>
        </p:nvSpPr>
        <p:spPr bwMode="auto">
          <a:xfrm>
            <a:off x="827088" y="1484313"/>
            <a:ext cx="7666037" cy="4473575"/>
          </a:xfrm>
          <a:prstGeom prst="rect">
            <a:avLst/>
          </a:prstGeom>
          <a:noFill/>
          <a:ln w="9525">
            <a:noFill/>
            <a:miter lim="800000"/>
            <a:headEnd/>
            <a:tailEnd/>
          </a:ln>
        </p:spPr>
        <p:txBody>
          <a:bodyPr>
            <a:spAutoFit/>
          </a:bodyPr>
          <a:lstStyle/>
          <a:p>
            <a:pPr eaLnBrk="0" hangingPunct="0">
              <a:spcBef>
                <a:spcPct val="50000"/>
              </a:spcBef>
            </a:pPr>
            <a:r>
              <a:rPr lang="en-AU">
                <a:solidFill>
                  <a:srgbClr val="3333CC"/>
                </a:solidFill>
              </a:rPr>
              <a:t>Kalite yönetim sisteminin sürekli iyileştirilmesi için alanlar ve öncelikle bu alanlar için kalite hedefleri belirlenmelidir.</a:t>
            </a:r>
          </a:p>
          <a:p>
            <a:pPr eaLnBrk="0" hangingPunct="0">
              <a:spcBef>
                <a:spcPct val="50000"/>
              </a:spcBef>
            </a:pPr>
            <a:r>
              <a:rPr lang="en-AU">
                <a:solidFill>
                  <a:srgbClr val="3333CC"/>
                </a:solidFill>
              </a:rPr>
              <a:t>Müşteri şikayetleri, geri dönüşler, ürün tesliminde termin ve miktara uyma, yeniden işleme, tedarikçi performansları, satınalma süreleri, ıskartalar, hurdalar, personele verilen eğitim, iç tetkikler, verimlilik  v.b. daha bir çok konuda kalite hedefi belirlenebilir. </a:t>
            </a:r>
          </a:p>
          <a:p>
            <a:pPr eaLnBrk="0" hangingPunct="0">
              <a:spcBef>
                <a:spcPct val="50000"/>
              </a:spcBef>
            </a:pPr>
            <a:r>
              <a:rPr lang="en-AU">
                <a:solidFill>
                  <a:srgbClr val="3333CC"/>
                </a:solidFill>
              </a:rPr>
              <a:t>Kalite hedefleri, kuruluşun ilgili fonksiyonlarının  uygun  seviyelerinde oluşturulmalıdır.Hedefler ölçülebilir ve kalite politikasıyla uyumlu olmalı Politikada sürekli iyileştirme taahhütü ile uyumlu hedefler belirlenmelidir.  </a:t>
            </a:r>
          </a:p>
        </p:txBody>
      </p:sp>
    </p:spTree>
  </p:cSld>
  <p:clrMapOvr>
    <a:masterClrMapping/>
  </p:clrMapOvr>
  <p:transition spd="med"/>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66914"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66915"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8C0ED855-E971-4822-87D3-A0CB4163ACBC}" type="slidenum">
              <a:rPr lang="en-US" sz="1400">
                <a:latin typeface="Arial Narrow" pitchFamily="34" charset="0"/>
              </a:rPr>
              <a:pPr algn="r" eaLnBrk="0" hangingPunct="0">
                <a:spcBef>
                  <a:spcPct val="50000"/>
                </a:spcBef>
              </a:pPr>
              <a:t>156</a:t>
            </a:fld>
            <a:endParaRPr lang="en-US" sz="1400">
              <a:latin typeface="Arial Narrow" pitchFamily="34" charset="0"/>
            </a:endParaRPr>
          </a:p>
        </p:txBody>
      </p:sp>
      <p:sp>
        <p:nvSpPr>
          <p:cNvPr id="333826" name="Rectangle 1026"/>
          <p:cNvSpPr>
            <a:spLocks noGrp="1" noChangeArrowheads="1"/>
          </p:cNvSpPr>
          <p:nvPr>
            <p:ph type="title" idx="4294967295"/>
          </p:nvPr>
        </p:nvSpPr>
        <p:spPr/>
        <p:txBody>
          <a:bodyPr/>
          <a:lstStyle/>
          <a:p>
            <a:r>
              <a:rPr lang="tr-TR">
                <a:effectLst>
                  <a:outerShdw blurRad="38100" dist="38100" dir="2700000" algn="tl">
                    <a:srgbClr val="000000"/>
                  </a:outerShdw>
                </a:effectLst>
              </a:rPr>
              <a:t>HEDEFLER</a:t>
            </a:r>
            <a:endParaRPr lang="en-US">
              <a:effectLst>
                <a:outerShdw blurRad="38100" dist="38100" dir="2700000" algn="tl">
                  <a:srgbClr val="000000"/>
                </a:outerShdw>
              </a:effectLst>
            </a:endParaRPr>
          </a:p>
        </p:txBody>
      </p:sp>
      <p:sp>
        <p:nvSpPr>
          <p:cNvPr id="333827" name="Rectangle 1027"/>
          <p:cNvSpPr>
            <a:spLocks noGrp="1" noChangeArrowheads="1"/>
          </p:cNvSpPr>
          <p:nvPr>
            <p:ph type="body" idx="4294967295"/>
          </p:nvPr>
        </p:nvSpPr>
        <p:spPr/>
        <p:txBody>
          <a:bodyPr/>
          <a:lstStyle/>
          <a:p>
            <a:pPr algn="ctr">
              <a:lnSpc>
                <a:spcPct val="90000"/>
              </a:lnSpc>
              <a:buFont typeface="Wingdings" pitchFamily="2" charset="2"/>
              <a:buNone/>
            </a:pPr>
            <a:r>
              <a:rPr lang="tr-TR" sz="2400">
                <a:solidFill>
                  <a:srgbClr val="3333CC"/>
                </a:solidFill>
                <a:effectLst>
                  <a:outerShdw blurRad="38100" dist="38100" dir="2700000" algn="tl">
                    <a:srgbClr val="C0C0C0"/>
                  </a:outerShdw>
                </a:effectLst>
              </a:rPr>
              <a:t>Kuruluşa ait hedefler(tepe yönetim)</a:t>
            </a:r>
          </a:p>
          <a:p>
            <a:pPr algn="ctr">
              <a:lnSpc>
                <a:spcPct val="90000"/>
              </a:lnSpc>
              <a:buFont typeface="Wingdings" pitchFamily="2" charset="2"/>
              <a:buNone/>
            </a:pPr>
            <a:endParaRPr lang="tr-TR" sz="2400">
              <a:solidFill>
                <a:srgbClr val="3333CC"/>
              </a:solidFill>
              <a:effectLst>
                <a:outerShdw blurRad="38100" dist="38100" dir="2700000" algn="tl">
                  <a:srgbClr val="C0C0C0"/>
                </a:outerShdw>
              </a:effectLst>
            </a:endParaRPr>
          </a:p>
          <a:p>
            <a:pPr algn="ctr">
              <a:lnSpc>
                <a:spcPct val="90000"/>
              </a:lnSpc>
              <a:buFont typeface="Wingdings" pitchFamily="2" charset="2"/>
              <a:buNone/>
            </a:pPr>
            <a:r>
              <a:rPr lang="tr-TR" sz="2400">
                <a:solidFill>
                  <a:srgbClr val="3333CC"/>
                </a:solidFill>
                <a:effectLst>
                  <a:outerShdw blurRad="38100" dist="38100" dir="2700000" algn="tl">
                    <a:srgbClr val="C0C0C0"/>
                  </a:outerShdw>
                </a:effectLst>
              </a:rPr>
              <a:t>Bölüm hedefleri(bölüm üst yönetimi)</a:t>
            </a:r>
          </a:p>
          <a:p>
            <a:pPr algn="ctr">
              <a:lnSpc>
                <a:spcPct val="90000"/>
              </a:lnSpc>
              <a:buFont typeface="Wingdings" pitchFamily="2" charset="2"/>
              <a:buNone/>
            </a:pPr>
            <a:endParaRPr lang="tr-TR" sz="2400">
              <a:solidFill>
                <a:srgbClr val="3333CC"/>
              </a:solidFill>
              <a:effectLst>
                <a:outerShdw blurRad="38100" dist="38100" dir="2700000" algn="tl">
                  <a:srgbClr val="C0C0C0"/>
                </a:outerShdw>
              </a:effectLst>
            </a:endParaRPr>
          </a:p>
          <a:p>
            <a:pPr algn="ctr">
              <a:lnSpc>
                <a:spcPct val="90000"/>
              </a:lnSpc>
              <a:buFont typeface="Wingdings" pitchFamily="2" charset="2"/>
              <a:buNone/>
            </a:pPr>
            <a:r>
              <a:rPr lang="tr-TR" sz="2400">
                <a:solidFill>
                  <a:srgbClr val="3333CC"/>
                </a:solidFill>
                <a:effectLst>
                  <a:outerShdw blurRad="38100" dist="38100" dir="2700000" algn="tl">
                    <a:srgbClr val="C0C0C0"/>
                  </a:outerShdw>
                </a:effectLst>
              </a:rPr>
              <a:t>Operasyonel hedefler(Proses Sahipleri)</a:t>
            </a:r>
          </a:p>
          <a:p>
            <a:pPr algn="ctr">
              <a:lnSpc>
                <a:spcPct val="90000"/>
              </a:lnSpc>
              <a:buFont typeface="Wingdings" pitchFamily="2" charset="2"/>
              <a:buNone/>
            </a:pPr>
            <a:endParaRPr lang="tr-TR" sz="2400">
              <a:solidFill>
                <a:srgbClr val="3333CC"/>
              </a:solidFill>
              <a:effectLst>
                <a:outerShdw blurRad="38100" dist="38100" dir="2700000" algn="tl">
                  <a:srgbClr val="C0C0C0"/>
                </a:outerShdw>
              </a:effectLst>
            </a:endParaRPr>
          </a:p>
          <a:p>
            <a:pPr algn="ctr">
              <a:lnSpc>
                <a:spcPct val="90000"/>
              </a:lnSpc>
              <a:buFont typeface="Wingdings" pitchFamily="2" charset="2"/>
              <a:buNone/>
            </a:pPr>
            <a:r>
              <a:rPr lang="tr-TR" sz="2400">
                <a:solidFill>
                  <a:srgbClr val="3333CC"/>
                </a:solidFill>
                <a:effectLst>
                  <a:outerShdw blurRad="38100" dist="38100" dir="2700000" algn="tl">
                    <a:srgbClr val="C0C0C0"/>
                  </a:outerShdw>
                </a:effectLst>
              </a:rPr>
              <a:t>Kişisel Hedefler</a:t>
            </a:r>
          </a:p>
          <a:p>
            <a:pPr>
              <a:lnSpc>
                <a:spcPct val="90000"/>
              </a:lnSpc>
              <a:buFont typeface="Wingdings" pitchFamily="2" charset="2"/>
              <a:buNone/>
            </a:pPr>
            <a:r>
              <a:rPr lang="tr-TR" sz="2000">
                <a:solidFill>
                  <a:srgbClr val="3333CC"/>
                </a:solidFill>
                <a:effectLst>
                  <a:outerShdw blurRad="38100" dist="38100" dir="2700000" algn="tl">
                    <a:srgbClr val="C0C0C0"/>
                  </a:outerShdw>
                </a:effectLst>
              </a:rPr>
              <a:t>Hedeflerin aşağıdan yukarı doğru birbirini desteklemesi önemlidir!</a:t>
            </a:r>
            <a:endParaRPr lang="en-US" sz="2000">
              <a:solidFill>
                <a:srgbClr val="3333CC"/>
              </a:solidFill>
              <a:effectLst>
                <a:outerShdw blurRad="38100" dist="38100" dir="2700000" algn="tl">
                  <a:srgbClr val="C0C0C0"/>
                </a:outerShdw>
              </a:effectLst>
            </a:endParaRPr>
          </a:p>
        </p:txBody>
      </p:sp>
      <p:grpSp>
        <p:nvGrpSpPr>
          <p:cNvPr id="166918" name="Group 1032"/>
          <p:cNvGrpSpPr>
            <a:grpSpLocks/>
          </p:cNvGrpSpPr>
          <p:nvPr/>
        </p:nvGrpSpPr>
        <p:grpSpPr bwMode="auto">
          <a:xfrm>
            <a:off x="4360863" y="2514600"/>
            <a:ext cx="449262" cy="2362200"/>
            <a:chOff x="2976" y="1584"/>
            <a:chExt cx="306" cy="1488"/>
          </a:xfrm>
        </p:grpSpPr>
        <p:sp>
          <p:nvSpPr>
            <p:cNvPr id="166919" name="AutoShape 1028"/>
            <p:cNvSpPr>
              <a:spLocks noChangeArrowheads="1"/>
            </p:cNvSpPr>
            <p:nvPr/>
          </p:nvSpPr>
          <p:spPr bwMode="auto">
            <a:xfrm>
              <a:off x="2976" y="1584"/>
              <a:ext cx="306" cy="288"/>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pPr eaLnBrk="0" hangingPunct="0"/>
              <a:endParaRPr lang="tr-TR"/>
            </a:p>
          </p:txBody>
        </p:sp>
        <p:sp>
          <p:nvSpPr>
            <p:cNvPr id="166920" name="AutoShape 1030"/>
            <p:cNvSpPr>
              <a:spLocks noChangeArrowheads="1"/>
            </p:cNvSpPr>
            <p:nvPr/>
          </p:nvSpPr>
          <p:spPr bwMode="auto">
            <a:xfrm>
              <a:off x="2976" y="2160"/>
              <a:ext cx="306" cy="288"/>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pPr eaLnBrk="0" hangingPunct="0"/>
              <a:endParaRPr lang="tr-TR"/>
            </a:p>
          </p:txBody>
        </p:sp>
        <p:sp>
          <p:nvSpPr>
            <p:cNvPr id="166921" name="AutoShape 1031"/>
            <p:cNvSpPr>
              <a:spLocks noChangeArrowheads="1"/>
            </p:cNvSpPr>
            <p:nvPr/>
          </p:nvSpPr>
          <p:spPr bwMode="auto">
            <a:xfrm>
              <a:off x="2976" y="2784"/>
              <a:ext cx="306" cy="288"/>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pPr eaLnBrk="0" hangingPunct="0"/>
              <a:endParaRPr lang="tr-TR"/>
            </a:p>
          </p:txBody>
        </p:sp>
      </p:grpSp>
    </p:spTree>
  </p:cSld>
  <p:clrMapOvr>
    <a:masterClrMapping/>
  </p:clrMapOvr>
  <p:transition spd="med"/>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67938"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67939"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D33CFFCA-D181-43D7-B0E6-0E0C6C2B7786}" type="slidenum">
              <a:rPr lang="en-US" sz="1400">
                <a:latin typeface="Arial Narrow" pitchFamily="34" charset="0"/>
              </a:rPr>
              <a:pPr algn="r" eaLnBrk="0" hangingPunct="0">
                <a:spcBef>
                  <a:spcPct val="50000"/>
                </a:spcBef>
              </a:pPr>
              <a:t>157</a:t>
            </a:fld>
            <a:endParaRPr lang="en-US" sz="1400">
              <a:latin typeface="Arial Narrow" pitchFamily="34" charset="0"/>
            </a:endParaRPr>
          </a:p>
        </p:txBody>
      </p:sp>
      <p:sp>
        <p:nvSpPr>
          <p:cNvPr id="167941" name="Rectangle 3"/>
          <p:cNvSpPr>
            <a:spLocks noGrp="1" noChangeArrowheads="1"/>
          </p:cNvSpPr>
          <p:nvPr>
            <p:ph type="body" idx="4294967295"/>
          </p:nvPr>
        </p:nvSpPr>
        <p:spPr>
          <a:xfrm>
            <a:off x="206375" y="1628775"/>
            <a:ext cx="8686800" cy="4724400"/>
          </a:xfrm>
          <a:noFill/>
        </p:spPr>
        <p:txBody>
          <a:bodyPr lIns="92075" tIns="46038" rIns="92075" bIns="46038"/>
          <a:lstStyle/>
          <a:p>
            <a:pPr marL="265113" indent="0">
              <a:buFont typeface="Wingdings" pitchFamily="2" charset="2"/>
              <a:buNone/>
            </a:pPr>
            <a:r>
              <a:rPr lang="tr-TR"/>
              <a:t>Üst yönetim;</a:t>
            </a:r>
          </a:p>
          <a:p>
            <a:pPr marL="265113" indent="0">
              <a:buFont typeface="Wingdings" pitchFamily="2" charset="2"/>
              <a:buNone/>
            </a:pPr>
            <a:r>
              <a:rPr lang="tr-TR"/>
              <a:t>a) Madde 4.1’ de verilen şartları ve bunun yanı sıra kalite hedeflerini yerine getirmek üzere kalite yönetim sisteminin plânlamasının gerçekleştirilmesini,</a:t>
            </a:r>
          </a:p>
          <a:p>
            <a:pPr marL="265113" indent="0">
              <a:buFont typeface="Wingdings" pitchFamily="2" charset="2"/>
              <a:buNone/>
            </a:pPr>
            <a:r>
              <a:rPr lang="tr-TR"/>
              <a:t>b) Kalite yönetim sisteminde değişiklikler plânlanıp uygulandığında, kalite yönetim sisteminin bütünlüğünün sürdürülmesini, güvence altına almalıdır.</a:t>
            </a:r>
            <a:endParaRPr lang="en-AU"/>
          </a:p>
        </p:txBody>
      </p:sp>
      <p:sp>
        <p:nvSpPr>
          <p:cNvPr id="187394"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a:solidFill>
                  <a:schemeClr val="bg1"/>
                </a:solidFill>
                <a:effectLst>
                  <a:outerShdw blurRad="38100" dist="38100" dir="2700000" algn="tl">
                    <a:srgbClr val="000000"/>
                  </a:outerShdw>
                </a:effectLst>
                <a:latin typeface="Verdana" pitchFamily="34" charset="0"/>
              </a:rPr>
              <a:t>5.4.2  Kalite yönetim sisteminin planlanması</a:t>
            </a:r>
            <a:endParaRPr lang="en-AU">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spd="med"/>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68962"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68963"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C9C56FA3-CA55-4CC8-891E-DFF29A93DEB6}" type="slidenum">
              <a:rPr lang="en-US" sz="1400">
                <a:latin typeface="Arial Narrow" pitchFamily="34" charset="0"/>
              </a:rPr>
              <a:pPr algn="r" eaLnBrk="0" hangingPunct="0">
                <a:spcBef>
                  <a:spcPct val="50000"/>
                </a:spcBef>
              </a:pPr>
              <a:t>158</a:t>
            </a:fld>
            <a:endParaRPr lang="en-US" sz="1400">
              <a:latin typeface="Arial Narrow" pitchFamily="34" charset="0"/>
            </a:endParaRPr>
          </a:p>
        </p:txBody>
      </p:sp>
      <p:sp>
        <p:nvSpPr>
          <p:cNvPr id="168964" name="Text Box 1027"/>
          <p:cNvSpPr txBox="1">
            <a:spLocks noChangeArrowheads="1"/>
          </p:cNvSpPr>
          <p:nvPr/>
        </p:nvSpPr>
        <p:spPr bwMode="auto">
          <a:xfrm>
            <a:off x="1042988" y="1628775"/>
            <a:ext cx="7524750" cy="4505325"/>
          </a:xfrm>
          <a:prstGeom prst="rect">
            <a:avLst/>
          </a:prstGeom>
          <a:noFill/>
          <a:ln w="9525">
            <a:noFill/>
            <a:miter lim="800000"/>
            <a:headEnd/>
            <a:tailEnd/>
          </a:ln>
        </p:spPr>
        <p:txBody>
          <a:bodyPr>
            <a:spAutoFit/>
          </a:bodyPr>
          <a:lstStyle/>
          <a:p>
            <a:pPr eaLnBrk="0" hangingPunct="0">
              <a:buFontTx/>
              <a:buChar char="•"/>
            </a:pPr>
            <a:r>
              <a:rPr lang="en-AU">
                <a:solidFill>
                  <a:srgbClr val="3333CC"/>
                </a:solidFill>
              </a:rPr>
              <a:t>Kalite hedeflerinin belirlenmesi,</a:t>
            </a:r>
          </a:p>
          <a:p>
            <a:pPr eaLnBrk="0" hangingPunct="0">
              <a:buFontTx/>
              <a:buChar char="•"/>
            </a:pPr>
            <a:r>
              <a:rPr lang="en-AU">
                <a:solidFill>
                  <a:srgbClr val="3333CC"/>
                </a:solidFill>
              </a:rPr>
              <a:t>Proseslerin, etkileşimlerinin, sıralamasının belirlenmesi,</a:t>
            </a:r>
          </a:p>
          <a:p>
            <a:pPr eaLnBrk="0" hangingPunct="0">
              <a:buFontTx/>
              <a:buChar char="•"/>
            </a:pPr>
            <a:r>
              <a:rPr lang="en-AU">
                <a:solidFill>
                  <a:srgbClr val="3333CC"/>
                </a:solidFill>
              </a:rPr>
              <a:t>Proseslerin kontrolu,</a:t>
            </a:r>
          </a:p>
          <a:p>
            <a:pPr eaLnBrk="0" hangingPunct="0">
              <a:buFontTx/>
              <a:buChar char="•"/>
            </a:pPr>
            <a:r>
              <a:rPr lang="en-AU">
                <a:solidFill>
                  <a:srgbClr val="3333CC"/>
                </a:solidFill>
              </a:rPr>
              <a:t>Proseslerin operasyonu ve izlenmesi</a:t>
            </a:r>
          </a:p>
          <a:p>
            <a:pPr eaLnBrk="0" hangingPunct="0">
              <a:buFontTx/>
              <a:buChar char="•"/>
            </a:pPr>
            <a:r>
              <a:rPr lang="en-AU">
                <a:solidFill>
                  <a:srgbClr val="3333CC"/>
                </a:solidFill>
              </a:rPr>
              <a:t>Proseslerin izlenmesi ve ölçülmesi</a:t>
            </a:r>
          </a:p>
          <a:p>
            <a:pPr eaLnBrk="0" hangingPunct="0">
              <a:buFontTx/>
              <a:buChar char="•"/>
            </a:pPr>
            <a:r>
              <a:rPr lang="en-AU">
                <a:solidFill>
                  <a:srgbClr val="3333CC"/>
                </a:solidFill>
              </a:rPr>
              <a:t>Proseslerin sürekli iyileştirilmesi ve </a:t>
            </a:r>
          </a:p>
          <a:p>
            <a:pPr eaLnBrk="0" hangingPunct="0">
              <a:buFontTx/>
              <a:buChar char="•"/>
            </a:pPr>
            <a:r>
              <a:rPr lang="en-AU">
                <a:solidFill>
                  <a:srgbClr val="3333CC"/>
                </a:solidFill>
              </a:rPr>
              <a:t>Kalite yönetim sistemine yönelik değişiklikler olduğu zaman kalite yönetim sisteminin bütünlüğünün sürdürülmesinin sağlanması amacıyla kalite yönetim sistemi planlaması  yapılmalıdır.</a:t>
            </a:r>
          </a:p>
          <a:p>
            <a:pPr eaLnBrk="0" hangingPunct="0"/>
            <a:endParaRPr lang="en-AU" sz="2000">
              <a:solidFill>
                <a:srgbClr val="3333CC"/>
              </a:solidFill>
            </a:endParaRPr>
          </a:p>
          <a:p>
            <a:pPr eaLnBrk="0" hangingPunct="0">
              <a:spcBef>
                <a:spcPct val="50000"/>
              </a:spcBef>
            </a:pPr>
            <a:endParaRPr lang="en-AU" sz="2000">
              <a:solidFill>
                <a:srgbClr val="3333CC"/>
              </a:solidFill>
            </a:endParaRPr>
          </a:p>
        </p:txBody>
      </p:sp>
      <p:sp>
        <p:nvSpPr>
          <p:cNvPr id="187394" name="Rectangle 2"/>
          <p:cNvSpPr>
            <a:spLocks noChangeArrowheads="1"/>
          </p:cNvSpPr>
          <p:nvPr/>
        </p:nvSpPr>
        <p:spPr bwMode="auto">
          <a:xfrm>
            <a:off x="0" y="0"/>
            <a:ext cx="9144000" cy="1241425"/>
          </a:xfrm>
          <a:prstGeom prst="rect">
            <a:avLst/>
          </a:prstGeom>
          <a:solidFill>
            <a:srgbClr val="FF0000"/>
          </a:solidFill>
          <a:ln w="9525">
            <a:noFill/>
            <a:miter lim="800000"/>
            <a:headEnd/>
            <a:tailEnd/>
          </a:ln>
          <a:effectLst/>
        </p:spPr>
        <p:txBody>
          <a:bodyPr anchor="b"/>
          <a:lstStyle/>
          <a:p>
            <a:pPr eaLnBrk="0" hangingPunct="0"/>
            <a:r>
              <a:rPr lang="en-AU" b="1">
                <a:latin typeface="Verdana" pitchFamily="34" charset="0"/>
              </a:rPr>
              <a:t>Kalite yönetim sistemi planlaması aşağıdakilerin sağlanması amacıyla yapılmalıdır</a:t>
            </a:r>
            <a:r>
              <a:rPr lang="en-AU">
                <a:latin typeface="Verdana" pitchFamily="34" charset="0"/>
              </a:rPr>
              <a:t>.</a:t>
            </a:r>
          </a:p>
        </p:txBody>
      </p:sp>
    </p:spTree>
  </p:cSld>
  <p:clrMapOvr>
    <a:masterClrMapping/>
  </p:clrMapOvr>
  <p:transition spd="med"/>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69986"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69987"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6601A68C-BF36-47AB-AC03-A3122418BD7C}" type="slidenum">
              <a:rPr lang="en-US" sz="1400">
                <a:latin typeface="Arial Narrow" pitchFamily="34" charset="0"/>
              </a:rPr>
              <a:pPr algn="r" eaLnBrk="0" hangingPunct="0">
                <a:spcBef>
                  <a:spcPct val="50000"/>
                </a:spcBef>
              </a:pPr>
              <a:t>159</a:t>
            </a:fld>
            <a:endParaRPr lang="en-US" sz="1400">
              <a:latin typeface="Arial Narrow" pitchFamily="34" charset="0"/>
            </a:endParaRPr>
          </a:p>
        </p:txBody>
      </p:sp>
      <p:sp>
        <p:nvSpPr>
          <p:cNvPr id="169989" name="Rectangle 3"/>
          <p:cNvSpPr>
            <a:spLocks noGrp="1" noChangeArrowheads="1"/>
          </p:cNvSpPr>
          <p:nvPr>
            <p:ph type="body" idx="4294967295"/>
          </p:nvPr>
        </p:nvSpPr>
        <p:spPr>
          <a:xfrm>
            <a:off x="468313" y="1484313"/>
            <a:ext cx="8064500" cy="4221162"/>
          </a:xfrm>
          <a:noFill/>
        </p:spPr>
        <p:txBody>
          <a:bodyPr lIns="92075" tIns="46038" rIns="92075" bIns="46038"/>
          <a:lstStyle/>
          <a:p>
            <a:pPr algn="just">
              <a:buFont typeface="Wingdings" pitchFamily="2" charset="2"/>
              <a:buNone/>
            </a:pPr>
            <a:endParaRPr lang="tr-TR">
              <a:solidFill>
                <a:srgbClr val="3333CC"/>
              </a:solidFill>
            </a:endParaRPr>
          </a:p>
          <a:p>
            <a:pPr>
              <a:buFont typeface="Wingdings" pitchFamily="2" charset="2"/>
              <a:buNone/>
            </a:pPr>
            <a:r>
              <a:rPr lang="tr-TR">
                <a:solidFill>
                  <a:srgbClr val="3333CC"/>
                </a:solidFill>
                <a:latin typeface="Times New Roman" pitchFamily="18" charset="0"/>
              </a:rPr>
              <a:t> 	</a:t>
            </a:r>
            <a:r>
              <a:rPr lang="tr-TR"/>
              <a:t>Üst yönetim, sorumlulukların ve yetkilerin, tanımlanmasını ve kuruluş içerisinde iletimini güvence altına almalıdır.</a:t>
            </a:r>
            <a:endParaRPr lang="en-AU"/>
          </a:p>
        </p:txBody>
      </p:sp>
      <p:sp>
        <p:nvSpPr>
          <p:cNvPr id="187394" name="Rectangle 2"/>
          <p:cNvSpPr>
            <a:spLocks noChangeArrowheads="1"/>
          </p:cNvSpPr>
          <p:nvPr/>
        </p:nvSpPr>
        <p:spPr bwMode="auto">
          <a:xfrm>
            <a:off x="0" y="0"/>
            <a:ext cx="9144000" cy="1241425"/>
          </a:xfrm>
          <a:prstGeom prst="rect">
            <a:avLst/>
          </a:prstGeom>
          <a:solidFill>
            <a:srgbClr val="FF0000"/>
          </a:solidFill>
          <a:ln w="9525">
            <a:noFill/>
            <a:miter lim="800000"/>
            <a:headEnd/>
            <a:tailEnd/>
          </a:ln>
          <a:effectLst/>
        </p:spPr>
        <p:txBody>
          <a:bodyPr anchor="b"/>
          <a:lstStyle/>
          <a:p>
            <a:pPr algn="ctr" eaLnBrk="0" hangingPunct="0"/>
            <a:r>
              <a:rPr lang="en-AU" b="1">
                <a:solidFill>
                  <a:schemeClr val="bg1"/>
                </a:solidFill>
                <a:effectLst>
                  <a:outerShdw blurRad="38100" dist="38100" dir="2700000" algn="tl">
                    <a:srgbClr val="000000"/>
                  </a:outerShdw>
                </a:effectLst>
                <a:latin typeface="Verdana" pitchFamily="34" charset="0"/>
              </a:rPr>
              <a:t>5.5. </a:t>
            </a:r>
            <a:r>
              <a:rPr lang="en-AU" b="1">
                <a:solidFill>
                  <a:schemeClr val="bg1"/>
                </a:solidFill>
                <a:effectLst>
                  <a:outerShdw blurRad="38100" dist="38100" dir="2700000" algn="tl">
                    <a:srgbClr val="000000"/>
                  </a:outerShdw>
                </a:effectLst>
                <a:latin typeface="Verdana" pitchFamily="34" charset="0"/>
                <a:cs typeface="Times New Roman" pitchFamily="18" charset="0"/>
              </a:rPr>
              <a:t>Sorumluluk, yetki ve iletişim</a:t>
            </a:r>
            <a:r>
              <a:rPr lang="en-US" sz="3200" b="1">
                <a:solidFill>
                  <a:schemeClr val="bg1"/>
                </a:solidFill>
                <a:effectLst>
                  <a:outerShdw blurRad="38100" dist="38100" dir="2700000" algn="tl">
                    <a:srgbClr val="000000"/>
                  </a:outerShdw>
                </a:effectLst>
                <a:latin typeface="Verdana" pitchFamily="34" charset="0"/>
              </a:rPr>
              <a:t> </a:t>
            </a:r>
            <a:r>
              <a:rPr lang="en-AU" sz="3200" b="1">
                <a:solidFill>
                  <a:schemeClr val="bg1"/>
                </a:solidFill>
                <a:effectLst>
                  <a:outerShdw blurRad="38100" dist="38100" dir="2700000" algn="tl">
                    <a:srgbClr val="000000"/>
                  </a:outerShdw>
                </a:effectLst>
                <a:latin typeface="Verdana" pitchFamily="34" charset="0"/>
              </a:rPr>
              <a:t/>
            </a:r>
            <a:br>
              <a:rPr lang="en-AU" sz="3200" b="1">
                <a:solidFill>
                  <a:schemeClr val="bg1"/>
                </a:solidFill>
                <a:effectLst>
                  <a:outerShdw blurRad="38100" dist="38100" dir="2700000" algn="tl">
                    <a:srgbClr val="000000"/>
                  </a:outerShdw>
                </a:effectLst>
                <a:latin typeface="Verdana" pitchFamily="34" charset="0"/>
              </a:rPr>
            </a:br>
            <a:r>
              <a:rPr lang="en-AU" b="1">
                <a:solidFill>
                  <a:schemeClr val="bg1"/>
                </a:solidFill>
                <a:effectLst>
                  <a:outerShdw blurRad="38100" dist="38100" dir="2700000" algn="tl">
                    <a:srgbClr val="000000"/>
                  </a:outerShdw>
                </a:effectLst>
                <a:latin typeface="Verdana" pitchFamily="34" charset="0"/>
              </a:rPr>
              <a:t>5.5.1. </a:t>
            </a:r>
            <a:r>
              <a:rPr lang="tr-TR" b="1">
                <a:solidFill>
                  <a:schemeClr val="bg1"/>
                </a:solidFill>
                <a:effectLst>
                  <a:outerShdw blurRad="38100" dist="38100" dir="2700000" algn="tl">
                    <a:srgbClr val="000000"/>
                  </a:outerShdw>
                </a:effectLst>
                <a:latin typeface="Verdana" pitchFamily="34" charset="0"/>
              </a:rPr>
              <a:t>Sorumluluk ve yetki</a:t>
            </a:r>
            <a:r>
              <a:rPr lang="en-AU">
                <a:latin typeface="Verdana" pitchFamily="34" charset="0"/>
              </a:rPr>
              <a:t>.</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2770"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32771"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108CD4A0-E183-48F3-9921-199E343DC061}" type="slidenum">
              <a:rPr lang="en-US" sz="1400">
                <a:latin typeface="Arial Narrow" pitchFamily="34" charset="0"/>
              </a:rPr>
              <a:pPr algn="r" eaLnBrk="0" hangingPunct="0">
                <a:spcBef>
                  <a:spcPct val="50000"/>
                </a:spcBef>
              </a:pPr>
              <a:t>16</a:t>
            </a:fld>
            <a:endParaRPr lang="en-US" sz="1400">
              <a:latin typeface="Arial Narrow" pitchFamily="34" charset="0"/>
            </a:endParaRPr>
          </a:p>
        </p:txBody>
      </p:sp>
      <p:sp>
        <p:nvSpPr>
          <p:cNvPr id="12290" name="Rectangle 2"/>
          <p:cNvSpPr>
            <a:spLocks noGrp="1" noChangeArrowheads="1"/>
          </p:cNvSpPr>
          <p:nvPr>
            <p:ph type="title" idx="4294967295"/>
          </p:nvPr>
        </p:nvSpPr>
        <p:spPr>
          <a:xfrm>
            <a:off x="165100" y="0"/>
            <a:ext cx="7999413" cy="1125538"/>
          </a:xfrm>
          <a:noFill/>
        </p:spPr>
        <p:txBody>
          <a:bodyPr lIns="92075" tIns="46038" rIns="92075" bIns="46038" anchor="ctr"/>
          <a:lstStyle/>
          <a:p>
            <a:r>
              <a:rPr lang="en-AU" b="1">
                <a:effectLst>
                  <a:outerShdw blurRad="38100" dist="38100" dir="2700000" algn="tl">
                    <a:srgbClr val="C0C0C0"/>
                  </a:outerShdw>
                </a:effectLst>
              </a:rPr>
              <a:t>KALİTE PLANLAMASI </a:t>
            </a:r>
          </a:p>
        </p:txBody>
      </p:sp>
      <p:sp>
        <p:nvSpPr>
          <p:cNvPr id="12291" name="Rectangle 3"/>
          <p:cNvSpPr>
            <a:spLocks noGrp="1" noChangeArrowheads="1"/>
          </p:cNvSpPr>
          <p:nvPr>
            <p:ph type="body" idx="4294967295"/>
          </p:nvPr>
        </p:nvSpPr>
        <p:spPr>
          <a:xfrm>
            <a:off x="323850" y="1600200"/>
            <a:ext cx="5327650" cy="4195763"/>
          </a:xfrm>
          <a:noFill/>
        </p:spPr>
        <p:txBody>
          <a:bodyPr lIns="92075" tIns="46038" rIns="92075" bIns="46038"/>
          <a:lstStyle/>
          <a:p>
            <a:pPr marL="0" indent="0">
              <a:buFont typeface="Wingdings" pitchFamily="2" charset="2"/>
              <a:buNone/>
            </a:pPr>
            <a:r>
              <a:rPr lang="tr-TR" sz="2400" b="1">
                <a:effectLst>
                  <a:outerShdw blurRad="38100" dist="38100" dir="2700000" algn="tl">
                    <a:srgbClr val="C0C0C0"/>
                  </a:outerShdw>
                </a:effectLst>
              </a:rPr>
              <a:t>Kalite plânlaması</a:t>
            </a:r>
          </a:p>
          <a:p>
            <a:pPr marL="0" indent="0">
              <a:buFont typeface="Wingdings" pitchFamily="2" charset="2"/>
              <a:buNone/>
            </a:pPr>
            <a:r>
              <a:rPr lang="tr-TR" sz="2400">
                <a:effectLst>
                  <a:outerShdw blurRad="38100" dist="38100" dir="2700000" algn="tl">
                    <a:srgbClr val="C0C0C0"/>
                  </a:outerShdw>
                </a:effectLst>
              </a:rPr>
              <a:t>Kalite yönetiminin, kalite hedeflerinin oluşturulmasına odaklanan ve kalite hedeflerinin gerçekleştirilmesi için gerekli iş proseslerini ve ilgili kaynaklarını belirleyen bölümü.</a:t>
            </a:r>
          </a:p>
          <a:p>
            <a:pPr marL="0" indent="0">
              <a:buFont typeface="Wingdings" pitchFamily="2" charset="2"/>
              <a:buNone/>
            </a:pPr>
            <a:r>
              <a:rPr lang="tr-TR" sz="2400" b="1">
                <a:effectLst>
                  <a:outerShdw blurRad="38100" dist="38100" dir="2700000" algn="tl">
                    <a:srgbClr val="C0C0C0"/>
                  </a:outerShdw>
                </a:effectLst>
              </a:rPr>
              <a:t>Not - </a:t>
            </a:r>
            <a:r>
              <a:rPr lang="tr-TR" sz="2400">
                <a:effectLst>
                  <a:outerShdw blurRad="38100" dist="38100" dir="2700000" algn="tl">
                    <a:srgbClr val="C0C0C0"/>
                  </a:outerShdw>
                </a:effectLst>
              </a:rPr>
              <a:t>Kalite plânlarının oluşturulması, kalite planlamasının bir parçası olabilir.</a:t>
            </a:r>
            <a:endParaRPr lang="en-AU" sz="2400">
              <a:effectLst>
                <a:outerShdw blurRad="38100" dist="38100" dir="2700000" algn="tl">
                  <a:srgbClr val="C0C0C0"/>
                </a:outerShdw>
              </a:effectLst>
            </a:endParaRPr>
          </a:p>
        </p:txBody>
      </p:sp>
      <p:graphicFrame>
        <p:nvGraphicFramePr>
          <p:cNvPr id="12292" name="Object 4"/>
          <p:cNvGraphicFramePr>
            <a:graphicFrameLocks/>
          </p:cNvGraphicFramePr>
          <p:nvPr/>
        </p:nvGraphicFramePr>
        <p:xfrm>
          <a:off x="5757863" y="1968500"/>
          <a:ext cx="3386137" cy="3975100"/>
        </p:xfrm>
        <a:graphic>
          <a:graphicData uri="http://schemas.openxmlformats.org/presentationml/2006/ole">
            <p:oleObj spid="_x0000_s32774" name="Clip" r:id="rId3" imgW="3668400" imgH="4508280" progId="MS_ClipArt_Gallery.2">
              <p:embed/>
            </p:oleObj>
          </a:graphicData>
        </a:graphic>
      </p:graphicFrame>
      <p:sp>
        <p:nvSpPr>
          <p:cNvPr id="9218"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b="1">
                <a:solidFill>
                  <a:schemeClr val="bg1"/>
                </a:solidFill>
                <a:latin typeface="Verdana" pitchFamily="34" charset="0"/>
              </a:rPr>
              <a:t>KALİTE PLANLAMASI</a:t>
            </a:r>
            <a:endParaRPr lang="en-AU" b="1">
              <a:solidFill>
                <a:schemeClr val="bg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0-#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12" dur="500"/>
                                        <p:tgtEl>
                                          <p:spTgt spid="12291">
                                            <p:txEl>
                                              <p:pRg st="0" end="0"/>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16" dur="500"/>
                                        <p:tgtEl>
                                          <p:spTgt spid="12291">
                                            <p:txEl>
                                              <p:pRg st="1" end="1"/>
                                            </p:txEl>
                                          </p:spTgt>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20" dur="500"/>
                                        <p:tgtEl>
                                          <p:spTgt spid="12291">
                                            <p:txEl>
                                              <p:pRg st="2" end="2"/>
                                            </p:txEl>
                                          </p:spTgt>
                                        </p:tgtEl>
                                      </p:cBhvr>
                                    </p:animEffect>
                                  </p:childTnLst>
                                </p:cTn>
                              </p:par>
                            </p:childTnLst>
                          </p:cTn>
                        </p:par>
                        <p:par>
                          <p:cTn id="21" fill="hold">
                            <p:stCondLst>
                              <p:cond delay="2000"/>
                            </p:stCondLst>
                            <p:childTnLst>
                              <p:par>
                                <p:cTn id="22" presetID="23" presetClass="entr" presetSubtype="32" fill="hold" nodeType="afterEffect">
                                  <p:stCondLst>
                                    <p:cond delay="0"/>
                                  </p:stCondLst>
                                  <p:childTnLst>
                                    <p:set>
                                      <p:cBhvr>
                                        <p:cTn id="23" dur="1" fill="hold">
                                          <p:stCondLst>
                                            <p:cond delay="0"/>
                                          </p:stCondLst>
                                        </p:cTn>
                                        <p:tgtEl>
                                          <p:spTgt spid="12292"/>
                                        </p:tgtEl>
                                        <p:attrNameLst>
                                          <p:attrName>style.visibility</p:attrName>
                                        </p:attrNameLst>
                                      </p:cBhvr>
                                      <p:to>
                                        <p:strVal val="visible"/>
                                      </p:to>
                                    </p:set>
                                    <p:anim calcmode="lin" valueType="num">
                                      <p:cBhvr>
                                        <p:cTn id="24" dur="500" fill="hold"/>
                                        <p:tgtEl>
                                          <p:spTgt spid="12292"/>
                                        </p:tgtEl>
                                        <p:attrNameLst>
                                          <p:attrName>ppt_w</p:attrName>
                                        </p:attrNameLst>
                                      </p:cBhvr>
                                      <p:tavLst>
                                        <p:tav tm="0">
                                          <p:val>
                                            <p:strVal val="4*#ppt_w"/>
                                          </p:val>
                                        </p:tav>
                                        <p:tav tm="100000">
                                          <p:val>
                                            <p:strVal val="#ppt_w"/>
                                          </p:val>
                                        </p:tav>
                                      </p:tavLst>
                                    </p:anim>
                                    <p:anim calcmode="lin" valueType="num">
                                      <p:cBhvr>
                                        <p:cTn id="25" dur="500" fill="hold"/>
                                        <p:tgtEl>
                                          <p:spTgt spid="12292"/>
                                        </p:tgtEl>
                                        <p:attrNameLst>
                                          <p:attrName>ppt_h</p:attrName>
                                        </p:attrNameLst>
                                      </p:cBhvr>
                                      <p:tavLst>
                                        <p:tav tm="0">
                                          <p:val>
                                            <p:strVal val="4*#ppt_h"/>
                                          </p:val>
                                        </p:tav>
                                        <p:tav tm="100000">
                                          <p:val>
                                            <p:strVal val="#ppt_h"/>
                                          </p:val>
                                        </p:tav>
                                      </p:tavLst>
                                    </p:anim>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9218"/>
                                        </p:tgtEl>
                                        <p:attrNameLst>
                                          <p:attrName>style.visibility</p:attrName>
                                        </p:attrNameLst>
                                      </p:cBhvr>
                                      <p:to>
                                        <p:strVal val="visible"/>
                                      </p:to>
                                    </p:set>
                                    <p:anim calcmode="lin" valueType="num">
                                      <p:cBhvr additive="base">
                                        <p:cTn id="29" dur="500" fill="hold"/>
                                        <p:tgtEl>
                                          <p:spTgt spid="9218"/>
                                        </p:tgtEl>
                                        <p:attrNameLst>
                                          <p:attrName>ppt_x</p:attrName>
                                        </p:attrNameLst>
                                      </p:cBhvr>
                                      <p:tavLst>
                                        <p:tav tm="0">
                                          <p:val>
                                            <p:strVal val="0-#ppt_w/2"/>
                                          </p:val>
                                        </p:tav>
                                        <p:tav tm="100000">
                                          <p:val>
                                            <p:strVal val="#ppt_x"/>
                                          </p:val>
                                        </p:tav>
                                      </p:tavLst>
                                    </p:anim>
                                    <p:anim calcmode="lin" valueType="num">
                                      <p:cBhvr additive="base">
                                        <p:cTn id="30"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build="p" autoUpdateAnimBg="0" advAuto="0"/>
      <p:bldP spid="9218" grpId="0" animBg="1" autoUpdateAnimBg="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71010"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71011"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CC651C08-E26D-4CE3-A745-FB7A5DBDD210}" type="slidenum">
              <a:rPr lang="en-US" sz="1400">
                <a:latin typeface="Arial Narrow" pitchFamily="34" charset="0"/>
              </a:rPr>
              <a:pPr algn="r" eaLnBrk="0" hangingPunct="0">
                <a:spcBef>
                  <a:spcPct val="50000"/>
                </a:spcBef>
              </a:pPr>
              <a:t>160</a:t>
            </a:fld>
            <a:endParaRPr lang="en-US" sz="1400">
              <a:latin typeface="Arial Narrow" pitchFamily="34" charset="0"/>
            </a:endParaRPr>
          </a:p>
        </p:txBody>
      </p:sp>
      <p:sp>
        <p:nvSpPr>
          <p:cNvPr id="171013" name="Rectangle 1027"/>
          <p:cNvSpPr>
            <a:spLocks noGrp="1" noChangeArrowheads="1"/>
          </p:cNvSpPr>
          <p:nvPr>
            <p:ph type="body" idx="4294967295"/>
          </p:nvPr>
        </p:nvSpPr>
        <p:spPr>
          <a:xfrm>
            <a:off x="611188" y="1557338"/>
            <a:ext cx="8229600" cy="4114800"/>
          </a:xfrm>
          <a:noFill/>
        </p:spPr>
        <p:txBody>
          <a:bodyPr lIns="92075" tIns="46038" rIns="92075" bIns="46038"/>
          <a:lstStyle/>
          <a:p>
            <a:pPr marL="0" indent="0">
              <a:lnSpc>
                <a:spcPct val="80000"/>
              </a:lnSpc>
              <a:buFont typeface="Wingdings" pitchFamily="2" charset="2"/>
              <a:buNone/>
            </a:pPr>
            <a:r>
              <a:rPr lang="tr-TR"/>
              <a:t>Üst yönetim, diğer sorumluluklarına bakılmaksızın kuruluş yönetiminden bir üyeyi, aşağıda belirtilen yetki ve sorumluluklara sahip olacak şekilde atamalıdır:</a:t>
            </a:r>
          </a:p>
          <a:p>
            <a:pPr marL="0" indent="0">
              <a:lnSpc>
                <a:spcPct val="80000"/>
              </a:lnSpc>
              <a:buFont typeface="Wingdings" pitchFamily="2" charset="2"/>
              <a:buNone/>
            </a:pPr>
            <a:endParaRPr lang="tr-TR"/>
          </a:p>
          <a:p>
            <a:pPr marL="0" indent="0">
              <a:lnSpc>
                <a:spcPct val="80000"/>
              </a:lnSpc>
              <a:buFont typeface="Wingdings" pitchFamily="2" charset="2"/>
              <a:buNone/>
            </a:pPr>
            <a:r>
              <a:rPr lang="tr-TR"/>
              <a:t>a)Kalite yönetim sistemi için gerekli proseslerin oluşturulmasını, uygulanmasını ve sürdürülmesini güvence altına almak,</a:t>
            </a:r>
          </a:p>
        </p:txBody>
      </p:sp>
      <p:sp>
        <p:nvSpPr>
          <p:cNvPr id="187394" name="Rectangle 2"/>
          <p:cNvSpPr>
            <a:spLocks noChangeArrowheads="1"/>
          </p:cNvSpPr>
          <p:nvPr/>
        </p:nvSpPr>
        <p:spPr bwMode="auto">
          <a:xfrm>
            <a:off x="0" y="0"/>
            <a:ext cx="9144000" cy="1241425"/>
          </a:xfrm>
          <a:prstGeom prst="rect">
            <a:avLst/>
          </a:prstGeom>
          <a:solidFill>
            <a:srgbClr val="FF0000"/>
          </a:solidFill>
          <a:ln w="9525">
            <a:noFill/>
            <a:miter lim="800000"/>
            <a:headEnd/>
            <a:tailEnd/>
          </a:ln>
          <a:effectLst/>
        </p:spPr>
        <p:txBody>
          <a:bodyPr anchor="b"/>
          <a:lstStyle/>
          <a:p>
            <a:pPr algn="ctr" eaLnBrk="0" hangingPunct="0"/>
            <a:r>
              <a:rPr lang="en-AU" b="1">
                <a:solidFill>
                  <a:schemeClr val="bg1"/>
                </a:solidFill>
                <a:effectLst>
                  <a:outerShdw blurRad="38100" dist="38100" dir="2700000" algn="tl">
                    <a:srgbClr val="000000"/>
                  </a:outerShdw>
                </a:effectLst>
                <a:latin typeface="Verdana" pitchFamily="34" charset="0"/>
              </a:rPr>
              <a:t>5.5.2. </a:t>
            </a:r>
            <a:r>
              <a:rPr lang="en-AU" b="1">
                <a:solidFill>
                  <a:schemeClr val="bg1"/>
                </a:solidFill>
                <a:effectLst>
                  <a:outerShdw blurRad="38100" dist="38100" dir="2700000" algn="tl">
                    <a:srgbClr val="000000"/>
                  </a:outerShdw>
                </a:effectLst>
                <a:latin typeface="Verdana" pitchFamily="34" charset="0"/>
                <a:cs typeface="Times New Roman" pitchFamily="18" charset="0"/>
              </a:rPr>
              <a:t>Yönetim Temsilcisi</a:t>
            </a:r>
          </a:p>
        </p:txBody>
      </p:sp>
    </p:spTree>
  </p:cSld>
  <p:clrMapOvr>
    <a:masterClrMapping/>
  </p:clrMapOvr>
  <p:transition spd="med"/>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51234"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351235"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3BE9173C-75C6-4C58-B9C3-31628E1394A0}" type="slidenum">
              <a:rPr lang="en-US" sz="1400">
                <a:latin typeface="Arial Narrow" pitchFamily="34" charset="0"/>
              </a:rPr>
              <a:pPr algn="r" eaLnBrk="0" hangingPunct="0">
                <a:spcBef>
                  <a:spcPct val="50000"/>
                </a:spcBef>
              </a:pPr>
              <a:t>161</a:t>
            </a:fld>
            <a:endParaRPr lang="en-US" sz="1400">
              <a:latin typeface="Arial Narrow" pitchFamily="34" charset="0"/>
            </a:endParaRPr>
          </a:p>
        </p:txBody>
      </p:sp>
      <p:sp>
        <p:nvSpPr>
          <p:cNvPr id="351236" name="Rectangle 1027"/>
          <p:cNvSpPr>
            <a:spLocks noGrp="1" noChangeArrowheads="1"/>
          </p:cNvSpPr>
          <p:nvPr>
            <p:ph type="body" idx="4294967295"/>
          </p:nvPr>
        </p:nvSpPr>
        <p:spPr>
          <a:xfrm>
            <a:off x="611188" y="1557338"/>
            <a:ext cx="8229600" cy="4114800"/>
          </a:xfrm>
          <a:noFill/>
        </p:spPr>
        <p:txBody>
          <a:bodyPr lIns="92075" tIns="46038" rIns="92075" bIns="46038"/>
          <a:lstStyle/>
          <a:p>
            <a:pPr marL="0" indent="0">
              <a:lnSpc>
                <a:spcPct val="80000"/>
              </a:lnSpc>
              <a:buFont typeface="Wingdings" pitchFamily="2" charset="2"/>
              <a:buNone/>
            </a:pPr>
            <a:endParaRPr lang="tr-TR" sz="2400"/>
          </a:p>
          <a:p>
            <a:pPr marL="0" indent="0">
              <a:lnSpc>
                <a:spcPct val="80000"/>
              </a:lnSpc>
              <a:buFont typeface="Wingdings" pitchFamily="2" charset="2"/>
              <a:buNone/>
            </a:pPr>
            <a:r>
              <a:rPr lang="tr-TR" sz="2400"/>
              <a:t>b) Kalite yönetim sisteminin performansı ve herhangi bir iyileştirilme ihtiyacı hakkında üst yönetime rapor vermek,</a:t>
            </a:r>
          </a:p>
          <a:p>
            <a:pPr marL="0" indent="0">
              <a:lnSpc>
                <a:spcPct val="80000"/>
              </a:lnSpc>
              <a:buFont typeface="Wingdings" pitchFamily="2" charset="2"/>
              <a:buNone/>
            </a:pPr>
            <a:r>
              <a:rPr lang="tr-TR" sz="2400"/>
              <a:t>c) Bütün kuruluşta, müşteri şartlarının farkındalığının yaygınlaştırılmasını güvence altına almak.</a:t>
            </a:r>
            <a:endParaRPr lang="tr-TR" sz="2400" b="1"/>
          </a:p>
          <a:p>
            <a:pPr marL="0" indent="0">
              <a:lnSpc>
                <a:spcPct val="80000"/>
              </a:lnSpc>
              <a:buFont typeface="Wingdings" pitchFamily="2" charset="2"/>
              <a:buNone/>
            </a:pPr>
            <a:r>
              <a:rPr lang="tr-TR" sz="2400" b="1"/>
              <a:t>Not - </a:t>
            </a:r>
            <a:r>
              <a:rPr lang="tr-TR" sz="2400"/>
              <a:t>Yönetim temsilcisinin sorumluluğu, kalite yönetim sistemi ile ilgili konularda dış kuruluşlarla işbirliği yapmayı da içerebilir.</a:t>
            </a:r>
            <a:endParaRPr lang="en-AU" sz="2400"/>
          </a:p>
        </p:txBody>
      </p:sp>
      <p:sp>
        <p:nvSpPr>
          <p:cNvPr id="187394" name="Rectangle 2"/>
          <p:cNvSpPr>
            <a:spLocks noChangeArrowheads="1"/>
          </p:cNvSpPr>
          <p:nvPr/>
        </p:nvSpPr>
        <p:spPr bwMode="auto">
          <a:xfrm>
            <a:off x="0" y="0"/>
            <a:ext cx="9144000" cy="1241425"/>
          </a:xfrm>
          <a:prstGeom prst="rect">
            <a:avLst/>
          </a:prstGeom>
          <a:solidFill>
            <a:srgbClr val="FF0000"/>
          </a:solidFill>
          <a:ln w="9525">
            <a:noFill/>
            <a:miter lim="800000"/>
            <a:headEnd/>
            <a:tailEnd/>
          </a:ln>
          <a:effectLst/>
        </p:spPr>
        <p:txBody>
          <a:bodyPr anchor="b"/>
          <a:lstStyle/>
          <a:p>
            <a:pPr algn="ctr" eaLnBrk="0" hangingPunct="0"/>
            <a:r>
              <a:rPr lang="en-AU" b="1">
                <a:solidFill>
                  <a:schemeClr val="bg1"/>
                </a:solidFill>
                <a:effectLst>
                  <a:outerShdw blurRad="38100" dist="38100" dir="2700000" algn="tl">
                    <a:srgbClr val="000000"/>
                  </a:outerShdw>
                </a:effectLst>
                <a:latin typeface="Verdana" pitchFamily="34" charset="0"/>
              </a:rPr>
              <a:t>5.5.2. </a:t>
            </a:r>
            <a:r>
              <a:rPr lang="en-AU" b="1">
                <a:solidFill>
                  <a:schemeClr val="bg1"/>
                </a:solidFill>
                <a:effectLst>
                  <a:outerShdw blurRad="38100" dist="38100" dir="2700000" algn="tl">
                    <a:srgbClr val="000000"/>
                  </a:outerShdw>
                </a:effectLst>
                <a:latin typeface="Verdana" pitchFamily="34" charset="0"/>
                <a:cs typeface="Times New Roman" pitchFamily="18" charset="0"/>
              </a:rPr>
              <a:t>Yönetim Temsilcisi</a:t>
            </a:r>
          </a:p>
        </p:txBody>
      </p:sp>
    </p:spTree>
  </p:cSld>
  <p:clrMapOvr>
    <a:masterClrMapping/>
  </p:clrMapOvr>
  <p:transition spd="med"/>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72034"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72035"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B6D52C5C-DD9C-4A92-BB58-A4045672A532}" type="slidenum">
              <a:rPr lang="en-US" sz="1400">
                <a:latin typeface="Arial Narrow" pitchFamily="34" charset="0"/>
              </a:rPr>
              <a:pPr algn="r" eaLnBrk="0" hangingPunct="0">
                <a:spcBef>
                  <a:spcPct val="50000"/>
                </a:spcBef>
              </a:pPr>
              <a:t>162</a:t>
            </a:fld>
            <a:endParaRPr lang="en-US" sz="1400">
              <a:latin typeface="Arial Narrow" pitchFamily="34" charset="0"/>
            </a:endParaRPr>
          </a:p>
        </p:txBody>
      </p:sp>
      <p:sp>
        <p:nvSpPr>
          <p:cNvPr id="178179" name="Rectangle 1027"/>
          <p:cNvSpPr>
            <a:spLocks noGrp="1" noChangeArrowheads="1"/>
          </p:cNvSpPr>
          <p:nvPr>
            <p:ph type="body" idx="4294967295"/>
          </p:nvPr>
        </p:nvSpPr>
        <p:spPr>
          <a:xfrm>
            <a:off x="949325" y="2362200"/>
            <a:ext cx="7772400" cy="2579688"/>
          </a:xfrm>
          <a:noFill/>
        </p:spPr>
        <p:txBody>
          <a:bodyPr lIns="92075" tIns="46038" rIns="92075" bIns="46038"/>
          <a:lstStyle/>
          <a:p>
            <a:pPr>
              <a:buFont typeface="Wingdings" pitchFamily="2" charset="2"/>
              <a:buNone/>
            </a:pPr>
            <a:r>
              <a:rPr lang="tr-TR"/>
              <a:t>Üst yönetim, kuruluş içerisinde uygun iletişim proseslerinin oluşturulmasını ve kalite yönetim sisteminin etkinliği ile ilgili iletişimin sağlanmasını güvence altına almalıdır.</a:t>
            </a:r>
            <a:endParaRPr lang="en-AU"/>
          </a:p>
        </p:txBody>
      </p:sp>
      <p:sp>
        <p:nvSpPr>
          <p:cNvPr id="187394" name="Rectangle 2"/>
          <p:cNvSpPr>
            <a:spLocks noChangeArrowheads="1"/>
          </p:cNvSpPr>
          <p:nvPr/>
        </p:nvSpPr>
        <p:spPr bwMode="auto">
          <a:xfrm>
            <a:off x="0" y="0"/>
            <a:ext cx="9144000" cy="1241425"/>
          </a:xfrm>
          <a:prstGeom prst="rect">
            <a:avLst/>
          </a:prstGeom>
          <a:solidFill>
            <a:srgbClr val="FF0000"/>
          </a:solidFill>
          <a:ln w="9525">
            <a:noFill/>
            <a:miter lim="800000"/>
            <a:headEnd/>
            <a:tailEnd/>
          </a:ln>
          <a:effectLst/>
        </p:spPr>
        <p:txBody>
          <a:bodyPr anchor="b"/>
          <a:lstStyle/>
          <a:p>
            <a:pPr algn="ctr" eaLnBrk="0" hangingPunct="0"/>
            <a:r>
              <a:rPr lang="en-AU" b="1">
                <a:solidFill>
                  <a:schemeClr val="bg1"/>
                </a:solidFill>
                <a:effectLst>
                  <a:outerShdw blurRad="38100" dist="38100" dir="2700000" algn="tl">
                    <a:srgbClr val="000000"/>
                  </a:outerShdw>
                </a:effectLst>
                <a:latin typeface="Verdana" pitchFamily="34" charset="0"/>
              </a:rPr>
              <a:t>5.5.3 . </a:t>
            </a:r>
            <a:r>
              <a:rPr lang="tr-TR" b="1">
                <a:solidFill>
                  <a:schemeClr val="bg1"/>
                </a:solidFill>
                <a:effectLst>
                  <a:outerShdw blurRad="38100" dist="38100" dir="2700000" algn="tl">
                    <a:srgbClr val="000000"/>
                  </a:outerShdw>
                </a:effectLst>
                <a:latin typeface="Verdana" pitchFamily="34" charset="0"/>
              </a:rPr>
              <a:t>İç İletişim</a:t>
            </a:r>
            <a:endParaRPr lang="en-AU" b="1">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spd="med"/>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73058"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73059"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8C96D639-4EB8-4E2E-9852-546E61954023}" type="slidenum">
              <a:rPr lang="en-US" sz="1400">
                <a:latin typeface="Arial Narrow" pitchFamily="34" charset="0"/>
              </a:rPr>
              <a:pPr algn="r" eaLnBrk="0" hangingPunct="0">
                <a:spcBef>
                  <a:spcPct val="50000"/>
                </a:spcBef>
              </a:pPr>
              <a:t>163</a:t>
            </a:fld>
            <a:endParaRPr lang="en-US" sz="1400">
              <a:latin typeface="Arial Narrow" pitchFamily="34" charset="0"/>
            </a:endParaRPr>
          </a:p>
        </p:txBody>
      </p:sp>
      <p:sp>
        <p:nvSpPr>
          <p:cNvPr id="270338" name="Rectangle 1026"/>
          <p:cNvSpPr>
            <a:spLocks noGrp="1" noChangeArrowheads="1"/>
          </p:cNvSpPr>
          <p:nvPr>
            <p:ph type="title" idx="4294967295"/>
          </p:nvPr>
        </p:nvSpPr>
        <p:spPr/>
        <p:txBody>
          <a:bodyPr/>
          <a:lstStyle/>
          <a:p>
            <a:r>
              <a:rPr lang="en-AU">
                <a:effectLst>
                  <a:outerShdw blurRad="38100" dist="38100" dir="2700000" algn="tl">
                    <a:srgbClr val="000000"/>
                  </a:outerShdw>
                </a:effectLst>
              </a:rPr>
              <a:t>İletişim</a:t>
            </a:r>
          </a:p>
        </p:txBody>
      </p:sp>
      <p:sp>
        <p:nvSpPr>
          <p:cNvPr id="173061" name="Text Box 1027"/>
          <p:cNvSpPr txBox="1">
            <a:spLocks noChangeArrowheads="1"/>
          </p:cNvSpPr>
          <p:nvPr/>
        </p:nvSpPr>
        <p:spPr bwMode="auto">
          <a:xfrm>
            <a:off x="1125538" y="2547938"/>
            <a:ext cx="7666037" cy="2100262"/>
          </a:xfrm>
          <a:prstGeom prst="rect">
            <a:avLst/>
          </a:prstGeom>
          <a:noFill/>
          <a:ln w="9525">
            <a:noFill/>
            <a:miter lim="800000"/>
            <a:headEnd/>
            <a:tailEnd/>
          </a:ln>
        </p:spPr>
        <p:txBody>
          <a:bodyPr>
            <a:spAutoFit/>
          </a:bodyPr>
          <a:lstStyle/>
          <a:p>
            <a:pPr eaLnBrk="0" hangingPunct="0">
              <a:spcBef>
                <a:spcPct val="50000"/>
              </a:spcBef>
            </a:pPr>
            <a:r>
              <a:rPr lang="en-AU"/>
              <a:t>Kuruluş içinde iletişim kanalları ve iletişim prosesleri oluşturulmalıdır.</a:t>
            </a:r>
            <a:endParaRPr lang="tr-TR"/>
          </a:p>
          <a:p>
            <a:pPr eaLnBrk="0" hangingPunct="0">
              <a:spcBef>
                <a:spcPct val="50000"/>
              </a:spcBef>
            </a:pPr>
            <a:r>
              <a:rPr lang="tr-TR"/>
              <a:t>Formal metodların tamamı tanımlanmalı. Gerektiğinde tedarikçiler ve müşterilerle ilgili bilgi akışının sağlandığı yollar da bu tanımlamaya dahil edilmelidir</a:t>
            </a:r>
            <a:r>
              <a:rPr lang="tr-TR">
                <a:solidFill>
                  <a:srgbClr val="FF3300"/>
                </a:solidFill>
              </a:rPr>
              <a:t>.</a:t>
            </a:r>
            <a:endParaRPr lang="en-AU">
              <a:solidFill>
                <a:srgbClr val="FF3300"/>
              </a:solidFill>
            </a:endParaRPr>
          </a:p>
        </p:txBody>
      </p:sp>
    </p:spTree>
  </p:cSld>
  <p:clrMapOvr>
    <a:masterClrMapping/>
  </p:clrMapOvr>
  <p:transition spd="med"/>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74082" name="2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74083" name="3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8988F2B6-AFBD-4D5C-8265-226781623ADC}" type="slidenum">
              <a:rPr lang="en-US" sz="1400">
                <a:latin typeface="Arial Narrow" pitchFamily="34" charset="0"/>
              </a:rPr>
              <a:pPr algn="r" eaLnBrk="0" hangingPunct="0">
                <a:spcBef>
                  <a:spcPct val="50000"/>
                </a:spcBef>
              </a:pPr>
              <a:t>164</a:t>
            </a:fld>
            <a:endParaRPr lang="en-US" sz="1400">
              <a:latin typeface="Arial Narrow" pitchFamily="34" charset="0"/>
            </a:endParaRPr>
          </a:p>
        </p:txBody>
      </p:sp>
      <p:sp>
        <p:nvSpPr>
          <p:cNvPr id="345091" name="Rectangle 1027"/>
          <p:cNvSpPr>
            <a:spLocks noChangeArrowheads="1"/>
          </p:cNvSpPr>
          <p:nvPr/>
        </p:nvSpPr>
        <p:spPr bwMode="auto">
          <a:xfrm>
            <a:off x="611188" y="1268413"/>
            <a:ext cx="7772400" cy="1143000"/>
          </a:xfrm>
          <a:prstGeom prst="rect">
            <a:avLst/>
          </a:prstGeom>
          <a:noFill/>
          <a:ln w="9525">
            <a:noFill/>
            <a:miter lim="800000"/>
            <a:headEnd/>
            <a:tailEnd/>
          </a:ln>
        </p:spPr>
        <p:txBody>
          <a:bodyPr anchor="ctr"/>
          <a:lstStyle/>
          <a:p>
            <a:pPr algn="ctr" eaLnBrk="0" hangingPunct="0"/>
            <a:endParaRPr lang="en-AU" sz="4400" b="1">
              <a:solidFill>
                <a:schemeClr val="tx2"/>
              </a:solidFill>
            </a:endParaRPr>
          </a:p>
        </p:txBody>
      </p:sp>
      <p:pic>
        <p:nvPicPr>
          <p:cNvPr id="174085" name="Picture 1028"/>
          <p:cNvPicPr>
            <a:picLocks noChangeAspect="1" noChangeArrowheads="1"/>
          </p:cNvPicPr>
          <p:nvPr/>
        </p:nvPicPr>
        <p:blipFill>
          <a:blip r:embed="rId2" cstate="print"/>
          <a:srcRect/>
          <a:stretch>
            <a:fillRect/>
          </a:stretch>
        </p:blipFill>
        <p:spPr bwMode="auto">
          <a:xfrm>
            <a:off x="1397000" y="2286000"/>
            <a:ext cx="6762750" cy="3568700"/>
          </a:xfrm>
          <a:prstGeom prst="rect">
            <a:avLst/>
          </a:prstGeom>
          <a:noFill/>
          <a:ln w="9525">
            <a:noFill/>
            <a:miter lim="800000"/>
            <a:headEnd/>
            <a:tailEnd/>
          </a:ln>
        </p:spPr>
      </p:pic>
      <p:sp>
        <p:nvSpPr>
          <p:cNvPr id="270338" name="Rectangle 1026"/>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b="1">
                <a:solidFill>
                  <a:schemeClr val="bg1"/>
                </a:solidFill>
                <a:latin typeface="Verdana" pitchFamily="34" charset="0"/>
              </a:rPr>
              <a:t>TEMEL İLETİŞİM PROSESİ</a:t>
            </a:r>
            <a:endParaRPr lang="en-AU" b="1">
              <a:solidFill>
                <a:schemeClr val="bg1"/>
              </a:solidFill>
              <a:latin typeface="Verdana"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345091"/>
                                        </p:tgtEl>
                                        <p:attrNameLst>
                                          <p:attrName>style.visibility</p:attrName>
                                        </p:attrNameLst>
                                      </p:cBhvr>
                                      <p:to>
                                        <p:strVal val="visible"/>
                                      </p:to>
                                    </p:set>
                                    <p:anim calcmode="lin" valueType="num">
                                      <p:cBhvr additive="base">
                                        <p:cTn id="7" dur="500" fill="hold"/>
                                        <p:tgtEl>
                                          <p:spTgt spid="345091"/>
                                        </p:tgtEl>
                                        <p:attrNameLst>
                                          <p:attrName>ppt_x</p:attrName>
                                        </p:attrNameLst>
                                      </p:cBhvr>
                                      <p:tavLst>
                                        <p:tav tm="0">
                                          <p:val>
                                            <p:strVal val="0-#ppt_w/2"/>
                                          </p:val>
                                        </p:tav>
                                        <p:tav tm="100000">
                                          <p:val>
                                            <p:strVal val="#ppt_x"/>
                                          </p:val>
                                        </p:tav>
                                      </p:tavLst>
                                    </p:anim>
                                    <p:anim calcmode="lin" valueType="num">
                                      <p:cBhvr additive="base">
                                        <p:cTn id="8" dur="500" fill="hold"/>
                                        <p:tgtEl>
                                          <p:spTgt spid="3450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1" grpId="0" autoUpdateAnimBg="0"/>
    </p:bldLst>
  </p:timing>
</p:sld>
</file>

<file path=ppt/slides/slide1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75106"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75107"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F37BF382-6373-475F-A6B6-D813C1A4DBD3}" type="slidenum">
              <a:rPr lang="en-US" sz="1400">
                <a:latin typeface="Arial Narrow" pitchFamily="34" charset="0"/>
              </a:rPr>
              <a:pPr algn="r" eaLnBrk="0" hangingPunct="0">
                <a:spcBef>
                  <a:spcPct val="50000"/>
                </a:spcBef>
              </a:pPr>
              <a:t>165</a:t>
            </a:fld>
            <a:endParaRPr lang="en-US" sz="1400">
              <a:latin typeface="Arial Narrow" pitchFamily="34" charset="0"/>
            </a:endParaRPr>
          </a:p>
        </p:txBody>
      </p:sp>
      <p:sp>
        <p:nvSpPr>
          <p:cNvPr id="346114" name="Rectangle 1026"/>
          <p:cNvSpPr>
            <a:spLocks noGrp="1" noChangeArrowheads="1"/>
          </p:cNvSpPr>
          <p:nvPr>
            <p:ph type="title" idx="4294967295"/>
          </p:nvPr>
        </p:nvSpPr>
        <p:spPr/>
        <p:txBody>
          <a:bodyPr/>
          <a:lstStyle/>
          <a:p>
            <a:r>
              <a:rPr lang="en-AU">
                <a:effectLst>
                  <a:outerShdw blurRad="38100" dist="38100" dir="2700000" algn="tl">
                    <a:srgbClr val="000000"/>
                  </a:outerShdw>
                </a:effectLst>
              </a:rPr>
              <a:t>İLETİŞİM YÖNTEMLERİ</a:t>
            </a:r>
            <a:r>
              <a:rPr lang="tr-TR">
                <a:effectLst>
                  <a:outerShdw blurRad="38100" dist="38100" dir="2700000" algn="tl">
                    <a:srgbClr val="000000"/>
                  </a:outerShdw>
                </a:effectLst>
              </a:rPr>
              <a:t>-1</a:t>
            </a:r>
            <a:endParaRPr lang="en-AU">
              <a:effectLst>
                <a:outerShdw blurRad="38100" dist="38100" dir="2700000" algn="tl">
                  <a:srgbClr val="000000"/>
                </a:outerShdw>
              </a:effectLst>
            </a:endParaRPr>
          </a:p>
        </p:txBody>
      </p:sp>
      <p:sp>
        <p:nvSpPr>
          <p:cNvPr id="346115" name="Text Box 1027"/>
          <p:cNvSpPr txBox="1">
            <a:spLocks noChangeArrowheads="1"/>
          </p:cNvSpPr>
          <p:nvPr/>
        </p:nvSpPr>
        <p:spPr bwMode="auto">
          <a:xfrm>
            <a:off x="1692275" y="1484313"/>
            <a:ext cx="5978525" cy="5021262"/>
          </a:xfrm>
          <a:prstGeom prst="rect">
            <a:avLst/>
          </a:prstGeom>
          <a:noFill/>
          <a:ln w="9525">
            <a:noFill/>
            <a:miter lim="800000"/>
            <a:headEnd/>
            <a:tailEnd/>
          </a:ln>
        </p:spPr>
        <p:txBody>
          <a:bodyPr>
            <a:spAutoFit/>
          </a:bodyPr>
          <a:lstStyle/>
          <a:p>
            <a:pPr eaLnBrk="0" hangingPunct="0"/>
            <a:r>
              <a:rPr lang="tr-TR">
                <a:solidFill>
                  <a:srgbClr val="3333CC"/>
                </a:solidFill>
              </a:rPr>
              <a:t>Formal Yöntemler:</a:t>
            </a:r>
          </a:p>
          <a:p>
            <a:pPr eaLnBrk="0" hangingPunct="0"/>
            <a:endParaRPr lang="tr-TR">
              <a:solidFill>
                <a:srgbClr val="3333CC"/>
              </a:solidFill>
            </a:endParaRPr>
          </a:p>
          <a:p>
            <a:pPr lvl="2" eaLnBrk="0" hangingPunct="0">
              <a:buFont typeface="Symbol" pitchFamily="18" charset="2"/>
              <a:buChar char="·"/>
            </a:pPr>
            <a:r>
              <a:rPr lang="tr-TR">
                <a:solidFill>
                  <a:srgbClr val="3333CC"/>
                </a:solidFill>
              </a:rPr>
              <a:t>Dahili yazışma/memo</a:t>
            </a:r>
          </a:p>
          <a:p>
            <a:pPr lvl="2" eaLnBrk="0" hangingPunct="0">
              <a:buFont typeface="Symbol" pitchFamily="18" charset="2"/>
              <a:buChar char="·"/>
            </a:pPr>
            <a:r>
              <a:rPr lang="tr-TR">
                <a:solidFill>
                  <a:srgbClr val="3333CC"/>
                </a:solidFill>
              </a:rPr>
              <a:t>Prosedürler</a:t>
            </a:r>
          </a:p>
          <a:p>
            <a:pPr lvl="2" eaLnBrk="0" hangingPunct="0">
              <a:buFont typeface="Symbol" pitchFamily="18" charset="2"/>
              <a:buChar char="·"/>
            </a:pPr>
            <a:r>
              <a:rPr lang="tr-TR">
                <a:solidFill>
                  <a:srgbClr val="3333CC"/>
                </a:solidFill>
              </a:rPr>
              <a:t>Ilan tahtası</a:t>
            </a:r>
          </a:p>
          <a:p>
            <a:pPr lvl="2" eaLnBrk="0" hangingPunct="0">
              <a:buFont typeface="Symbol" pitchFamily="18" charset="2"/>
              <a:buChar char="·"/>
            </a:pPr>
            <a:r>
              <a:rPr lang="tr-TR">
                <a:solidFill>
                  <a:srgbClr val="3333CC"/>
                </a:solidFill>
              </a:rPr>
              <a:t>Öneri/şikayet sistemi</a:t>
            </a:r>
          </a:p>
          <a:p>
            <a:pPr lvl="2" eaLnBrk="0" hangingPunct="0">
              <a:buFont typeface="Symbol" pitchFamily="18" charset="2"/>
              <a:buChar char="·"/>
            </a:pPr>
            <a:r>
              <a:rPr lang="tr-TR">
                <a:solidFill>
                  <a:srgbClr val="3333CC"/>
                </a:solidFill>
              </a:rPr>
              <a:t>Koordinasyon toplantıları</a:t>
            </a:r>
          </a:p>
          <a:p>
            <a:pPr lvl="2" eaLnBrk="0" hangingPunct="0">
              <a:buFont typeface="Symbol" pitchFamily="18" charset="2"/>
              <a:buChar char="·"/>
            </a:pPr>
            <a:r>
              <a:rPr lang="tr-TR">
                <a:solidFill>
                  <a:srgbClr val="3333CC"/>
                </a:solidFill>
              </a:rPr>
              <a:t>Raporlama sistemi</a:t>
            </a:r>
          </a:p>
          <a:p>
            <a:pPr lvl="2" eaLnBrk="0" hangingPunct="0">
              <a:buFont typeface="Symbol" pitchFamily="18" charset="2"/>
              <a:buChar char="·"/>
            </a:pPr>
            <a:r>
              <a:rPr lang="tr-TR">
                <a:solidFill>
                  <a:srgbClr val="3333CC"/>
                </a:solidFill>
              </a:rPr>
              <a:t>Şirket dergi/bülteni</a:t>
            </a:r>
          </a:p>
          <a:p>
            <a:pPr lvl="2" eaLnBrk="0" hangingPunct="0">
              <a:buFont typeface="Symbol" pitchFamily="18" charset="2"/>
              <a:buChar char="·"/>
            </a:pPr>
            <a:r>
              <a:rPr lang="tr-TR">
                <a:solidFill>
                  <a:srgbClr val="3333CC"/>
                </a:solidFill>
              </a:rPr>
              <a:t>Emir talimat istekleri</a:t>
            </a:r>
          </a:p>
          <a:p>
            <a:pPr lvl="2" eaLnBrk="0" hangingPunct="0">
              <a:buFont typeface="Symbol" pitchFamily="18" charset="2"/>
              <a:buChar char="·"/>
            </a:pPr>
            <a:r>
              <a:rPr lang="tr-TR">
                <a:solidFill>
                  <a:srgbClr val="3333CC"/>
                </a:solidFill>
              </a:rPr>
              <a:t>Bilgisayara dayalı iletişim</a:t>
            </a:r>
          </a:p>
          <a:p>
            <a:pPr lvl="2" eaLnBrk="0" hangingPunct="0">
              <a:buFont typeface="Symbol" pitchFamily="18" charset="2"/>
              <a:buChar char="·"/>
            </a:pPr>
            <a:r>
              <a:rPr lang="tr-TR">
                <a:solidFill>
                  <a:srgbClr val="3333CC"/>
                </a:solidFill>
              </a:rPr>
              <a:t>Performans değerlendirme toplantıları</a:t>
            </a:r>
          </a:p>
          <a:p>
            <a:pPr eaLnBrk="0" hangingPunct="0">
              <a:spcBef>
                <a:spcPct val="50000"/>
              </a:spcBef>
            </a:pPr>
            <a:endParaRPr lang="en-AU">
              <a:solidFill>
                <a:srgbClr val="33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6114"/>
                                        </p:tgtEl>
                                        <p:attrNameLst>
                                          <p:attrName>style.visibility</p:attrName>
                                        </p:attrNameLst>
                                      </p:cBhvr>
                                      <p:to>
                                        <p:strVal val="visible"/>
                                      </p:to>
                                    </p:set>
                                    <p:anim calcmode="lin" valueType="num">
                                      <p:cBhvr additive="base">
                                        <p:cTn id="7" dur="500" fill="hold"/>
                                        <p:tgtEl>
                                          <p:spTgt spid="346114"/>
                                        </p:tgtEl>
                                        <p:attrNameLst>
                                          <p:attrName>ppt_x</p:attrName>
                                        </p:attrNameLst>
                                      </p:cBhvr>
                                      <p:tavLst>
                                        <p:tav tm="0">
                                          <p:val>
                                            <p:strVal val="0-#ppt_w/2"/>
                                          </p:val>
                                        </p:tav>
                                        <p:tav tm="100000">
                                          <p:val>
                                            <p:strVal val="#ppt_x"/>
                                          </p:val>
                                        </p:tav>
                                      </p:tavLst>
                                    </p:anim>
                                    <p:anim calcmode="lin" valueType="num">
                                      <p:cBhvr additive="base">
                                        <p:cTn id="8" dur="500" fill="hold"/>
                                        <p:tgtEl>
                                          <p:spTgt spid="3461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346115"/>
                                        </p:tgtEl>
                                        <p:attrNameLst>
                                          <p:attrName>style.visibility</p:attrName>
                                        </p:attrNameLst>
                                      </p:cBhvr>
                                      <p:to>
                                        <p:strVal val="visible"/>
                                      </p:to>
                                    </p:set>
                                    <p:animEffect transition="in" filter="blinds(horizontal)">
                                      <p:cBhvr>
                                        <p:cTn id="12" dur="500"/>
                                        <p:tgtEl>
                                          <p:spTgt spid="346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4" grpId="0" animBg="1" autoUpdateAnimBg="0"/>
      <p:bldP spid="346115" grpId="0" autoUpdateAnimBg="0"/>
    </p:bldLst>
  </p:timing>
</p:sld>
</file>

<file path=ppt/slides/slide1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76130"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76131"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1C9A1377-7B9B-4629-9084-3E96B290489E}" type="slidenum">
              <a:rPr lang="en-US" sz="1400">
                <a:latin typeface="Arial Narrow" pitchFamily="34" charset="0"/>
              </a:rPr>
              <a:pPr algn="r" eaLnBrk="0" hangingPunct="0">
                <a:spcBef>
                  <a:spcPct val="50000"/>
                </a:spcBef>
              </a:pPr>
              <a:t>166</a:t>
            </a:fld>
            <a:endParaRPr lang="en-US" sz="1400">
              <a:latin typeface="Arial Narrow" pitchFamily="34" charset="0"/>
            </a:endParaRPr>
          </a:p>
        </p:txBody>
      </p:sp>
      <p:sp>
        <p:nvSpPr>
          <p:cNvPr id="347138" name="Rectangle 1026"/>
          <p:cNvSpPr>
            <a:spLocks noGrp="1" noChangeArrowheads="1"/>
          </p:cNvSpPr>
          <p:nvPr>
            <p:ph type="title" idx="4294967295"/>
          </p:nvPr>
        </p:nvSpPr>
        <p:spPr/>
        <p:txBody>
          <a:bodyPr/>
          <a:lstStyle/>
          <a:p>
            <a:r>
              <a:rPr lang="en-AU">
                <a:effectLst>
                  <a:outerShdw blurRad="38100" dist="38100" dir="2700000" algn="tl">
                    <a:srgbClr val="000000"/>
                  </a:outerShdw>
                </a:effectLst>
              </a:rPr>
              <a:t>İLETİŞİM YÖNTEMLERİ</a:t>
            </a:r>
            <a:r>
              <a:rPr lang="tr-TR">
                <a:effectLst>
                  <a:outerShdw blurRad="38100" dist="38100" dir="2700000" algn="tl">
                    <a:srgbClr val="000000"/>
                  </a:outerShdw>
                </a:effectLst>
              </a:rPr>
              <a:t>-2</a:t>
            </a:r>
            <a:endParaRPr lang="en-AU">
              <a:effectLst>
                <a:outerShdw blurRad="38100" dist="38100" dir="2700000" algn="tl">
                  <a:srgbClr val="000000"/>
                </a:outerShdw>
              </a:effectLst>
            </a:endParaRPr>
          </a:p>
        </p:txBody>
      </p:sp>
      <p:sp>
        <p:nvSpPr>
          <p:cNvPr id="347139" name="Text Box 1027"/>
          <p:cNvSpPr txBox="1">
            <a:spLocks noChangeArrowheads="1"/>
          </p:cNvSpPr>
          <p:nvPr/>
        </p:nvSpPr>
        <p:spPr bwMode="auto">
          <a:xfrm>
            <a:off x="684213" y="1844675"/>
            <a:ext cx="7737475" cy="3925888"/>
          </a:xfrm>
          <a:prstGeom prst="rect">
            <a:avLst/>
          </a:prstGeom>
          <a:noFill/>
          <a:ln w="9525">
            <a:noFill/>
            <a:miter lim="800000"/>
            <a:headEnd/>
            <a:tailEnd/>
          </a:ln>
        </p:spPr>
        <p:txBody>
          <a:bodyPr>
            <a:spAutoFit/>
          </a:bodyPr>
          <a:lstStyle/>
          <a:p>
            <a:pPr eaLnBrk="0" hangingPunct="0"/>
            <a:r>
              <a:rPr lang="tr-TR">
                <a:solidFill>
                  <a:srgbClr val="3333CC"/>
                </a:solidFill>
              </a:rPr>
              <a:t>           Informal Yöntemler</a:t>
            </a:r>
          </a:p>
          <a:p>
            <a:pPr eaLnBrk="0" hangingPunct="0"/>
            <a:endParaRPr lang="tr-TR">
              <a:solidFill>
                <a:srgbClr val="3333CC"/>
              </a:solidFill>
            </a:endParaRPr>
          </a:p>
          <a:p>
            <a:pPr lvl="2" eaLnBrk="0" hangingPunct="0">
              <a:buFont typeface="Symbol" pitchFamily="18" charset="2"/>
              <a:buChar char="·"/>
            </a:pPr>
            <a:r>
              <a:rPr lang="tr-TR">
                <a:solidFill>
                  <a:srgbClr val="3333CC"/>
                </a:solidFill>
              </a:rPr>
              <a:t>İşletme içi informal gruplar</a:t>
            </a:r>
          </a:p>
          <a:p>
            <a:pPr lvl="2" eaLnBrk="0" hangingPunct="0">
              <a:buFont typeface="Symbol" pitchFamily="18" charset="2"/>
              <a:buChar char="·"/>
            </a:pPr>
            <a:r>
              <a:rPr lang="tr-TR">
                <a:solidFill>
                  <a:srgbClr val="3333CC"/>
                </a:solidFill>
              </a:rPr>
              <a:t>İşletme dışı informal gruplar</a:t>
            </a:r>
          </a:p>
          <a:p>
            <a:pPr lvl="2" eaLnBrk="0" hangingPunct="0">
              <a:buFont typeface="Symbol" pitchFamily="18" charset="2"/>
              <a:buChar char="·"/>
            </a:pPr>
            <a:r>
              <a:rPr lang="tr-TR">
                <a:solidFill>
                  <a:srgbClr val="3333CC"/>
                </a:solidFill>
              </a:rPr>
              <a:t>İş özelliği sebebiyle değişik departmanlarla kurulan ilişkiler</a:t>
            </a:r>
          </a:p>
          <a:p>
            <a:pPr lvl="2" eaLnBrk="0" hangingPunct="0">
              <a:buFont typeface="Symbol" pitchFamily="18" charset="2"/>
              <a:buChar char="·"/>
            </a:pPr>
            <a:r>
              <a:rPr lang="tr-TR">
                <a:solidFill>
                  <a:srgbClr val="3333CC"/>
                </a:solidFill>
              </a:rPr>
              <a:t>İnformal 1-1 görüşmeler</a:t>
            </a:r>
          </a:p>
          <a:p>
            <a:pPr lvl="2" eaLnBrk="0" hangingPunct="0">
              <a:buFont typeface="Symbol" pitchFamily="18" charset="2"/>
              <a:buChar char="·"/>
            </a:pPr>
            <a:r>
              <a:rPr lang="tr-TR">
                <a:solidFill>
                  <a:srgbClr val="3333CC"/>
                </a:solidFill>
              </a:rPr>
              <a:t>Dedikodu, söylenti, yakıştırma, uydurma</a:t>
            </a:r>
          </a:p>
          <a:p>
            <a:pPr lvl="2" eaLnBrk="0" hangingPunct="0">
              <a:buFont typeface="Symbol" pitchFamily="18" charset="2"/>
              <a:buChar char="·"/>
            </a:pPr>
            <a:r>
              <a:rPr lang="tr-TR">
                <a:solidFill>
                  <a:srgbClr val="3333CC"/>
                </a:solidFill>
              </a:rPr>
              <a:t>Yönetimin gezerek bilgi alması</a:t>
            </a:r>
          </a:p>
          <a:p>
            <a:pPr eaLnBrk="0" hangingPunct="0">
              <a:spcBef>
                <a:spcPct val="50000"/>
              </a:spcBef>
            </a:pPr>
            <a:endParaRPr lang="en-AU">
              <a:solidFill>
                <a:srgbClr val="33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7138"/>
                                        </p:tgtEl>
                                        <p:attrNameLst>
                                          <p:attrName>style.visibility</p:attrName>
                                        </p:attrNameLst>
                                      </p:cBhvr>
                                      <p:to>
                                        <p:strVal val="visible"/>
                                      </p:to>
                                    </p:set>
                                    <p:anim calcmode="lin" valueType="num">
                                      <p:cBhvr additive="base">
                                        <p:cTn id="7" dur="500" fill="hold"/>
                                        <p:tgtEl>
                                          <p:spTgt spid="347138"/>
                                        </p:tgtEl>
                                        <p:attrNameLst>
                                          <p:attrName>ppt_x</p:attrName>
                                        </p:attrNameLst>
                                      </p:cBhvr>
                                      <p:tavLst>
                                        <p:tav tm="0">
                                          <p:val>
                                            <p:strVal val="0-#ppt_w/2"/>
                                          </p:val>
                                        </p:tav>
                                        <p:tav tm="100000">
                                          <p:val>
                                            <p:strVal val="#ppt_x"/>
                                          </p:val>
                                        </p:tav>
                                      </p:tavLst>
                                    </p:anim>
                                    <p:anim calcmode="lin" valueType="num">
                                      <p:cBhvr additive="base">
                                        <p:cTn id="8" dur="500" fill="hold"/>
                                        <p:tgtEl>
                                          <p:spTgt spid="3471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347139"/>
                                        </p:tgtEl>
                                        <p:attrNameLst>
                                          <p:attrName>style.visibility</p:attrName>
                                        </p:attrNameLst>
                                      </p:cBhvr>
                                      <p:to>
                                        <p:strVal val="visible"/>
                                      </p:to>
                                    </p:set>
                                    <p:animEffect transition="in" filter="blinds(horizontal)">
                                      <p:cBhvr>
                                        <p:cTn id="12" dur="500"/>
                                        <p:tgtEl>
                                          <p:spTgt spid="347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8" grpId="0" animBg="1" autoUpdateAnimBg="0"/>
      <p:bldP spid="347139" grpId="0" autoUpdateAnimBg="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77154"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77155"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9A46E81C-C4B4-4608-A811-CD72ED472EA2}" type="slidenum">
              <a:rPr lang="en-US" sz="1400">
                <a:latin typeface="Arial Narrow" pitchFamily="34" charset="0"/>
              </a:rPr>
              <a:pPr algn="r" eaLnBrk="0" hangingPunct="0">
                <a:spcBef>
                  <a:spcPct val="50000"/>
                </a:spcBef>
              </a:pPr>
              <a:t>167</a:t>
            </a:fld>
            <a:endParaRPr lang="en-US" sz="1400">
              <a:latin typeface="Arial Narrow" pitchFamily="34" charset="0"/>
            </a:endParaRPr>
          </a:p>
        </p:txBody>
      </p:sp>
      <p:sp>
        <p:nvSpPr>
          <p:cNvPr id="177157" name="Rectangle 3"/>
          <p:cNvSpPr>
            <a:spLocks noGrp="1" noChangeArrowheads="1"/>
          </p:cNvSpPr>
          <p:nvPr>
            <p:ph type="body" idx="4294967295"/>
          </p:nvPr>
        </p:nvSpPr>
        <p:spPr>
          <a:xfrm>
            <a:off x="755650" y="1700213"/>
            <a:ext cx="8188325" cy="3962400"/>
          </a:xfrm>
          <a:noFill/>
        </p:spPr>
        <p:txBody>
          <a:bodyPr lIns="92075" tIns="46038" rIns="92075" bIns="46038"/>
          <a:lstStyle/>
          <a:p>
            <a:pPr marL="0" indent="0">
              <a:buFont typeface="Wingdings" pitchFamily="2" charset="2"/>
              <a:buNone/>
            </a:pPr>
            <a:r>
              <a:rPr lang="tr-TR" sz="2400"/>
              <a:t>Üst yönetim, kuruluşun kalite yönetim sistemini; bu sistemin uygunluk, yeterlilik ve etkinliğinin sürekliliğini güvence altına almak için plânlanmış aralıklarla gözden geçirmelidir. Bu gözden geçirme iyileştirme fırsatlarının ve kalite politikası ve kalite hedefleri dahil kalite yönetim sistemindeki değişiklik ihtiyaçlarının değerlendirilmesini içermelidir.</a:t>
            </a:r>
          </a:p>
          <a:p>
            <a:pPr marL="0" indent="0">
              <a:buFont typeface="Wingdings" pitchFamily="2" charset="2"/>
              <a:buNone/>
            </a:pPr>
            <a:r>
              <a:rPr lang="tr-TR" sz="2400"/>
              <a:t>Yönetimin gözden geçirme kayıtları muhafaza edilmelidir (bkz. Madde 4.2.4).</a:t>
            </a:r>
          </a:p>
        </p:txBody>
      </p:sp>
      <p:sp>
        <p:nvSpPr>
          <p:cNvPr id="347138" name="Rectangle 1026"/>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en-AU" sz="2800" b="1">
                <a:solidFill>
                  <a:schemeClr val="bg1"/>
                </a:solidFill>
                <a:latin typeface="Verdana" pitchFamily="34" charset="0"/>
              </a:rPr>
              <a:t>5.6. Yönetimin Gözden Geçirmesi</a:t>
            </a:r>
            <a:br>
              <a:rPr lang="en-AU" sz="2800" b="1">
                <a:solidFill>
                  <a:schemeClr val="bg1"/>
                </a:solidFill>
                <a:latin typeface="Verdana" pitchFamily="34" charset="0"/>
              </a:rPr>
            </a:br>
            <a:r>
              <a:rPr lang="en-AU" sz="2800" b="1">
                <a:solidFill>
                  <a:schemeClr val="bg1"/>
                </a:solidFill>
                <a:latin typeface="Verdana" pitchFamily="34" charset="0"/>
              </a:rPr>
              <a:t>5.6.1. Genel</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7138"/>
                                        </p:tgtEl>
                                        <p:attrNameLst>
                                          <p:attrName>style.visibility</p:attrName>
                                        </p:attrNameLst>
                                      </p:cBhvr>
                                      <p:to>
                                        <p:strVal val="visible"/>
                                      </p:to>
                                    </p:set>
                                    <p:anim calcmode="lin" valueType="num">
                                      <p:cBhvr additive="base">
                                        <p:cTn id="7" dur="500" fill="hold"/>
                                        <p:tgtEl>
                                          <p:spTgt spid="347138"/>
                                        </p:tgtEl>
                                        <p:attrNameLst>
                                          <p:attrName>ppt_x</p:attrName>
                                        </p:attrNameLst>
                                      </p:cBhvr>
                                      <p:tavLst>
                                        <p:tav tm="0">
                                          <p:val>
                                            <p:strVal val="0-#ppt_w/2"/>
                                          </p:val>
                                        </p:tav>
                                        <p:tav tm="100000">
                                          <p:val>
                                            <p:strVal val="#ppt_x"/>
                                          </p:val>
                                        </p:tav>
                                      </p:tavLst>
                                    </p:anim>
                                    <p:anim calcmode="lin" valueType="num">
                                      <p:cBhvr additive="base">
                                        <p:cTn id="8" dur="500" fill="hold"/>
                                        <p:tgtEl>
                                          <p:spTgt spid="347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8" grpId="0" animBg="1" autoUpdateAnimBg="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78178"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78179"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B8174ACB-08A9-4FDD-9B57-4EE9B569ABB9}" type="slidenum">
              <a:rPr lang="en-US" sz="1400">
                <a:latin typeface="Arial Narrow" pitchFamily="34" charset="0"/>
              </a:rPr>
              <a:pPr algn="r" eaLnBrk="0" hangingPunct="0">
                <a:spcBef>
                  <a:spcPct val="50000"/>
                </a:spcBef>
              </a:pPr>
              <a:t>168</a:t>
            </a:fld>
            <a:endParaRPr lang="en-US" sz="1400">
              <a:latin typeface="Arial Narrow" pitchFamily="34" charset="0"/>
            </a:endParaRPr>
          </a:p>
        </p:txBody>
      </p:sp>
      <p:sp>
        <p:nvSpPr>
          <p:cNvPr id="178181" name="Rectangle 3"/>
          <p:cNvSpPr>
            <a:spLocks noGrp="1" noChangeArrowheads="1"/>
          </p:cNvSpPr>
          <p:nvPr>
            <p:ph type="body" idx="4294967295"/>
          </p:nvPr>
        </p:nvSpPr>
        <p:spPr>
          <a:xfrm>
            <a:off x="611188" y="1628775"/>
            <a:ext cx="8077200" cy="4114800"/>
          </a:xfrm>
          <a:noFill/>
        </p:spPr>
        <p:txBody>
          <a:bodyPr lIns="92075" tIns="46038" rIns="92075" bIns="46038"/>
          <a:lstStyle/>
          <a:p>
            <a:pPr marL="0" indent="0">
              <a:buFont typeface="Wingdings" pitchFamily="2" charset="2"/>
              <a:buNone/>
            </a:pPr>
            <a:r>
              <a:rPr lang="tr-TR" sz="2400"/>
              <a:t>Yönetimin gözden geçirme girdisi, aşağıdaki bilgileri içermelidir:</a:t>
            </a:r>
          </a:p>
          <a:p>
            <a:pPr marL="0" indent="0">
              <a:buFont typeface="Wingdings" pitchFamily="2" charset="2"/>
              <a:buNone/>
            </a:pPr>
            <a:r>
              <a:rPr lang="tr-TR" sz="2400"/>
              <a:t>a) Tetkiklerin sonuçları,</a:t>
            </a:r>
          </a:p>
          <a:p>
            <a:pPr marL="0" indent="0">
              <a:buFont typeface="Wingdings" pitchFamily="2" charset="2"/>
              <a:buNone/>
            </a:pPr>
            <a:r>
              <a:rPr lang="tr-TR" sz="2400"/>
              <a:t>b) Müşteri geri beslemeleri,</a:t>
            </a:r>
          </a:p>
          <a:p>
            <a:pPr marL="0" indent="0">
              <a:buFont typeface="Wingdings" pitchFamily="2" charset="2"/>
              <a:buNone/>
            </a:pPr>
            <a:r>
              <a:rPr lang="tr-TR" sz="2400"/>
              <a:t>c) Proses performansı ve ürün uygunluğu,</a:t>
            </a:r>
          </a:p>
          <a:p>
            <a:pPr marL="0" indent="0">
              <a:buFont typeface="Wingdings" pitchFamily="2" charset="2"/>
              <a:buNone/>
            </a:pPr>
            <a:r>
              <a:rPr lang="tr-TR" sz="2400"/>
              <a:t>d) Önleyici ve düzeltici faaliyetlerin durumu,</a:t>
            </a:r>
          </a:p>
          <a:p>
            <a:pPr marL="0" indent="0">
              <a:buFont typeface="Wingdings" pitchFamily="2" charset="2"/>
              <a:buNone/>
            </a:pPr>
            <a:r>
              <a:rPr lang="tr-TR" sz="2400"/>
              <a:t>e) Bir önceki yönetim gözden geçirmesine ait takip faaliyetleri,</a:t>
            </a:r>
          </a:p>
          <a:p>
            <a:pPr marL="0" indent="0">
              <a:buFont typeface="Wingdings" pitchFamily="2" charset="2"/>
              <a:buNone/>
            </a:pPr>
            <a:r>
              <a:rPr lang="tr-TR" sz="2400"/>
              <a:t>f) Kalite yönetim sistemini etkileyebilecek değişiklikler,</a:t>
            </a:r>
          </a:p>
          <a:p>
            <a:pPr marL="0" indent="0">
              <a:buFont typeface="Wingdings" pitchFamily="2" charset="2"/>
              <a:buNone/>
            </a:pPr>
            <a:r>
              <a:rPr lang="tr-TR" sz="2400"/>
              <a:t>g) İyileştirme için öneriler.</a:t>
            </a:r>
          </a:p>
        </p:txBody>
      </p:sp>
      <p:sp>
        <p:nvSpPr>
          <p:cNvPr id="347138" name="Rectangle 1026"/>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en-AU" b="1">
                <a:solidFill>
                  <a:schemeClr val="bg1"/>
                </a:solidFill>
                <a:effectLst>
                  <a:outerShdw blurRad="38100" dist="38100" dir="2700000" algn="tl">
                    <a:srgbClr val="000000"/>
                  </a:outerShdw>
                </a:effectLst>
                <a:latin typeface="Verdana" pitchFamily="34" charset="0"/>
              </a:rPr>
              <a:t>5.6.2. Gözden Geçirme Girdi</a:t>
            </a:r>
            <a:r>
              <a:rPr lang="tr-TR" b="1">
                <a:solidFill>
                  <a:schemeClr val="bg1"/>
                </a:solidFill>
                <a:effectLst>
                  <a:outerShdw blurRad="38100" dist="38100" dir="2700000" algn="tl">
                    <a:srgbClr val="000000"/>
                  </a:outerShdw>
                </a:effectLst>
                <a:latin typeface="Verdana" pitchFamily="34" charset="0"/>
              </a:rPr>
              <a:t>si</a:t>
            </a:r>
            <a:endParaRPr lang="en-AU" b="1">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7138"/>
                                        </p:tgtEl>
                                        <p:attrNameLst>
                                          <p:attrName>style.visibility</p:attrName>
                                        </p:attrNameLst>
                                      </p:cBhvr>
                                      <p:to>
                                        <p:strVal val="visible"/>
                                      </p:to>
                                    </p:set>
                                    <p:anim calcmode="lin" valueType="num">
                                      <p:cBhvr additive="base">
                                        <p:cTn id="7" dur="500" fill="hold"/>
                                        <p:tgtEl>
                                          <p:spTgt spid="347138"/>
                                        </p:tgtEl>
                                        <p:attrNameLst>
                                          <p:attrName>ppt_x</p:attrName>
                                        </p:attrNameLst>
                                      </p:cBhvr>
                                      <p:tavLst>
                                        <p:tav tm="0">
                                          <p:val>
                                            <p:strVal val="0-#ppt_w/2"/>
                                          </p:val>
                                        </p:tav>
                                        <p:tav tm="100000">
                                          <p:val>
                                            <p:strVal val="#ppt_x"/>
                                          </p:val>
                                        </p:tav>
                                      </p:tavLst>
                                    </p:anim>
                                    <p:anim calcmode="lin" valueType="num">
                                      <p:cBhvr additive="base">
                                        <p:cTn id="8" dur="500" fill="hold"/>
                                        <p:tgtEl>
                                          <p:spTgt spid="347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8" grpId="0" animBg="1" autoUpdateAnimBg="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79202"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79203"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4008E0F7-88D0-45AF-BFB8-ECDF90DE36DD}" type="slidenum">
              <a:rPr lang="en-US" sz="1400">
                <a:latin typeface="Arial Narrow" pitchFamily="34" charset="0"/>
              </a:rPr>
              <a:pPr algn="r" eaLnBrk="0" hangingPunct="0">
                <a:spcBef>
                  <a:spcPct val="50000"/>
                </a:spcBef>
              </a:pPr>
              <a:t>169</a:t>
            </a:fld>
            <a:endParaRPr lang="en-US" sz="1400">
              <a:latin typeface="Arial Narrow" pitchFamily="34" charset="0"/>
            </a:endParaRPr>
          </a:p>
        </p:txBody>
      </p:sp>
      <p:sp>
        <p:nvSpPr>
          <p:cNvPr id="179205" name="Rectangle 3"/>
          <p:cNvSpPr>
            <a:spLocks noGrp="1" noChangeArrowheads="1"/>
          </p:cNvSpPr>
          <p:nvPr>
            <p:ph type="body" idx="4294967295"/>
          </p:nvPr>
        </p:nvSpPr>
        <p:spPr>
          <a:xfrm>
            <a:off x="755650" y="1700213"/>
            <a:ext cx="8205788" cy="4267200"/>
          </a:xfrm>
          <a:noFill/>
        </p:spPr>
        <p:txBody>
          <a:bodyPr lIns="92075" tIns="46038" rIns="92075" bIns="46038"/>
          <a:lstStyle/>
          <a:p>
            <a:pPr marL="0" indent="0">
              <a:buFont typeface="Wingdings" pitchFamily="2" charset="2"/>
              <a:buNone/>
            </a:pPr>
            <a:r>
              <a:rPr lang="tr-TR"/>
              <a:t>Yönetimin gözden geçirme çıktısı, aşağıdaki konularla ilgili her türlü karar ve faaliyetleri içermelidir;</a:t>
            </a:r>
          </a:p>
          <a:p>
            <a:pPr marL="0" indent="0">
              <a:buFont typeface="Wingdings" pitchFamily="2" charset="2"/>
              <a:buNone/>
            </a:pPr>
            <a:r>
              <a:rPr lang="tr-TR"/>
              <a:t>a) Kalite yönetim sisteminin ve bu sisteme ait proseslerin etkinliğinin iyileştirilmesi,</a:t>
            </a:r>
          </a:p>
          <a:p>
            <a:pPr marL="0" indent="0">
              <a:buFont typeface="Wingdings" pitchFamily="2" charset="2"/>
              <a:buNone/>
            </a:pPr>
            <a:r>
              <a:rPr lang="tr-TR"/>
              <a:t>b) Müşteri şartları ile ilgili olarak ürünün iyileştirilmesi,</a:t>
            </a:r>
          </a:p>
          <a:p>
            <a:pPr marL="0" indent="0">
              <a:buFont typeface="Wingdings" pitchFamily="2" charset="2"/>
              <a:buNone/>
            </a:pPr>
            <a:r>
              <a:rPr lang="tr-TR"/>
              <a:t>c) Kaynak ihtiyaçları.</a:t>
            </a:r>
            <a:endParaRPr lang="en-AU"/>
          </a:p>
        </p:txBody>
      </p:sp>
      <p:sp>
        <p:nvSpPr>
          <p:cNvPr id="347138" name="Rectangle 1026"/>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en-AU" b="1">
                <a:solidFill>
                  <a:schemeClr val="bg1"/>
                </a:solidFill>
                <a:effectLst>
                  <a:outerShdw blurRad="38100" dist="38100" dir="2700000" algn="tl">
                    <a:srgbClr val="000000"/>
                  </a:outerShdw>
                </a:effectLst>
                <a:latin typeface="Verdana" pitchFamily="34" charset="0"/>
              </a:rPr>
              <a:t>5.6.3. Gözden Geçirme Çıktısı</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7138"/>
                                        </p:tgtEl>
                                        <p:attrNameLst>
                                          <p:attrName>style.visibility</p:attrName>
                                        </p:attrNameLst>
                                      </p:cBhvr>
                                      <p:to>
                                        <p:strVal val="visible"/>
                                      </p:to>
                                    </p:set>
                                    <p:anim calcmode="lin" valueType="num">
                                      <p:cBhvr additive="base">
                                        <p:cTn id="7" dur="500" fill="hold"/>
                                        <p:tgtEl>
                                          <p:spTgt spid="347138"/>
                                        </p:tgtEl>
                                        <p:attrNameLst>
                                          <p:attrName>ppt_x</p:attrName>
                                        </p:attrNameLst>
                                      </p:cBhvr>
                                      <p:tavLst>
                                        <p:tav tm="0">
                                          <p:val>
                                            <p:strVal val="0-#ppt_w/2"/>
                                          </p:val>
                                        </p:tav>
                                        <p:tav tm="100000">
                                          <p:val>
                                            <p:strVal val="#ppt_x"/>
                                          </p:val>
                                        </p:tav>
                                      </p:tavLst>
                                    </p:anim>
                                    <p:anim calcmode="lin" valueType="num">
                                      <p:cBhvr additive="base">
                                        <p:cTn id="8" dur="500" fill="hold"/>
                                        <p:tgtEl>
                                          <p:spTgt spid="347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8"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3794"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33795"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E0B7EE6D-4EEC-47BA-B858-A7366BF3888C}" type="slidenum">
              <a:rPr lang="en-US" sz="1400">
                <a:latin typeface="Arial Narrow" pitchFamily="34" charset="0"/>
              </a:rPr>
              <a:pPr algn="r" eaLnBrk="0" hangingPunct="0">
                <a:spcBef>
                  <a:spcPct val="50000"/>
                </a:spcBef>
              </a:pPr>
              <a:t>17</a:t>
            </a:fld>
            <a:endParaRPr lang="en-US" sz="1400">
              <a:latin typeface="Arial Narrow" pitchFamily="34" charset="0"/>
            </a:endParaRPr>
          </a:p>
        </p:txBody>
      </p:sp>
      <p:sp>
        <p:nvSpPr>
          <p:cNvPr id="13314" name="Rectangle 2"/>
          <p:cNvSpPr>
            <a:spLocks noGrp="1" noChangeArrowheads="1"/>
          </p:cNvSpPr>
          <p:nvPr>
            <p:ph type="title" idx="4294967295"/>
          </p:nvPr>
        </p:nvSpPr>
        <p:spPr>
          <a:xfrm>
            <a:off x="331788" y="0"/>
            <a:ext cx="7915275" cy="1125538"/>
          </a:xfrm>
          <a:noFill/>
        </p:spPr>
        <p:txBody>
          <a:bodyPr lIns="92075" tIns="46038" rIns="92075" bIns="46038" anchor="ctr"/>
          <a:lstStyle/>
          <a:p>
            <a:r>
              <a:rPr lang="en-AU" b="1">
                <a:effectLst>
                  <a:outerShdw blurRad="38100" dist="38100" dir="2700000" algn="tl">
                    <a:srgbClr val="C0C0C0"/>
                  </a:outerShdw>
                </a:effectLst>
              </a:rPr>
              <a:t>KALİTE İYİLEŞTİRMESİ </a:t>
            </a:r>
          </a:p>
        </p:txBody>
      </p:sp>
      <p:sp>
        <p:nvSpPr>
          <p:cNvPr id="13315" name="Rectangle 3"/>
          <p:cNvSpPr>
            <a:spLocks noGrp="1" noChangeArrowheads="1"/>
          </p:cNvSpPr>
          <p:nvPr>
            <p:ph type="body" idx="4294967295"/>
          </p:nvPr>
        </p:nvSpPr>
        <p:spPr>
          <a:xfrm>
            <a:off x="684213" y="1773238"/>
            <a:ext cx="4689475" cy="3505200"/>
          </a:xfrm>
          <a:noFill/>
        </p:spPr>
        <p:txBody>
          <a:bodyPr lIns="92075" tIns="46038" rIns="92075" bIns="46038"/>
          <a:lstStyle/>
          <a:p>
            <a:pPr marL="0" indent="0">
              <a:buFont typeface="Wingdings" pitchFamily="2" charset="2"/>
              <a:buNone/>
            </a:pPr>
            <a:r>
              <a:rPr lang="tr-TR" b="1">
                <a:effectLst>
                  <a:outerShdw blurRad="38100" dist="38100" dir="2700000" algn="tl">
                    <a:srgbClr val="C0C0C0"/>
                  </a:outerShdw>
                </a:effectLst>
              </a:rPr>
              <a:t>Kalite iyileştirme</a:t>
            </a:r>
          </a:p>
          <a:p>
            <a:pPr marL="0" indent="0">
              <a:buFont typeface="Wingdings" pitchFamily="2" charset="2"/>
              <a:buNone/>
            </a:pPr>
            <a:r>
              <a:rPr lang="tr-TR" sz="2400"/>
              <a:t>Kalite yönetiminin, kalite şartlarının gerçekleştirilmesi yeteneğini artırmaya odaklanan bölümü.</a:t>
            </a:r>
          </a:p>
          <a:p>
            <a:pPr marL="0" indent="0">
              <a:buFont typeface="Wingdings" pitchFamily="2" charset="2"/>
              <a:buNone/>
            </a:pPr>
            <a:r>
              <a:rPr lang="tr-TR" b="1">
                <a:effectLst>
                  <a:outerShdw blurRad="38100" dist="38100" dir="2700000" algn="tl">
                    <a:srgbClr val="C0C0C0"/>
                  </a:outerShdw>
                </a:effectLst>
              </a:rPr>
              <a:t>Not - </a:t>
            </a:r>
            <a:r>
              <a:rPr lang="tr-TR" sz="2400">
                <a:effectLst>
                  <a:outerShdw blurRad="38100" dist="38100" dir="2700000" algn="tl">
                    <a:srgbClr val="C0C0C0"/>
                  </a:outerShdw>
                </a:effectLst>
              </a:rPr>
              <a:t>Şartlar, etkinlik, verimlilik veya izlenebilirlik gibi herhangi bir konuyla ilgili olabilir.</a:t>
            </a:r>
          </a:p>
        </p:txBody>
      </p:sp>
      <p:graphicFrame>
        <p:nvGraphicFramePr>
          <p:cNvPr id="13316" name="Object 4"/>
          <p:cNvGraphicFramePr>
            <a:graphicFrameLocks/>
          </p:cNvGraphicFramePr>
          <p:nvPr/>
        </p:nvGraphicFramePr>
        <p:xfrm>
          <a:off x="5686425" y="3263900"/>
          <a:ext cx="3105150" cy="1765300"/>
        </p:xfrm>
        <a:graphic>
          <a:graphicData uri="http://schemas.openxmlformats.org/presentationml/2006/ole">
            <p:oleObj spid="_x0000_s33798" name="Clip" r:id="rId3" imgW="3365280" imgH="1765080" progId="MS_ClipArt_Gallery.2">
              <p:embed/>
            </p:oleObj>
          </a:graphicData>
        </a:graphic>
      </p:graphicFrame>
      <p:sp>
        <p:nvSpPr>
          <p:cNvPr id="9218"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b="1">
                <a:solidFill>
                  <a:schemeClr val="bg1"/>
                </a:solidFill>
                <a:latin typeface="Verdana" pitchFamily="34" charset="0"/>
              </a:rPr>
              <a:t>KALİTE İYİLEŞTİRME</a:t>
            </a:r>
            <a:endParaRPr lang="en-AU" b="1">
              <a:solidFill>
                <a:schemeClr val="bg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0-#ppt_w/2"/>
                                          </p:val>
                                        </p:tav>
                                        <p:tav tm="100000">
                                          <p:val>
                                            <p:strVal val="#ppt_x"/>
                                          </p:val>
                                        </p:tav>
                                      </p:tavLst>
                                    </p:anim>
                                    <p:anim calcmode="lin" valueType="num">
                                      <p:cBhvr additive="base">
                                        <p:cTn id="8" dur="500" fill="hold"/>
                                        <p:tgtEl>
                                          <p:spTgt spid="133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blinds(horizontal)">
                                      <p:cBhvr>
                                        <p:cTn id="12" dur="500"/>
                                        <p:tgtEl>
                                          <p:spTgt spid="13315">
                                            <p:txEl>
                                              <p:pRg st="0" end="0"/>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13315">
                                            <p:txEl>
                                              <p:pRg st="1" end="1"/>
                                            </p:txEl>
                                          </p:spTgt>
                                        </p:tgtEl>
                                        <p:attrNameLst>
                                          <p:attrName>style.visibility</p:attrName>
                                        </p:attrNameLst>
                                      </p:cBhvr>
                                      <p:to>
                                        <p:strVal val="visible"/>
                                      </p:to>
                                    </p:set>
                                    <p:animEffect transition="in" filter="blinds(horizontal)">
                                      <p:cBhvr>
                                        <p:cTn id="16" dur="500"/>
                                        <p:tgtEl>
                                          <p:spTgt spid="13315">
                                            <p:txEl>
                                              <p:pRg st="1" end="1"/>
                                            </p:txEl>
                                          </p:spTgt>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13315">
                                            <p:txEl>
                                              <p:pRg st="2" end="2"/>
                                            </p:txEl>
                                          </p:spTgt>
                                        </p:tgtEl>
                                        <p:attrNameLst>
                                          <p:attrName>style.visibility</p:attrName>
                                        </p:attrNameLst>
                                      </p:cBhvr>
                                      <p:to>
                                        <p:strVal val="visible"/>
                                      </p:to>
                                    </p:set>
                                    <p:animEffect transition="in" filter="blinds(horizontal)">
                                      <p:cBhvr>
                                        <p:cTn id="20" dur="500"/>
                                        <p:tgtEl>
                                          <p:spTgt spid="13315">
                                            <p:txEl>
                                              <p:pRg st="2" end="2"/>
                                            </p:txEl>
                                          </p:spTgt>
                                        </p:tgtEl>
                                      </p:cBhvr>
                                    </p:animEffect>
                                  </p:childTnLst>
                                </p:cTn>
                              </p:par>
                            </p:childTnLst>
                          </p:cTn>
                        </p:par>
                        <p:par>
                          <p:cTn id="21" fill="hold">
                            <p:stCondLst>
                              <p:cond delay="2000"/>
                            </p:stCondLst>
                            <p:childTnLst>
                              <p:par>
                                <p:cTn id="22" presetID="4" presetClass="entr" presetSubtype="32" fill="hold" nodeType="afterEffect">
                                  <p:stCondLst>
                                    <p:cond delay="0"/>
                                  </p:stCondLst>
                                  <p:childTnLst>
                                    <p:set>
                                      <p:cBhvr>
                                        <p:cTn id="23" dur="1" fill="hold">
                                          <p:stCondLst>
                                            <p:cond delay="0"/>
                                          </p:stCondLst>
                                        </p:cTn>
                                        <p:tgtEl>
                                          <p:spTgt spid="13316"/>
                                        </p:tgtEl>
                                        <p:attrNameLst>
                                          <p:attrName>style.visibility</p:attrName>
                                        </p:attrNameLst>
                                      </p:cBhvr>
                                      <p:to>
                                        <p:strVal val="visible"/>
                                      </p:to>
                                    </p:set>
                                    <p:animEffect transition="in" filter="box(out)">
                                      <p:cBhvr>
                                        <p:cTn id="24" dur="500"/>
                                        <p:tgtEl>
                                          <p:spTgt spid="13316"/>
                                        </p:tgtEl>
                                      </p:cBhvr>
                                    </p:animEffect>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9218"/>
                                        </p:tgtEl>
                                        <p:attrNameLst>
                                          <p:attrName>style.visibility</p:attrName>
                                        </p:attrNameLst>
                                      </p:cBhvr>
                                      <p:to>
                                        <p:strVal val="visible"/>
                                      </p:to>
                                    </p:set>
                                    <p:anim calcmode="lin" valueType="num">
                                      <p:cBhvr additive="base">
                                        <p:cTn id="28" dur="500" fill="hold"/>
                                        <p:tgtEl>
                                          <p:spTgt spid="9218"/>
                                        </p:tgtEl>
                                        <p:attrNameLst>
                                          <p:attrName>ppt_x</p:attrName>
                                        </p:attrNameLst>
                                      </p:cBhvr>
                                      <p:tavLst>
                                        <p:tav tm="0">
                                          <p:val>
                                            <p:strVal val="0-#ppt_w/2"/>
                                          </p:val>
                                        </p:tav>
                                        <p:tav tm="100000">
                                          <p:val>
                                            <p:strVal val="#ppt_x"/>
                                          </p:val>
                                        </p:tav>
                                      </p:tavLst>
                                    </p:anim>
                                    <p:anim calcmode="lin" valueType="num">
                                      <p:cBhvr additive="base">
                                        <p:cTn id="29"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build="p" autoUpdateAnimBg="0" advAuto="0"/>
      <p:bldP spid="9218" grpId="0" animBg="1" autoUpdateAnimBg="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84002" name="Rectangle 2"/>
          <p:cNvSpPr>
            <a:spLocks noGrp="1" noChangeArrowheads="1"/>
          </p:cNvSpPr>
          <p:nvPr>
            <p:ph type="title"/>
          </p:nvPr>
        </p:nvSpPr>
        <p:spPr/>
        <p:txBody>
          <a:bodyPr/>
          <a:lstStyle/>
          <a:p>
            <a:r>
              <a:rPr lang="tr-TR"/>
              <a:t>PRATİK ÇALIŞMA-1 GÜN SONU</a:t>
            </a:r>
          </a:p>
        </p:txBody>
      </p:sp>
      <p:sp>
        <p:nvSpPr>
          <p:cNvPr id="384003" name="Rectangle 3"/>
          <p:cNvSpPr>
            <a:spLocks noGrp="1" noChangeArrowheads="1"/>
          </p:cNvSpPr>
          <p:nvPr>
            <p:ph type="body" idx="1"/>
          </p:nvPr>
        </p:nvSpPr>
        <p:spPr/>
        <p:txBody>
          <a:bodyPr/>
          <a:lstStyle/>
          <a:p>
            <a:pPr algn="ctr">
              <a:buFont typeface="Wingdings" pitchFamily="2" charset="2"/>
              <a:buNone/>
            </a:pPr>
            <a:r>
              <a:rPr lang="tr-TR" sz="4800"/>
              <a:t>BİR İŞLETMEYE AİT KALİTE POLİTİKASI YAZILMASI</a:t>
            </a:r>
          </a:p>
          <a:p>
            <a:pPr algn="ctr">
              <a:buFont typeface="Wingdings" pitchFamily="2" charset="2"/>
              <a:buNone/>
            </a:pPr>
            <a:endParaRPr lang="tr-TR" sz="4800"/>
          </a:p>
          <a:p>
            <a:pPr algn="ctr">
              <a:buFont typeface="Wingdings" pitchFamily="2" charset="2"/>
              <a:buNone/>
            </a:pPr>
            <a:r>
              <a:rPr lang="tr-TR" sz="4800"/>
              <a:t>2.GÜNÜN SONU.</a:t>
            </a:r>
          </a:p>
        </p:txBody>
      </p:sp>
    </p:spTree>
  </p:cSld>
  <p:clrMapOvr>
    <a:masterClrMapping/>
  </p:clrMapOvr>
  <p:transition spd="med"/>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80226"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80227"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34CD16D8-41DF-4D43-8A9D-E22E6E4DBB64}" type="slidenum">
              <a:rPr lang="en-US" sz="1400">
                <a:latin typeface="Arial Narrow" pitchFamily="34" charset="0"/>
              </a:rPr>
              <a:pPr algn="r" eaLnBrk="0" hangingPunct="0">
                <a:spcBef>
                  <a:spcPct val="50000"/>
                </a:spcBef>
              </a:pPr>
              <a:t>171</a:t>
            </a:fld>
            <a:endParaRPr lang="en-US" sz="1400">
              <a:latin typeface="Arial Narrow" pitchFamily="34" charset="0"/>
            </a:endParaRPr>
          </a:p>
        </p:txBody>
      </p:sp>
      <p:sp>
        <p:nvSpPr>
          <p:cNvPr id="180229" name="Rectangle 3"/>
          <p:cNvSpPr>
            <a:spLocks noGrp="1" noChangeArrowheads="1"/>
          </p:cNvSpPr>
          <p:nvPr>
            <p:ph type="body" idx="4294967295"/>
          </p:nvPr>
        </p:nvSpPr>
        <p:spPr>
          <a:xfrm>
            <a:off x="468313" y="1700213"/>
            <a:ext cx="7929562" cy="4114800"/>
          </a:xfrm>
          <a:noFill/>
        </p:spPr>
        <p:txBody>
          <a:bodyPr lIns="92075" tIns="46038" rIns="92075" bIns="46038"/>
          <a:lstStyle/>
          <a:p>
            <a:pPr>
              <a:buFont typeface="Wingdings" pitchFamily="2" charset="2"/>
              <a:buNone/>
            </a:pPr>
            <a:r>
              <a:rPr lang="tr-TR"/>
              <a:t>Kuruluş;</a:t>
            </a:r>
          </a:p>
          <a:p>
            <a:pPr>
              <a:buFont typeface="Wingdings" pitchFamily="2" charset="2"/>
              <a:buNone/>
            </a:pPr>
            <a:r>
              <a:rPr lang="tr-TR"/>
              <a:t>a) Kalite yönetim sistemini uygulamak, sürekliliğini sağlamak ve etkinliğini sürekli iyileştirmek,</a:t>
            </a:r>
          </a:p>
          <a:p>
            <a:pPr>
              <a:buFont typeface="Wingdings" pitchFamily="2" charset="2"/>
              <a:buNone/>
            </a:pPr>
            <a:r>
              <a:rPr lang="tr-TR"/>
              <a:t>b) Müşteri şartlarının yerine getirilmesi yolu ile müşteri memnuniyetini artırmak için, gerekli olan kaynakları belirlemeli ve sağlamalıdır.</a:t>
            </a:r>
            <a:endParaRPr lang="en-AU"/>
          </a:p>
        </p:txBody>
      </p:sp>
      <p:sp>
        <p:nvSpPr>
          <p:cNvPr id="347138" name="Rectangle 1026"/>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en-AU" b="1">
                <a:solidFill>
                  <a:schemeClr val="bg1"/>
                </a:solidFill>
                <a:effectLst>
                  <a:outerShdw blurRad="38100" dist="38100" dir="2700000" algn="tl">
                    <a:srgbClr val="000000"/>
                  </a:outerShdw>
                </a:effectLst>
                <a:latin typeface="Verdana" pitchFamily="34" charset="0"/>
              </a:rPr>
              <a:t>6.</a:t>
            </a:r>
            <a:r>
              <a:rPr lang="tr-TR" b="1">
                <a:solidFill>
                  <a:schemeClr val="bg1"/>
                </a:solidFill>
                <a:effectLst>
                  <a:outerShdw blurRad="38100" dist="38100" dir="2700000" algn="tl">
                    <a:srgbClr val="000000"/>
                  </a:outerShdw>
                </a:effectLst>
                <a:latin typeface="Verdana" pitchFamily="34" charset="0"/>
              </a:rPr>
              <a:t> </a:t>
            </a:r>
            <a:r>
              <a:rPr lang="en-AU" b="1">
                <a:solidFill>
                  <a:schemeClr val="bg1"/>
                </a:solidFill>
                <a:effectLst>
                  <a:outerShdw blurRad="38100" dist="38100" dir="2700000" algn="tl">
                    <a:srgbClr val="000000"/>
                  </a:outerShdw>
                </a:effectLst>
                <a:latin typeface="Verdana" pitchFamily="34" charset="0"/>
              </a:rPr>
              <a:t>Kaynak Yönetimi</a:t>
            </a:r>
            <a:br>
              <a:rPr lang="en-AU" b="1">
                <a:solidFill>
                  <a:schemeClr val="bg1"/>
                </a:solidFill>
                <a:effectLst>
                  <a:outerShdw blurRad="38100" dist="38100" dir="2700000" algn="tl">
                    <a:srgbClr val="000000"/>
                  </a:outerShdw>
                </a:effectLst>
                <a:latin typeface="Verdana" pitchFamily="34" charset="0"/>
              </a:rPr>
            </a:br>
            <a:r>
              <a:rPr lang="en-AU" b="1">
                <a:solidFill>
                  <a:schemeClr val="bg1"/>
                </a:solidFill>
                <a:effectLst>
                  <a:outerShdw blurRad="38100" dist="38100" dir="2700000" algn="tl">
                    <a:srgbClr val="000000"/>
                  </a:outerShdw>
                </a:effectLst>
                <a:latin typeface="Verdana" pitchFamily="34" charset="0"/>
              </a:rPr>
              <a:t>6.1</a:t>
            </a:r>
            <a:r>
              <a:rPr lang="tr-TR" b="1">
                <a:solidFill>
                  <a:schemeClr val="bg1"/>
                </a:solidFill>
                <a:effectLst>
                  <a:outerShdw blurRad="38100" dist="38100" dir="2700000" algn="tl">
                    <a:srgbClr val="000000"/>
                  </a:outerShdw>
                </a:effectLst>
                <a:latin typeface="Verdana" pitchFamily="34" charset="0"/>
              </a:rPr>
              <a:t>. </a:t>
            </a:r>
            <a:r>
              <a:rPr lang="en-AU" b="1">
                <a:solidFill>
                  <a:schemeClr val="bg1"/>
                </a:solidFill>
                <a:effectLst>
                  <a:outerShdw blurRad="38100" dist="38100" dir="2700000" algn="tl">
                    <a:srgbClr val="000000"/>
                  </a:outerShdw>
                </a:effectLst>
                <a:latin typeface="Verdana" pitchFamily="34" charset="0"/>
              </a:rPr>
              <a:t>Kaynakların </a:t>
            </a:r>
            <a:r>
              <a:rPr lang="tr-TR" b="1">
                <a:solidFill>
                  <a:schemeClr val="bg1"/>
                </a:solidFill>
                <a:effectLst>
                  <a:outerShdw blurRad="38100" dist="38100" dir="2700000" algn="tl">
                    <a:srgbClr val="000000"/>
                  </a:outerShdw>
                </a:effectLst>
                <a:latin typeface="Verdana" pitchFamily="34" charset="0"/>
              </a:rPr>
              <a:t>Sağlanması</a:t>
            </a:r>
            <a:endParaRPr lang="en-AU" b="1">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7138"/>
                                        </p:tgtEl>
                                        <p:attrNameLst>
                                          <p:attrName>style.visibility</p:attrName>
                                        </p:attrNameLst>
                                      </p:cBhvr>
                                      <p:to>
                                        <p:strVal val="visible"/>
                                      </p:to>
                                    </p:set>
                                    <p:anim calcmode="lin" valueType="num">
                                      <p:cBhvr additive="base">
                                        <p:cTn id="7" dur="500" fill="hold"/>
                                        <p:tgtEl>
                                          <p:spTgt spid="347138"/>
                                        </p:tgtEl>
                                        <p:attrNameLst>
                                          <p:attrName>ppt_x</p:attrName>
                                        </p:attrNameLst>
                                      </p:cBhvr>
                                      <p:tavLst>
                                        <p:tav tm="0">
                                          <p:val>
                                            <p:strVal val="0-#ppt_w/2"/>
                                          </p:val>
                                        </p:tav>
                                        <p:tav tm="100000">
                                          <p:val>
                                            <p:strVal val="#ppt_x"/>
                                          </p:val>
                                        </p:tav>
                                      </p:tavLst>
                                    </p:anim>
                                    <p:anim calcmode="lin" valueType="num">
                                      <p:cBhvr additive="base">
                                        <p:cTn id="8" dur="500" fill="hold"/>
                                        <p:tgtEl>
                                          <p:spTgt spid="347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8" grpId="0" animBg="1" autoUpdateAnimBg="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81250"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81251"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69876A14-F73F-4AF9-84E3-268CEAB1BD18}" type="slidenum">
              <a:rPr lang="en-US" sz="1400">
                <a:latin typeface="Arial Narrow" pitchFamily="34" charset="0"/>
              </a:rPr>
              <a:pPr algn="r" eaLnBrk="0" hangingPunct="0">
                <a:spcBef>
                  <a:spcPct val="50000"/>
                </a:spcBef>
              </a:pPr>
              <a:t>172</a:t>
            </a:fld>
            <a:endParaRPr lang="en-US" sz="1400">
              <a:latin typeface="Arial Narrow" pitchFamily="34" charset="0"/>
            </a:endParaRPr>
          </a:p>
        </p:txBody>
      </p:sp>
      <p:sp>
        <p:nvSpPr>
          <p:cNvPr id="181253" name="Rectangle 3"/>
          <p:cNvSpPr>
            <a:spLocks noGrp="1" noChangeArrowheads="1"/>
          </p:cNvSpPr>
          <p:nvPr>
            <p:ph type="body" idx="4294967295"/>
          </p:nvPr>
        </p:nvSpPr>
        <p:spPr>
          <a:xfrm>
            <a:off x="468313" y="1700213"/>
            <a:ext cx="8135937" cy="2881312"/>
          </a:xfrm>
          <a:noFill/>
        </p:spPr>
        <p:txBody>
          <a:bodyPr lIns="92075" tIns="46038" rIns="92075" bIns="46038"/>
          <a:lstStyle/>
          <a:p>
            <a:pPr marL="0" indent="0">
              <a:lnSpc>
                <a:spcPct val="90000"/>
              </a:lnSpc>
              <a:buFont typeface="Wingdings" pitchFamily="2" charset="2"/>
              <a:buNone/>
            </a:pPr>
            <a:r>
              <a:rPr lang="tr-TR" sz="2400"/>
              <a:t>Ürün şartlarına uygunluğu etkileyen işleri gerçekleştiren personel; uygun öğrenim, eğitim, beceri ve deneyim yönünden yeterli olmalıdır.</a:t>
            </a:r>
          </a:p>
          <a:p>
            <a:pPr marL="0" indent="0">
              <a:lnSpc>
                <a:spcPct val="90000"/>
              </a:lnSpc>
              <a:buFont typeface="Wingdings" pitchFamily="2" charset="2"/>
              <a:buNone/>
            </a:pPr>
            <a:endParaRPr lang="tr-TR" sz="2400" b="1"/>
          </a:p>
          <a:p>
            <a:pPr marL="0" indent="0">
              <a:lnSpc>
                <a:spcPct val="90000"/>
              </a:lnSpc>
              <a:buFont typeface="Wingdings" pitchFamily="2" charset="2"/>
              <a:buNone/>
            </a:pPr>
            <a:r>
              <a:rPr lang="tr-TR" sz="2400" b="1"/>
              <a:t>Not - </a:t>
            </a:r>
            <a:r>
              <a:rPr lang="tr-TR" sz="2400"/>
              <a:t>Ürün şartlarına uygunluk, kalite yönetim sisteminde herhangi bir görevi üstlenen personel tarafından doğrudan veya dolaylı olarak etkilenebilir.</a:t>
            </a:r>
          </a:p>
        </p:txBody>
      </p:sp>
      <p:sp>
        <p:nvSpPr>
          <p:cNvPr id="347138" name="Rectangle 1026"/>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b="1">
                <a:solidFill>
                  <a:schemeClr val="bg1"/>
                </a:solidFill>
                <a:latin typeface="Verdana" pitchFamily="34" charset="0"/>
              </a:rPr>
              <a:t>6.2. İnsan Kaynakları</a:t>
            </a:r>
            <a:br>
              <a:rPr lang="tr-TR" b="1">
                <a:solidFill>
                  <a:schemeClr val="bg1"/>
                </a:solidFill>
                <a:latin typeface="Verdana" pitchFamily="34" charset="0"/>
              </a:rPr>
            </a:br>
            <a:r>
              <a:rPr lang="tr-TR" b="1">
                <a:solidFill>
                  <a:schemeClr val="bg1"/>
                </a:solidFill>
                <a:latin typeface="Verdana" pitchFamily="34" charset="0"/>
              </a:rPr>
              <a:t>6.2.1. Genel</a:t>
            </a:r>
            <a:endParaRPr lang="en-AU" sz="2000" b="1">
              <a:solidFill>
                <a:schemeClr val="bg1"/>
              </a:solidFill>
              <a:latin typeface="Verdana"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7138"/>
                                        </p:tgtEl>
                                        <p:attrNameLst>
                                          <p:attrName>style.visibility</p:attrName>
                                        </p:attrNameLst>
                                      </p:cBhvr>
                                      <p:to>
                                        <p:strVal val="visible"/>
                                      </p:to>
                                    </p:set>
                                    <p:anim calcmode="lin" valueType="num">
                                      <p:cBhvr additive="base">
                                        <p:cTn id="7" dur="500" fill="hold"/>
                                        <p:tgtEl>
                                          <p:spTgt spid="347138"/>
                                        </p:tgtEl>
                                        <p:attrNameLst>
                                          <p:attrName>ppt_x</p:attrName>
                                        </p:attrNameLst>
                                      </p:cBhvr>
                                      <p:tavLst>
                                        <p:tav tm="0">
                                          <p:val>
                                            <p:strVal val="0-#ppt_w/2"/>
                                          </p:val>
                                        </p:tav>
                                        <p:tav tm="100000">
                                          <p:val>
                                            <p:strVal val="#ppt_x"/>
                                          </p:val>
                                        </p:tav>
                                      </p:tavLst>
                                    </p:anim>
                                    <p:anim calcmode="lin" valueType="num">
                                      <p:cBhvr additive="base">
                                        <p:cTn id="8" dur="500" fill="hold"/>
                                        <p:tgtEl>
                                          <p:spTgt spid="347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8" grpId="0" animBg="1" autoUpdateAnimBg="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82274"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82275"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AA7B093D-09F7-439F-96A9-983B487874B2}" type="slidenum">
              <a:rPr lang="en-US" sz="1400">
                <a:latin typeface="Arial Narrow" pitchFamily="34" charset="0"/>
              </a:rPr>
              <a:pPr algn="r" eaLnBrk="0" hangingPunct="0">
                <a:spcBef>
                  <a:spcPct val="50000"/>
                </a:spcBef>
              </a:pPr>
              <a:t>173</a:t>
            </a:fld>
            <a:endParaRPr lang="en-US" sz="1400">
              <a:latin typeface="Arial Narrow" pitchFamily="34" charset="0"/>
            </a:endParaRPr>
          </a:p>
        </p:txBody>
      </p:sp>
      <p:sp>
        <p:nvSpPr>
          <p:cNvPr id="192514" name="Rectangle 2"/>
          <p:cNvSpPr>
            <a:spLocks noGrp="1" noChangeArrowheads="1"/>
          </p:cNvSpPr>
          <p:nvPr>
            <p:ph type="title" idx="4294967295"/>
          </p:nvPr>
        </p:nvSpPr>
        <p:spPr>
          <a:xfrm>
            <a:off x="971550" y="1557338"/>
            <a:ext cx="7848600" cy="647700"/>
          </a:xfrm>
          <a:noFill/>
          <a:effectLst>
            <a:outerShdw dist="13470" dir="2700000" algn="ctr" rotWithShape="0">
              <a:schemeClr val="bg2"/>
            </a:outerShdw>
          </a:effectLst>
        </p:spPr>
        <p:txBody>
          <a:bodyPr lIns="92075" tIns="46038" rIns="92075" bIns="46038" anchor="ctr"/>
          <a:lstStyle/>
          <a:p>
            <a:r>
              <a:rPr lang="en-AU" b="1">
                <a:effectLst>
                  <a:outerShdw blurRad="38100" dist="38100" dir="2700000" algn="tl">
                    <a:srgbClr val="C0C0C0"/>
                  </a:outerShdw>
                </a:effectLst>
              </a:rPr>
              <a:t/>
            </a:r>
            <a:br>
              <a:rPr lang="en-AU" b="1">
                <a:effectLst>
                  <a:outerShdw blurRad="38100" dist="38100" dir="2700000" algn="tl">
                    <a:srgbClr val="C0C0C0"/>
                  </a:outerShdw>
                </a:effectLst>
              </a:rPr>
            </a:br>
            <a:endParaRPr lang="en-AU" sz="1800">
              <a:latin typeface="Times New Roman" pitchFamily="18" charset="0"/>
            </a:endParaRPr>
          </a:p>
        </p:txBody>
      </p:sp>
      <p:sp>
        <p:nvSpPr>
          <p:cNvPr id="182277" name="Rectangle 3"/>
          <p:cNvSpPr>
            <a:spLocks noGrp="1" noChangeArrowheads="1"/>
          </p:cNvSpPr>
          <p:nvPr>
            <p:ph type="body" idx="4294967295"/>
          </p:nvPr>
        </p:nvSpPr>
        <p:spPr>
          <a:xfrm>
            <a:off x="827088" y="1484313"/>
            <a:ext cx="7772400" cy="4475162"/>
          </a:xfrm>
          <a:noFill/>
        </p:spPr>
        <p:txBody>
          <a:bodyPr lIns="92075" tIns="46038" rIns="92075" bIns="46038"/>
          <a:lstStyle/>
          <a:p>
            <a:pPr marL="0" indent="0">
              <a:lnSpc>
                <a:spcPct val="80000"/>
              </a:lnSpc>
              <a:buFont typeface="Wingdings" pitchFamily="2" charset="2"/>
              <a:buNone/>
            </a:pPr>
            <a:r>
              <a:rPr lang="tr-TR" sz="2400"/>
              <a:t>Kuruluş;</a:t>
            </a:r>
          </a:p>
          <a:p>
            <a:pPr marL="0" indent="0">
              <a:lnSpc>
                <a:spcPct val="80000"/>
              </a:lnSpc>
              <a:buFont typeface="Wingdings" pitchFamily="2" charset="2"/>
              <a:buNone/>
            </a:pPr>
            <a:r>
              <a:rPr lang="tr-TR" sz="2400"/>
              <a:t>a) Ürün şartlarına uygunluğu etkileyen işleri gerçekleştiren personelin sahip olması gereken yeterliliği belirlemeli,</a:t>
            </a:r>
          </a:p>
          <a:p>
            <a:pPr marL="0" indent="0">
              <a:lnSpc>
                <a:spcPct val="80000"/>
              </a:lnSpc>
              <a:buFont typeface="Wingdings" pitchFamily="2" charset="2"/>
              <a:buNone/>
            </a:pPr>
            <a:r>
              <a:rPr lang="tr-TR" sz="2400"/>
              <a:t>b) Uygulanabildiğinde gereken yeterliliğe ulaşılması için eğitim sağlamalı veya diğer faaliyetleri gerçekleştirmeli,</a:t>
            </a:r>
          </a:p>
          <a:p>
            <a:pPr marL="0" indent="0">
              <a:lnSpc>
                <a:spcPct val="80000"/>
              </a:lnSpc>
              <a:buFont typeface="Wingdings" pitchFamily="2" charset="2"/>
              <a:buNone/>
            </a:pPr>
            <a:r>
              <a:rPr lang="tr-TR" sz="2400"/>
              <a:t>c) Gerçekleştirilen faaliyetlerin etkinliğini değerlendirmeli,</a:t>
            </a:r>
          </a:p>
          <a:p>
            <a:pPr marL="0" indent="0">
              <a:lnSpc>
                <a:spcPct val="80000"/>
              </a:lnSpc>
              <a:buFont typeface="Wingdings" pitchFamily="2" charset="2"/>
              <a:buNone/>
            </a:pPr>
            <a:r>
              <a:rPr lang="tr-TR" sz="2400"/>
              <a:t>d) Personelinin, yaptıkları işlerin kalite hedeflerine ulaşmadaki ilişkisi ve öneminin, ve ulaşmaya nasıl katkıda bulunacaklarının farkında olmasını güvence altına almalı,</a:t>
            </a:r>
          </a:p>
          <a:p>
            <a:pPr marL="0" indent="0">
              <a:lnSpc>
                <a:spcPct val="80000"/>
              </a:lnSpc>
              <a:buFont typeface="Wingdings" pitchFamily="2" charset="2"/>
              <a:buNone/>
            </a:pPr>
            <a:r>
              <a:rPr lang="tr-TR" sz="2400"/>
              <a:t>e) Öğrenim, eğitim, beceri ve deneyim ile ilgili uygun kayıtları muhafaza etmelidir (bkz. Madde 4.2.4).</a:t>
            </a:r>
          </a:p>
        </p:txBody>
      </p:sp>
      <p:sp>
        <p:nvSpPr>
          <p:cNvPr id="347138" name="Rectangle 1026"/>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b="1">
                <a:solidFill>
                  <a:schemeClr val="bg1"/>
                </a:solidFill>
                <a:effectLst>
                  <a:outerShdw blurRad="38100" dist="38100" dir="2700000" algn="tl">
                    <a:srgbClr val="000000"/>
                  </a:outerShdw>
                </a:effectLst>
                <a:latin typeface="Verdana" pitchFamily="34" charset="0"/>
              </a:rPr>
              <a:t>6.2.2	 </a:t>
            </a:r>
            <a:r>
              <a:rPr lang="tr-TR" b="1">
                <a:solidFill>
                  <a:schemeClr val="bg1"/>
                </a:solidFill>
                <a:latin typeface="Verdana" pitchFamily="34" charset="0"/>
              </a:rPr>
              <a:t>Yeterlilik, eğitim ve farkındalık</a:t>
            </a:r>
            <a:endParaRPr lang="en-AU" b="1">
              <a:solidFill>
                <a:schemeClr val="bg1"/>
              </a:solidFill>
              <a:latin typeface="Verdana"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7138"/>
                                        </p:tgtEl>
                                        <p:attrNameLst>
                                          <p:attrName>style.visibility</p:attrName>
                                        </p:attrNameLst>
                                      </p:cBhvr>
                                      <p:to>
                                        <p:strVal val="visible"/>
                                      </p:to>
                                    </p:set>
                                    <p:anim calcmode="lin" valueType="num">
                                      <p:cBhvr additive="base">
                                        <p:cTn id="7" dur="500" fill="hold"/>
                                        <p:tgtEl>
                                          <p:spTgt spid="347138"/>
                                        </p:tgtEl>
                                        <p:attrNameLst>
                                          <p:attrName>ppt_x</p:attrName>
                                        </p:attrNameLst>
                                      </p:cBhvr>
                                      <p:tavLst>
                                        <p:tav tm="0">
                                          <p:val>
                                            <p:strVal val="0-#ppt_w/2"/>
                                          </p:val>
                                        </p:tav>
                                        <p:tav tm="100000">
                                          <p:val>
                                            <p:strVal val="#ppt_x"/>
                                          </p:val>
                                        </p:tav>
                                      </p:tavLst>
                                    </p:anim>
                                    <p:anim calcmode="lin" valueType="num">
                                      <p:cBhvr additive="base">
                                        <p:cTn id="8" dur="500" fill="hold"/>
                                        <p:tgtEl>
                                          <p:spTgt spid="347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8" grpId="0" animBg="1" autoUpdateAnimBg="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83298"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83299"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3D7B9E21-A0E5-47E7-B833-0164FDB94425}" type="slidenum">
              <a:rPr lang="en-US" sz="1400">
                <a:latin typeface="Arial Narrow" pitchFamily="34" charset="0"/>
              </a:rPr>
              <a:pPr algn="r" eaLnBrk="0" hangingPunct="0">
                <a:spcBef>
                  <a:spcPct val="50000"/>
                </a:spcBef>
              </a:pPr>
              <a:t>174</a:t>
            </a:fld>
            <a:endParaRPr lang="en-US" sz="1400">
              <a:latin typeface="Arial Narrow" pitchFamily="34" charset="0"/>
            </a:endParaRPr>
          </a:p>
        </p:txBody>
      </p:sp>
      <p:sp>
        <p:nvSpPr>
          <p:cNvPr id="183301" name="Rectangle 3"/>
          <p:cNvSpPr>
            <a:spLocks noGrp="1" noChangeArrowheads="1"/>
          </p:cNvSpPr>
          <p:nvPr>
            <p:ph type="body" idx="4294967295"/>
          </p:nvPr>
        </p:nvSpPr>
        <p:spPr>
          <a:xfrm>
            <a:off x="0" y="1989138"/>
            <a:ext cx="9144000" cy="4530725"/>
          </a:xfrm>
          <a:noFill/>
        </p:spPr>
        <p:txBody>
          <a:bodyPr lIns="92075" tIns="46038" rIns="92075" bIns="46038"/>
          <a:lstStyle/>
          <a:p>
            <a:pPr>
              <a:buFont typeface="Wingdings" pitchFamily="2" charset="2"/>
              <a:buNone/>
            </a:pPr>
            <a:r>
              <a:rPr lang="tr-TR"/>
              <a:t>Kuruluş, ürün şartlarına uygunluğa ulaşmak için gereken altyapıyı belirlemeli, sağlamalı ve sürdürmelidir. Altyapı, uygulanabilirliği olduğu ölçüde aşağıdakileri kapsar:</a:t>
            </a:r>
          </a:p>
          <a:p>
            <a:pPr>
              <a:buFont typeface="Wingdings" pitchFamily="2" charset="2"/>
              <a:buNone/>
            </a:pPr>
            <a:r>
              <a:rPr lang="tr-TR"/>
              <a:t>a) Binalar, çalışma alanları ve bunlarla bağlantılı tesisler,</a:t>
            </a:r>
          </a:p>
          <a:p>
            <a:pPr>
              <a:buFont typeface="Wingdings" pitchFamily="2" charset="2"/>
              <a:buNone/>
            </a:pPr>
            <a:r>
              <a:rPr lang="tr-TR"/>
              <a:t>b) Proses teçhizatı (yazılım ve donanım),</a:t>
            </a:r>
          </a:p>
          <a:p>
            <a:pPr>
              <a:buFont typeface="Wingdings" pitchFamily="2" charset="2"/>
              <a:buNone/>
            </a:pPr>
            <a:r>
              <a:rPr lang="tr-TR"/>
              <a:t>c) Destek hizmetleri (ulaştırma, iletişim veya bilgi sistemleri gibi).</a:t>
            </a:r>
            <a:endParaRPr lang="en-AU"/>
          </a:p>
        </p:txBody>
      </p:sp>
      <p:sp>
        <p:nvSpPr>
          <p:cNvPr id="347138" name="Rectangle 1026"/>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en-AU" sz="3200" b="1">
                <a:solidFill>
                  <a:schemeClr val="bg1"/>
                </a:solidFill>
                <a:effectLst>
                  <a:outerShdw blurRad="38100" dist="38100" dir="2700000" algn="tl">
                    <a:srgbClr val="000000"/>
                  </a:outerShdw>
                </a:effectLst>
                <a:latin typeface="Verdana" pitchFamily="34" charset="0"/>
              </a:rPr>
              <a:t>6.3. </a:t>
            </a:r>
            <a:r>
              <a:rPr lang="tr-TR" sz="3200" b="1">
                <a:solidFill>
                  <a:schemeClr val="bg1"/>
                </a:solidFill>
                <a:effectLst>
                  <a:outerShdw blurRad="38100" dist="38100" dir="2700000" algn="tl">
                    <a:srgbClr val="000000"/>
                  </a:outerShdw>
                </a:effectLst>
                <a:latin typeface="Verdana" pitchFamily="34" charset="0"/>
              </a:rPr>
              <a:t>Altyapı</a:t>
            </a:r>
            <a:endParaRPr lang="en-AU" sz="3200" b="1">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7138"/>
                                        </p:tgtEl>
                                        <p:attrNameLst>
                                          <p:attrName>style.visibility</p:attrName>
                                        </p:attrNameLst>
                                      </p:cBhvr>
                                      <p:to>
                                        <p:strVal val="visible"/>
                                      </p:to>
                                    </p:set>
                                    <p:anim calcmode="lin" valueType="num">
                                      <p:cBhvr additive="base">
                                        <p:cTn id="7" dur="500" fill="hold"/>
                                        <p:tgtEl>
                                          <p:spTgt spid="347138"/>
                                        </p:tgtEl>
                                        <p:attrNameLst>
                                          <p:attrName>ppt_x</p:attrName>
                                        </p:attrNameLst>
                                      </p:cBhvr>
                                      <p:tavLst>
                                        <p:tav tm="0">
                                          <p:val>
                                            <p:strVal val="0-#ppt_w/2"/>
                                          </p:val>
                                        </p:tav>
                                        <p:tav tm="100000">
                                          <p:val>
                                            <p:strVal val="#ppt_x"/>
                                          </p:val>
                                        </p:tav>
                                      </p:tavLst>
                                    </p:anim>
                                    <p:anim calcmode="lin" valueType="num">
                                      <p:cBhvr additive="base">
                                        <p:cTn id="8" dur="500" fill="hold"/>
                                        <p:tgtEl>
                                          <p:spTgt spid="347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8" grpId="0" animBg="1" autoUpdateAnimBg="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84322"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84323"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EC62174C-0245-433A-A47E-50B90E7E9789}" type="slidenum">
              <a:rPr lang="en-US" sz="1400">
                <a:latin typeface="Arial Narrow" pitchFamily="34" charset="0"/>
              </a:rPr>
              <a:pPr algn="r" eaLnBrk="0" hangingPunct="0">
                <a:spcBef>
                  <a:spcPct val="50000"/>
                </a:spcBef>
              </a:pPr>
              <a:t>175</a:t>
            </a:fld>
            <a:endParaRPr lang="en-US" sz="1400">
              <a:latin typeface="Arial Narrow" pitchFamily="34" charset="0"/>
            </a:endParaRPr>
          </a:p>
        </p:txBody>
      </p:sp>
      <p:sp>
        <p:nvSpPr>
          <p:cNvPr id="184325" name="Rectangle 3"/>
          <p:cNvSpPr>
            <a:spLocks noGrp="1" noChangeArrowheads="1"/>
          </p:cNvSpPr>
          <p:nvPr>
            <p:ph type="body" idx="4294967295"/>
          </p:nvPr>
        </p:nvSpPr>
        <p:spPr>
          <a:xfrm>
            <a:off x="1042988" y="1628775"/>
            <a:ext cx="7772400" cy="3098800"/>
          </a:xfrm>
          <a:noFill/>
        </p:spPr>
        <p:txBody>
          <a:bodyPr lIns="92075" tIns="46038" rIns="92075" bIns="46038"/>
          <a:lstStyle/>
          <a:p>
            <a:pPr>
              <a:lnSpc>
                <a:spcPct val="90000"/>
              </a:lnSpc>
              <a:buFont typeface="Wingdings" pitchFamily="2" charset="2"/>
              <a:buNone/>
            </a:pPr>
            <a:r>
              <a:rPr lang="tr-TR"/>
              <a:t>Kuruluş, ürün şartlarına uygunluğu sağlamak için gereken çalışma ortamını belirlemeli ve yönetmelidir.</a:t>
            </a:r>
            <a:endParaRPr lang="tr-TR" b="1"/>
          </a:p>
          <a:p>
            <a:pPr>
              <a:lnSpc>
                <a:spcPct val="90000"/>
              </a:lnSpc>
              <a:buFont typeface="Wingdings" pitchFamily="2" charset="2"/>
              <a:buNone/>
            </a:pPr>
            <a:endParaRPr lang="tr-TR" b="1"/>
          </a:p>
          <a:p>
            <a:pPr>
              <a:lnSpc>
                <a:spcPct val="90000"/>
              </a:lnSpc>
              <a:buFont typeface="Wingdings" pitchFamily="2" charset="2"/>
              <a:buNone/>
            </a:pPr>
            <a:r>
              <a:rPr lang="tr-TR" b="1"/>
              <a:t>Not – </a:t>
            </a:r>
            <a:r>
              <a:rPr lang="tr-TR"/>
              <a:t>“Çalışma ortamı” terimi; fiziksel, çevresel ve diğer etkenler (gürültü, sıcaklık, nem, aydınlatma veya hava gibi) dahil işin gerçekleştirildiği ortamdaki şartlara ilişkindir.</a:t>
            </a:r>
            <a:endParaRPr lang="en-AU"/>
          </a:p>
        </p:txBody>
      </p:sp>
      <p:sp>
        <p:nvSpPr>
          <p:cNvPr id="347138" name="Rectangle 1026"/>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en-AU" sz="2800" b="1">
                <a:solidFill>
                  <a:schemeClr val="bg1"/>
                </a:solidFill>
                <a:effectLst>
                  <a:outerShdw blurRad="38100" dist="38100" dir="2700000" algn="tl">
                    <a:srgbClr val="000000"/>
                  </a:outerShdw>
                </a:effectLst>
                <a:latin typeface="Verdana" pitchFamily="34" charset="0"/>
              </a:rPr>
              <a:t>6.4. Çalışma Ortamı</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7138"/>
                                        </p:tgtEl>
                                        <p:attrNameLst>
                                          <p:attrName>style.visibility</p:attrName>
                                        </p:attrNameLst>
                                      </p:cBhvr>
                                      <p:to>
                                        <p:strVal val="visible"/>
                                      </p:to>
                                    </p:set>
                                    <p:anim calcmode="lin" valueType="num">
                                      <p:cBhvr additive="base">
                                        <p:cTn id="7" dur="500" fill="hold"/>
                                        <p:tgtEl>
                                          <p:spTgt spid="347138"/>
                                        </p:tgtEl>
                                        <p:attrNameLst>
                                          <p:attrName>ppt_x</p:attrName>
                                        </p:attrNameLst>
                                      </p:cBhvr>
                                      <p:tavLst>
                                        <p:tav tm="0">
                                          <p:val>
                                            <p:strVal val="0-#ppt_w/2"/>
                                          </p:val>
                                        </p:tav>
                                        <p:tav tm="100000">
                                          <p:val>
                                            <p:strVal val="#ppt_x"/>
                                          </p:val>
                                        </p:tav>
                                      </p:tavLst>
                                    </p:anim>
                                    <p:anim calcmode="lin" valueType="num">
                                      <p:cBhvr additive="base">
                                        <p:cTn id="8" dur="500" fill="hold"/>
                                        <p:tgtEl>
                                          <p:spTgt spid="347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8" grpId="0" animBg="1" autoUpdateAnimBg="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85346"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85347"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96C37140-5400-4977-ACE2-1B5C883C2F98}" type="slidenum">
              <a:rPr lang="en-US" sz="1400">
                <a:latin typeface="Arial Narrow" pitchFamily="34" charset="0"/>
              </a:rPr>
              <a:pPr algn="r" eaLnBrk="0" hangingPunct="0">
                <a:spcBef>
                  <a:spcPct val="50000"/>
                </a:spcBef>
              </a:pPr>
              <a:t>176</a:t>
            </a:fld>
            <a:endParaRPr lang="en-US" sz="1400">
              <a:latin typeface="Arial Narrow" pitchFamily="34" charset="0"/>
            </a:endParaRPr>
          </a:p>
        </p:txBody>
      </p:sp>
      <p:sp>
        <p:nvSpPr>
          <p:cNvPr id="185349" name="Rectangle 3"/>
          <p:cNvSpPr>
            <a:spLocks noGrp="1" noChangeArrowheads="1"/>
          </p:cNvSpPr>
          <p:nvPr>
            <p:ph type="body" idx="4294967295"/>
          </p:nvPr>
        </p:nvSpPr>
        <p:spPr>
          <a:xfrm>
            <a:off x="539750" y="1828800"/>
            <a:ext cx="8440738" cy="4114800"/>
          </a:xfrm>
          <a:noFill/>
        </p:spPr>
        <p:txBody>
          <a:bodyPr lIns="92075" tIns="46038" rIns="92075" bIns="46038"/>
          <a:lstStyle/>
          <a:p>
            <a:pPr marL="0" indent="0">
              <a:buFont typeface="Wingdings" pitchFamily="2" charset="2"/>
              <a:buNone/>
            </a:pPr>
            <a:r>
              <a:rPr lang="tr-TR"/>
              <a:t>Kuruluş, ürünün gerçekleştirilmesi için gerekli prosesleri plânlamalı ve oluşturmalıdır. Ürün gerçekleştirme plânlaması, kalite yönetim sisteminin diğer proseslerinin şartları ile tutarlı olmalıdır (bkz. Madde 4.1).</a:t>
            </a:r>
          </a:p>
          <a:p>
            <a:pPr marL="0" indent="0">
              <a:buFont typeface="Wingdings" pitchFamily="2" charset="2"/>
              <a:buNone/>
            </a:pPr>
            <a:endParaRPr lang="tr-TR"/>
          </a:p>
          <a:p>
            <a:pPr marL="0" indent="0">
              <a:buFont typeface="Wingdings" pitchFamily="2" charset="2"/>
              <a:buNone/>
            </a:pPr>
            <a:r>
              <a:rPr lang="tr-TR"/>
              <a:t>Ürün gerçekleştirme plânlamasında, kuruluş uygulanabildiği ölçüde aşağıdakileri belirlemelidir:</a:t>
            </a:r>
          </a:p>
        </p:txBody>
      </p:sp>
      <p:sp>
        <p:nvSpPr>
          <p:cNvPr id="347138" name="Rectangle 1026"/>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en-AU" b="1">
                <a:solidFill>
                  <a:schemeClr val="bg1"/>
                </a:solidFill>
                <a:latin typeface="Verdana" pitchFamily="34" charset="0"/>
              </a:rPr>
              <a:t>7.Ürün Gerçekleştirme</a:t>
            </a:r>
            <a:br>
              <a:rPr lang="en-AU" b="1">
                <a:solidFill>
                  <a:schemeClr val="bg1"/>
                </a:solidFill>
                <a:latin typeface="Verdana" pitchFamily="34" charset="0"/>
              </a:rPr>
            </a:br>
            <a:r>
              <a:rPr lang="en-AU" b="1">
                <a:solidFill>
                  <a:schemeClr val="bg1"/>
                </a:solidFill>
                <a:latin typeface="Verdana" pitchFamily="34" charset="0"/>
              </a:rPr>
              <a:t>7.1.</a:t>
            </a:r>
            <a:r>
              <a:rPr lang="tr-TR" b="1">
                <a:solidFill>
                  <a:schemeClr val="bg1"/>
                </a:solidFill>
                <a:latin typeface="Verdana" pitchFamily="34" charset="0"/>
              </a:rPr>
              <a:t>Ürün </a:t>
            </a:r>
            <a:r>
              <a:rPr lang="en-AU" b="1">
                <a:solidFill>
                  <a:schemeClr val="bg1"/>
                </a:solidFill>
                <a:latin typeface="Verdana" pitchFamily="34" charset="0"/>
              </a:rPr>
              <a:t>Gerçekleştirmenin Planlanması</a:t>
            </a:r>
          </a:p>
        </p:txBody>
      </p:sp>
      <p:sp>
        <p:nvSpPr>
          <p:cNvPr id="185351" name="Rectangle 7"/>
          <p:cNvSpPr>
            <a:spLocks noGrp="1" noChangeArrowheads="1"/>
          </p:cNvSpPr>
          <p:nvPr>
            <p:ph type="title" idx="4294967295"/>
          </p:nvPr>
        </p:nvSpPr>
        <p:spPr/>
        <p:txBody>
          <a:bodyPr/>
          <a:lstStyle/>
          <a:p>
            <a:r>
              <a:rPr lang="en-AU" b="1"/>
              <a:t>7.Ürün Gerçekleştirme</a:t>
            </a:r>
            <a:br>
              <a:rPr lang="en-AU" b="1"/>
            </a:br>
            <a:r>
              <a:rPr lang="en-AU" b="1"/>
              <a:t>7.1.</a:t>
            </a:r>
            <a:r>
              <a:rPr lang="tr-TR" b="1"/>
              <a:t>Ürün </a:t>
            </a:r>
            <a:r>
              <a:rPr lang="en-AU" b="1"/>
              <a:t>Gerçekleştirmenin Planlanması</a:t>
            </a:r>
            <a:endParaRPr lang="tr-TR" b="1"/>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7138"/>
                                        </p:tgtEl>
                                        <p:attrNameLst>
                                          <p:attrName>style.visibility</p:attrName>
                                        </p:attrNameLst>
                                      </p:cBhvr>
                                      <p:to>
                                        <p:strVal val="visible"/>
                                      </p:to>
                                    </p:set>
                                    <p:anim calcmode="lin" valueType="num">
                                      <p:cBhvr additive="base">
                                        <p:cTn id="7" dur="500" fill="hold"/>
                                        <p:tgtEl>
                                          <p:spTgt spid="347138"/>
                                        </p:tgtEl>
                                        <p:attrNameLst>
                                          <p:attrName>ppt_x</p:attrName>
                                        </p:attrNameLst>
                                      </p:cBhvr>
                                      <p:tavLst>
                                        <p:tav tm="0">
                                          <p:val>
                                            <p:strVal val="0-#ppt_w/2"/>
                                          </p:val>
                                        </p:tav>
                                        <p:tav tm="100000">
                                          <p:val>
                                            <p:strVal val="#ppt_x"/>
                                          </p:val>
                                        </p:tav>
                                      </p:tavLst>
                                    </p:anim>
                                    <p:anim calcmode="lin" valueType="num">
                                      <p:cBhvr additive="base">
                                        <p:cTn id="8" dur="500" fill="hold"/>
                                        <p:tgtEl>
                                          <p:spTgt spid="347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8" grpId="0" animBg="1" autoUpdateAnimBg="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86370" name="Rectangle 2"/>
          <p:cNvSpPr>
            <a:spLocks noGrp="1" noChangeArrowheads="1"/>
          </p:cNvSpPr>
          <p:nvPr>
            <p:ph type="body" idx="4294967295"/>
          </p:nvPr>
        </p:nvSpPr>
        <p:spPr>
          <a:xfrm>
            <a:off x="395288" y="1557338"/>
            <a:ext cx="8458200" cy="4114800"/>
          </a:xfrm>
        </p:spPr>
        <p:txBody>
          <a:bodyPr/>
          <a:lstStyle/>
          <a:p>
            <a:pPr marL="0" indent="0">
              <a:lnSpc>
                <a:spcPct val="90000"/>
              </a:lnSpc>
              <a:buFont typeface="Wingdings" pitchFamily="2" charset="2"/>
              <a:buNone/>
            </a:pPr>
            <a:r>
              <a:rPr lang="tr-TR" sz="2400"/>
              <a:t>a) Ürünle ilgili kalite hedefleri ve ürün şartları,</a:t>
            </a:r>
          </a:p>
          <a:p>
            <a:pPr marL="0" indent="0">
              <a:lnSpc>
                <a:spcPct val="90000"/>
              </a:lnSpc>
              <a:buFont typeface="Wingdings" pitchFamily="2" charset="2"/>
              <a:buNone/>
            </a:pPr>
            <a:r>
              <a:rPr lang="tr-TR" sz="2400"/>
              <a:t>b) Prosesler ve dokümanların oluşturulması ve ürüne özgü kaynakların sağlanması ihtiyacı,</a:t>
            </a:r>
          </a:p>
          <a:p>
            <a:pPr marL="0" indent="0">
              <a:lnSpc>
                <a:spcPct val="90000"/>
              </a:lnSpc>
              <a:buFont typeface="Wingdings" pitchFamily="2" charset="2"/>
              <a:buNone/>
            </a:pPr>
            <a:r>
              <a:rPr lang="tr-TR" sz="2400"/>
              <a:t>c) Ürüne özgü olarak gereken doğrulama, geçerli kılma, izleme, ölçme, muayene ve deney faaliyetleri ile ürünün kabul kriterleri,</a:t>
            </a:r>
          </a:p>
          <a:p>
            <a:pPr marL="0" indent="0">
              <a:lnSpc>
                <a:spcPct val="90000"/>
              </a:lnSpc>
              <a:buFont typeface="Wingdings" pitchFamily="2" charset="2"/>
              <a:buNone/>
            </a:pPr>
            <a:r>
              <a:rPr lang="tr-TR" sz="2400"/>
              <a:t>d) Gerçekleştirme proseslerinin ve bunların sonucunda oluşan ürünün, şartları karşıladığına dair kanıtları sağlamak için gereken kayıtlar (bkz. Madde 4.2.4).</a:t>
            </a:r>
          </a:p>
          <a:p>
            <a:pPr marL="0" indent="0">
              <a:lnSpc>
                <a:spcPct val="90000"/>
              </a:lnSpc>
              <a:buFont typeface="Wingdings" pitchFamily="2" charset="2"/>
              <a:buNone/>
            </a:pPr>
            <a:r>
              <a:rPr lang="tr-TR" sz="2400"/>
              <a:t>Bu plânlamanın çıktısı, kuruluşun çalışma metoduna elverişli bir biçimde olmalıdır.</a:t>
            </a:r>
            <a:endParaRPr lang="tr-TR" sz="2400" b="1"/>
          </a:p>
        </p:txBody>
      </p:sp>
      <p:grpSp>
        <p:nvGrpSpPr>
          <p:cNvPr id="186371" name="Group 3"/>
          <p:cNvGrpSpPr>
            <a:grpSpLocks/>
          </p:cNvGrpSpPr>
          <p:nvPr/>
        </p:nvGrpSpPr>
        <p:grpSpPr bwMode="auto">
          <a:xfrm>
            <a:off x="3938588" y="6278563"/>
            <a:ext cx="5084762" cy="274637"/>
            <a:chOff x="2653" y="3600"/>
            <a:chExt cx="3470" cy="173"/>
          </a:xfrm>
        </p:grpSpPr>
        <p:sp>
          <p:nvSpPr>
            <p:cNvPr id="186372" name="Text Box 4"/>
            <p:cNvSpPr txBox="1">
              <a:spLocks noChangeArrowheads="1"/>
            </p:cNvSpPr>
            <p:nvPr/>
          </p:nvSpPr>
          <p:spPr bwMode="auto">
            <a:xfrm>
              <a:off x="2653" y="3600"/>
              <a:ext cx="1715" cy="173"/>
            </a:xfrm>
            <a:prstGeom prst="rect">
              <a:avLst/>
            </a:prstGeom>
            <a:noFill/>
            <a:ln w="9525">
              <a:noFill/>
              <a:miter lim="800000"/>
              <a:headEnd/>
              <a:tailEnd/>
            </a:ln>
          </p:spPr>
          <p:txBody>
            <a:bodyPr wrap="none">
              <a:spAutoFit/>
            </a:bodyPr>
            <a:lstStyle/>
            <a:p>
              <a:pPr eaLnBrk="0" hangingPunct="0"/>
              <a:r>
                <a:rPr lang="en-AU" sz="1200">
                  <a:latin typeface="Arial" pitchFamily="34" charset="0"/>
                </a:rPr>
                <a:t>TÜRK STANDARDLARI ENSTİTÜSÜ</a:t>
              </a:r>
            </a:p>
          </p:txBody>
        </p:sp>
        <p:sp>
          <p:nvSpPr>
            <p:cNvPr id="186373" name="Text Box 5"/>
            <p:cNvSpPr txBox="1">
              <a:spLocks noChangeArrowheads="1"/>
            </p:cNvSpPr>
            <p:nvPr/>
          </p:nvSpPr>
          <p:spPr bwMode="auto">
            <a:xfrm>
              <a:off x="5848" y="3600"/>
              <a:ext cx="275" cy="173"/>
            </a:xfrm>
            <a:prstGeom prst="rect">
              <a:avLst/>
            </a:prstGeom>
            <a:noFill/>
            <a:ln w="9525">
              <a:noFill/>
              <a:miter lim="800000"/>
              <a:headEnd/>
              <a:tailEnd/>
            </a:ln>
          </p:spPr>
          <p:txBody>
            <a:bodyPr wrap="none">
              <a:spAutoFit/>
            </a:bodyPr>
            <a:lstStyle/>
            <a:p>
              <a:pPr eaLnBrk="0" hangingPunct="0"/>
              <a:r>
                <a:rPr lang="en-AU" sz="1200">
                  <a:latin typeface="Arial" pitchFamily="34" charset="0"/>
                </a:rPr>
                <a:t>156</a:t>
              </a:r>
            </a:p>
          </p:txBody>
        </p:sp>
      </p:grpSp>
      <p:sp>
        <p:nvSpPr>
          <p:cNvPr id="347138" name="Rectangle 1026"/>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en-AU" b="1">
                <a:solidFill>
                  <a:schemeClr val="bg1"/>
                </a:solidFill>
                <a:latin typeface="Verdana" pitchFamily="34" charset="0"/>
              </a:rPr>
              <a:t>7.1.</a:t>
            </a:r>
            <a:r>
              <a:rPr lang="tr-TR" b="1">
                <a:solidFill>
                  <a:schemeClr val="bg1"/>
                </a:solidFill>
                <a:latin typeface="Verdana" pitchFamily="34" charset="0"/>
              </a:rPr>
              <a:t>Ürün </a:t>
            </a:r>
            <a:r>
              <a:rPr lang="en-AU" b="1">
                <a:solidFill>
                  <a:schemeClr val="bg1"/>
                </a:solidFill>
                <a:latin typeface="Verdana" pitchFamily="34" charset="0"/>
              </a:rPr>
              <a:t>Gerçekleştirmenin Planlanması</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7138"/>
                                        </p:tgtEl>
                                        <p:attrNameLst>
                                          <p:attrName>style.visibility</p:attrName>
                                        </p:attrNameLst>
                                      </p:cBhvr>
                                      <p:to>
                                        <p:strVal val="visible"/>
                                      </p:to>
                                    </p:set>
                                    <p:anim calcmode="lin" valueType="num">
                                      <p:cBhvr additive="base">
                                        <p:cTn id="7" dur="500" fill="hold"/>
                                        <p:tgtEl>
                                          <p:spTgt spid="347138"/>
                                        </p:tgtEl>
                                        <p:attrNameLst>
                                          <p:attrName>ppt_x</p:attrName>
                                        </p:attrNameLst>
                                      </p:cBhvr>
                                      <p:tavLst>
                                        <p:tav tm="0">
                                          <p:val>
                                            <p:strVal val="0-#ppt_w/2"/>
                                          </p:val>
                                        </p:tav>
                                        <p:tav tm="100000">
                                          <p:val>
                                            <p:strVal val="#ppt_x"/>
                                          </p:val>
                                        </p:tav>
                                      </p:tavLst>
                                    </p:anim>
                                    <p:anim calcmode="lin" valueType="num">
                                      <p:cBhvr additive="base">
                                        <p:cTn id="8" dur="500" fill="hold"/>
                                        <p:tgtEl>
                                          <p:spTgt spid="347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8" grpId="0" animBg="1" autoUpdateAnimBg="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52258" name="Rectangle 2"/>
          <p:cNvSpPr>
            <a:spLocks noGrp="1" noChangeArrowheads="1"/>
          </p:cNvSpPr>
          <p:nvPr>
            <p:ph type="body" idx="4294967295"/>
          </p:nvPr>
        </p:nvSpPr>
        <p:spPr>
          <a:xfrm>
            <a:off x="395288" y="1557338"/>
            <a:ext cx="8458200" cy="4114800"/>
          </a:xfrm>
        </p:spPr>
        <p:txBody>
          <a:bodyPr/>
          <a:lstStyle/>
          <a:p>
            <a:pPr marL="0" indent="0">
              <a:buFont typeface="Wingdings" pitchFamily="2" charset="2"/>
              <a:buNone/>
            </a:pPr>
            <a:r>
              <a:rPr lang="tr-TR" b="1"/>
              <a:t>Not 1 - </a:t>
            </a:r>
            <a:r>
              <a:rPr lang="tr-TR"/>
              <a:t>Kalite yönetim sisteminin proseslerini (ürün gerçekleştirme proseslerini de içeren) ve belirli bir ürüne, projeye veya sözleşmeye uygulanacak kaynakları belirten bir doküman, kalite plânı olarak adlandırılabilir.</a:t>
            </a:r>
          </a:p>
          <a:p>
            <a:pPr marL="0" indent="0">
              <a:buFont typeface="Wingdings" pitchFamily="2" charset="2"/>
              <a:buNone/>
            </a:pPr>
            <a:endParaRPr lang="tr-TR" b="1"/>
          </a:p>
          <a:p>
            <a:pPr marL="0" indent="0">
              <a:buFont typeface="Wingdings" pitchFamily="2" charset="2"/>
              <a:buNone/>
            </a:pPr>
            <a:r>
              <a:rPr lang="tr-TR" b="1"/>
              <a:t>Not 2 </a:t>
            </a:r>
            <a:r>
              <a:rPr lang="tr-TR"/>
              <a:t>- Kuruluş, Madde 7.3’ te verilen şartları, ürün gerçekleştirme proseslerinin oluşturulmasında da uygulayabilir.</a:t>
            </a:r>
          </a:p>
        </p:txBody>
      </p:sp>
      <p:grpSp>
        <p:nvGrpSpPr>
          <p:cNvPr id="352259" name="Group 3"/>
          <p:cNvGrpSpPr>
            <a:grpSpLocks/>
          </p:cNvGrpSpPr>
          <p:nvPr/>
        </p:nvGrpSpPr>
        <p:grpSpPr bwMode="auto">
          <a:xfrm>
            <a:off x="3938588" y="6278563"/>
            <a:ext cx="5084762" cy="274637"/>
            <a:chOff x="2653" y="3600"/>
            <a:chExt cx="3470" cy="173"/>
          </a:xfrm>
        </p:grpSpPr>
        <p:sp>
          <p:nvSpPr>
            <p:cNvPr id="352260" name="Text Box 4"/>
            <p:cNvSpPr txBox="1">
              <a:spLocks noChangeArrowheads="1"/>
            </p:cNvSpPr>
            <p:nvPr/>
          </p:nvSpPr>
          <p:spPr bwMode="auto">
            <a:xfrm>
              <a:off x="2653" y="3600"/>
              <a:ext cx="1715" cy="173"/>
            </a:xfrm>
            <a:prstGeom prst="rect">
              <a:avLst/>
            </a:prstGeom>
            <a:noFill/>
            <a:ln w="9525">
              <a:noFill/>
              <a:miter lim="800000"/>
              <a:headEnd/>
              <a:tailEnd/>
            </a:ln>
          </p:spPr>
          <p:txBody>
            <a:bodyPr wrap="none">
              <a:spAutoFit/>
            </a:bodyPr>
            <a:lstStyle/>
            <a:p>
              <a:pPr eaLnBrk="0" hangingPunct="0"/>
              <a:r>
                <a:rPr lang="en-AU" sz="1200">
                  <a:latin typeface="Arial" pitchFamily="34" charset="0"/>
                </a:rPr>
                <a:t>TÜRK STANDARDLARI ENSTİTÜSÜ</a:t>
              </a:r>
            </a:p>
          </p:txBody>
        </p:sp>
        <p:sp>
          <p:nvSpPr>
            <p:cNvPr id="352261" name="Text Box 5"/>
            <p:cNvSpPr txBox="1">
              <a:spLocks noChangeArrowheads="1"/>
            </p:cNvSpPr>
            <p:nvPr/>
          </p:nvSpPr>
          <p:spPr bwMode="auto">
            <a:xfrm>
              <a:off x="5848" y="3600"/>
              <a:ext cx="275" cy="173"/>
            </a:xfrm>
            <a:prstGeom prst="rect">
              <a:avLst/>
            </a:prstGeom>
            <a:noFill/>
            <a:ln w="9525">
              <a:noFill/>
              <a:miter lim="800000"/>
              <a:headEnd/>
              <a:tailEnd/>
            </a:ln>
          </p:spPr>
          <p:txBody>
            <a:bodyPr wrap="none">
              <a:spAutoFit/>
            </a:bodyPr>
            <a:lstStyle/>
            <a:p>
              <a:pPr eaLnBrk="0" hangingPunct="0"/>
              <a:r>
                <a:rPr lang="en-AU" sz="1200">
                  <a:latin typeface="Arial" pitchFamily="34" charset="0"/>
                </a:rPr>
                <a:t>156</a:t>
              </a:r>
            </a:p>
          </p:txBody>
        </p:sp>
      </p:grpSp>
      <p:sp>
        <p:nvSpPr>
          <p:cNvPr id="347138" name="Rectangle 1026"/>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en-AU" b="1">
                <a:solidFill>
                  <a:schemeClr val="bg1"/>
                </a:solidFill>
                <a:latin typeface="Verdana" pitchFamily="34" charset="0"/>
              </a:rPr>
              <a:t>7.1.</a:t>
            </a:r>
            <a:r>
              <a:rPr lang="tr-TR" b="1">
                <a:solidFill>
                  <a:schemeClr val="bg1"/>
                </a:solidFill>
                <a:latin typeface="Verdana" pitchFamily="34" charset="0"/>
              </a:rPr>
              <a:t>Ürün </a:t>
            </a:r>
            <a:r>
              <a:rPr lang="en-AU" b="1">
                <a:solidFill>
                  <a:schemeClr val="bg1"/>
                </a:solidFill>
                <a:latin typeface="Verdana" pitchFamily="34" charset="0"/>
              </a:rPr>
              <a:t>Gerçekleştirmenin Planlanması</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7138"/>
                                        </p:tgtEl>
                                        <p:attrNameLst>
                                          <p:attrName>style.visibility</p:attrName>
                                        </p:attrNameLst>
                                      </p:cBhvr>
                                      <p:to>
                                        <p:strVal val="visible"/>
                                      </p:to>
                                    </p:set>
                                    <p:anim calcmode="lin" valueType="num">
                                      <p:cBhvr additive="base">
                                        <p:cTn id="7" dur="500" fill="hold"/>
                                        <p:tgtEl>
                                          <p:spTgt spid="347138"/>
                                        </p:tgtEl>
                                        <p:attrNameLst>
                                          <p:attrName>ppt_x</p:attrName>
                                        </p:attrNameLst>
                                      </p:cBhvr>
                                      <p:tavLst>
                                        <p:tav tm="0">
                                          <p:val>
                                            <p:strVal val="0-#ppt_w/2"/>
                                          </p:val>
                                        </p:tav>
                                        <p:tav tm="100000">
                                          <p:val>
                                            <p:strVal val="#ppt_x"/>
                                          </p:val>
                                        </p:tav>
                                      </p:tavLst>
                                    </p:anim>
                                    <p:anim calcmode="lin" valueType="num">
                                      <p:cBhvr additive="base">
                                        <p:cTn id="8" dur="500" fill="hold"/>
                                        <p:tgtEl>
                                          <p:spTgt spid="347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8" grpId="0" animBg="1" autoUpdateAnimBg="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87394"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87395"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67937FC1-B1B2-4B7E-A82C-D44B007CB8ED}" type="slidenum">
              <a:rPr lang="en-US" sz="1400">
                <a:latin typeface="Arial Narrow" pitchFamily="34" charset="0"/>
              </a:rPr>
              <a:pPr algn="r" eaLnBrk="0" hangingPunct="0">
                <a:spcBef>
                  <a:spcPct val="50000"/>
                </a:spcBef>
              </a:pPr>
              <a:t>179</a:t>
            </a:fld>
            <a:endParaRPr lang="en-US" sz="1400">
              <a:latin typeface="Arial Narrow" pitchFamily="34" charset="0"/>
            </a:endParaRPr>
          </a:p>
        </p:txBody>
      </p:sp>
      <p:sp>
        <p:nvSpPr>
          <p:cNvPr id="370690" name="Rectangle 2"/>
          <p:cNvSpPr>
            <a:spLocks noGrp="1" noChangeArrowheads="1"/>
          </p:cNvSpPr>
          <p:nvPr>
            <p:ph type="title" idx="4294967295"/>
          </p:nvPr>
        </p:nvSpPr>
        <p:spPr>
          <a:xfrm>
            <a:off x="0" y="0"/>
            <a:ext cx="9144000" cy="1600200"/>
          </a:xfrm>
        </p:spPr>
        <p:txBody>
          <a:bodyPr/>
          <a:lstStyle/>
          <a:p>
            <a:r>
              <a:rPr lang="tr-TR" sz="1600" b="1">
                <a:effectLst>
                  <a:outerShdw blurRad="38100" dist="38100" dir="2700000" algn="tl">
                    <a:srgbClr val="000000"/>
                  </a:outerShdw>
                </a:effectLst>
              </a:rPr>
              <a:t>Ürün </a:t>
            </a:r>
            <a:r>
              <a:rPr lang="en-AU" sz="1600" b="1">
                <a:effectLst>
                  <a:outerShdw blurRad="38100" dist="38100" dir="2700000" algn="tl">
                    <a:srgbClr val="000000"/>
                  </a:outerShdw>
                </a:effectLst>
              </a:rPr>
              <a:t>Gerçekleştirmenin Planlanması</a:t>
            </a:r>
          </a:p>
        </p:txBody>
      </p:sp>
      <p:sp>
        <p:nvSpPr>
          <p:cNvPr id="187397" name="Text Box 3"/>
          <p:cNvSpPr txBox="1">
            <a:spLocks noChangeArrowheads="1"/>
          </p:cNvSpPr>
          <p:nvPr/>
        </p:nvSpPr>
        <p:spPr bwMode="auto">
          <a:xfrm>
            <a:off x="984250" y="2133600"/>
            <a:ext cx="8089900" cy="4911725"/>
          </a:xfrm>
          <a:prstGeom prst="rect">
            <a:avLst/>
          </a:prstGeom>
          <a:noFill/>
          <a:ln w="9525">
            <a:noFill/>
            <a:miter lim="800000"/>
            <a:headEnd/>
            <a:tailEnd/>
          </a:ln>
        </p:spPr>
        <p:txBody>
          <a:bodyPr>
            <a:spAutoFit/>
          </a:bodyPr>
          <a:lstStyle/>
          <a:p>
            <a:pPr eaLnBrk="0" hangingPunct="0">
              <a:lnSpc>
                <a:spcPct val="120000"/>
              </a:lnSpc>
              <a:buFontTx/>
              <a:buChar char="•"/>
            </a:pPr>
            <a:r>
              <a:rPr lang="en-AU">
                <a:solidFill>
                  <a:srgbClr val="3333CC"/>
                </a:solidFill>
              </a:rPr>
              <a:t> kalite hedefleri ve ürün için şartlar; ürün gerçekleştirme prosesleri için belirlenen kalite hedeflerine ulaşabilmek ve ürün için belirlenen şartları sağlamak üzere planlama yapılması,</a:t>
            </a:r>
          </a:p>
          <a:p>
            <a:pPr eaLnBrk="0" hangingPunct="0">
              <a:lnSpc>
                <a:spcPct val="120000"/>
              </a:lnSpc>
              <a:buFontTx/>
              <a:buChar char="•"/>
            </a:pPr>
            <a:r>
              <a:rPr lang="en-AU">
                <a:solidFill>
                  <a:srgbClr val="3333CC"/>
                </a:solidFill>
              </a:rPr>
              <a:t> proseslerin, dokümanların oluşturulması ve ürüne özel kaynakların sağlanması; proseslerin belirlenmesi, proseslerin kontrolu için ihtiyaç duyulan prosedür, iş talimatı, proses akış şemalarv.b. dokümanların hazırlanarak kalite planından bu dokümanlara atıf yapılması, gerekli kaynakların belirlenmesi,  bu kaynakların sağlanması ve bu kaynakların kalite planında belirtilmesi, </a:t>
            </a:r>
          </a:p>
          <a:p>
            <a:pPr eaLnBrk="0" hangingPunct="0">
              <a:lnSpc>
                <a:spcPct val="120000"/>
              </a:lnSpc>
            </a:pPr>
            <a:endParaRPr lang="en-AU">
              <a:solidFill>
                <a:srgbClr val="3333CC"/>
              </a:solidFill>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4818"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34819"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849C4EDE-8170-4061-B8AB-EB1D67013D7E}" type="slidenum">
              <a:rPr lang="en-US" sz="1400">
                <a:latin typeface="Arial Narrow" pitchFamily="34" charset="0"/>
              </a:rPr>
              <a:pPr algn="r" eaLnBrk="0" hangingPunct="0">
                <a:spcBef>
                  <a:spcPct val="50000"/>
                </a:spcBef>
              </a:pPr>
              <a:t>18</a:t>
            </a:fld>
            <a:endParaRPr lang="en-US" sz="1400">
              <a:latin typeface="Arial Narrow" pitchFamily="34" charset="0"/>
            </a:endParaRPr>
          </a:p>
        </p:txBody>
      </p:sp>
      <p:sp>
        <p:nvSpPr>
          <p:cNvPr id="14338" name="Rectangle 2"/>
          <p:cNvSpPr>
            <a:spLocks noGrp="1" noChangeArrowheads="1"/>
          </p:cNvSpPr>
          <p:nvPr>
            <p:ph type="title" idx="4294967295"/>
          </p:nvPr>
        </p:nvSpPr>
        <p:spPr>
          <a:xfrm>
            <a:off x="1985963" y="0"/>
            <a:ext cx="3862387" cy="1125538"/>
          </a:xfrm>
          <a:noFill/>
        </p:spPr>
        <p:txBody>
          <a:bodyPr lIns="92075" tIns="46038" rIns="92075" bIns="46038" anchor="ctr"/>
          <a:lstStyle/>
          <a:p>
            <a:r>
              <a:rPr lang="en-AU" b="1">
                <a:effectLst>
                  <a:outerShdw blurRad="38100" dist="38100" dir="2700000" algn="tl">
                    <a:srgbClr val="C0C0C0"/>
                  </a:outerShdw>
                </a:effectLst>
              </a:rPr>
              <a:t>ETKİNLİK</a:t>
            </a:r>
          </a:p>
        </p:txBody>
      </p:sp>
      <p:sp>
        <p:nvSpPr>
          <p:cNvPr id="14339" name="Rectangle 3"/>
          <p:cNvSpPr>
            <a:spLocks noGrp="1" noChangeArrowheads="1"/>
          </p:cNvSpPr>
          <p:nvPr>
            <p:ph type="body" idx="4294967295"/>
          </p:nvPr>
        </p:nvSpPr>
        <p:spPr>
          <a:xfrm>
            <a:off x="925513" y="3962400"/>
            <a:ext cx="5334000" cy="2133600"/>
          </a:xfrm>
          <a:noFill/>
        </p:spPr>
        <p:txBody>
          <a:bodyPr lIns="92075" tIns="46038" rIns="92075" bIns="46038"/>
          <a:lstStyle/>
          <a:p>
            <a:pPr>
              <a:lnSpc>
                <a:spcPct val="90000"/>
              </a:lnSpc>
              <a:buFont typeface="Wingdings" pitchFamily="2" charset="2"/>
              <a:buNone/>
            </a:pPr>
            <a:r>
              <a:rPr lang="tr-TR" b="1">
                <a:effectLst>
                  <a:outerShdw blurRad="38100" dist="38100" dir="2700000" algn="tl">
                    <a:srgbClr val="C0C0C0"/>
                  </a:outerShdw>
                </a:effectLst>
              </a:rPr>
              <a:t>Etkinlik</a:t>
            </a:r>
            <a:endParaRPr lang="tr-TR">
              <a:effectLst>
                <a:outerShdw blurRad="38100" dist="38100" dir="2700000" algn="tl">
                  <a:srgbClr val="C0C0C0"/>
                </a:outerShdw>
              </a:effectLst>
            </a:endParaRPr>
          </a:p>
          <a:p>
            <a:pPr>
              <a:lnSpc>
                <a:spcPct val="90000"/>
              </a:lnSpc>
              <a:buFont typeface="Wingdings" pitchFamily="2" charset="2"/>
              <a:buNone/>
            </a:pPr>
            <a:r>
              <a:rPr lang="tr-TR">
                <a:effectLst>
                  <a:outerShdw blurRad="38100" dist="38100" dir="2700000" algn="tl">
                    <a:srgbClr val="C0C0C0"/>
                  </a:outerShdw>
                </a:effectLst>
              </a:rPr>
              <a:t>	Planlanmış faaliyetleri gerçekleştirme ve planlanmış sonuçlara ulaşma derecesi.</a:t>
            </a:r>
            <a:endParaRPr lang="tr-TR" b="1">
              <a:effectLst>
                <a:outerShdw blurRad="38100" dist="38100" dir="2700000" algn="tl">
                  <a:srgbClr val="C0C0C0"/>
                </a:outerShdw>
              </a:effectLst>
            </a:endParaRPr>
          </a:p>
        </p:txBody>
      </p:sp>
      <p:graphicFrame>
        <p:nvGraphicFramePr>
          <p:cNvPr id="479232" name="Object 0"/>
          <p:cNvGraphicFramePr>
            <a:graphicFrameLocks/>
          </p:cNvGraphicFramePr>
          <p:nvPr/>
        </p:nvGraphicFramePr>
        <p:xfrm>
          <a:off x="1323975" y="1828800"/>
          <a:ext cx="2122488" cy="2233613"/>
        </p:xfrm>
        <a:graphic>
          <a:graphicData uri="http://schemas.openxmlformats.org/presentationml/2006/ole">
            <p:oleObj spid="_x0000_s34822" name="Clip" r:id="rId3" imgW="2298600" imgH="2233440" progId="MS_ClipArt_Gallery.2">
              <p:embed/>
            </p:oleObj>
          </a:graphicData>
        </a:graphic>
      </p:graphicFrame>
      <p:graphicFrame>
        <p:nvGraphicFramePr>
          <p:cNvPr id="479233" name="Object 1"/>
          <p:cNvGraphicFramePr>
            <a:graphicFrameLocks/>
          </p:cNvGraphicFramePr>
          <p:nvPr/>
        </p:nvGraphicFramePr>
        <p:xfrm>
          <a:off x="5870575" y="2590800"/>
          <a:ext cx="2500313" cy="3822700"/>
        </p:xfrm>
        <a:graphic>
          <a:graphicData uri="http://schemas.openxmlformats.org/presentationml/2006/ole">
            <p:oleObj spid="_x0000_s34823" name="Clip" r:id="rId4" imgW="2707920" imgH="3822480" progId="MS_ClipArt_Gallery.2">
              <p:embed/>
            </p:oleObj>
          </a:graphicData>
        </a:graphic>
      </p:graphicFrame>
      <p:sp>
        <p:nvSpPr>
          <p:cNvPr id="9218"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b="1">
                <a:solidFill>
                  <a:schemeClr val="bg1"/>
                </a:solidFill>
                <a:latin typeface="Verdana" pitchFamily="34" charset="0"/>
              </a:rPr>
              <a:t>ETKİNLİK</a:t>
            </a:r>
            <a:endParaRPr lang="en-AU" b="1">
              <a:solidFill>
                <a:schemeClr val="bg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0-#ppt_w/2"/>
                                          </p:val>
                                        </p:tav>
                                        <p:tav tm="100000">
                                          <p:val>
                                            <p:strVal val="#ppt_x"/>
                                          </p:val>
                                        </p:tav>
                                      </p:tavLst>
                                    </p:anim>
                                    <p:anim calcmode="lin" valueType="num">
                                      <p:cBhvr additive="base">
                                        <p:cTn id="8" dur="500" fill="hold"/>
                                        <p:tgtEl>
                                          <p:spTgt spid="143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blinds(horizontal)">
                                      <p:cBhvr>
                                        <p:cTn id="12" dur="500"/>
                                        <p:tgtEl>
                                          <p:spTgt spid="14339">
                                            <p:txEl>
                                              <p:pRg st="0" end="0"/>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14339">
                                            <p:txEl>
                                              <p:pRg st="1" end="1"/>
                                            </p:txEl>
                                          </p:spTgt>
                                        </p:tgtEl>
                                        <p:attrNameLst>
                                          <p:attrName>style.visibility</p:attrName>
                                        </p:attrNameLst>
                                      </p:cBhvr>
                                      <p:to>
                                        <p:strVal val="visible"/>
                                      </p:to>
                                    </p:set>
                                    <p:animEffect transition="in" filter="blinds(horizontal)">
                                      <p:cBhvr>
                                        <p:cTn id="16" dur="500"/>
                                        <p:tgtEl>
                                          <p:spTgt spid="1433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79232"/>
                                        </p:tgtEl>
                                        <p:attrNameLst>
                                          <p:attrName>style.visibility</p:attrName>
                                        </p:attrNameLst>
                                      </p:cBhvr>
                                      <p:to>
                                        <p:strVal val="visible"/>
                                      </p:to>
                                    </p:set>
                                    <p:animEffect transition="in" filter="randombar(horizontal)">
                                      <p:cBhvr>
                                        <p:cTn id="21" dur="500"/>
                                        <p:tgtEl>
                                          <p:spTgt spid="479232"/>
                                        </p:tgtEl>
                                      </p:cBhvr>
                                    </p:animEffect>
                                  </p:childTnLst>
                                </p:cTn>
                              </p:par>
                            </p:childTnLst>
                          </p:cTn>
                        </p:par>
                        <p:par>
                          <p:cTn id="22" fill="hold">
                            <p:stCondLst>
                              <p:cond delay="500"/>
                            </p:stCondLst>
                            <p:childTnLst>
                              <p:par>
                                <p:cTn id="23" presetID="14" presetClass="entr" presetSubtype="5" fill="hold" nodeType="afterEffect">
                                  <p:stCondLst>
                                    <p:cond delay="0"/>
                                  </p:stCondLst>
                                  <p:childTnLst>
                                    <p:set>
                                      <p:cBhvr>
                                        <p:cTn id="24" dur="1" fill="hold">
                                          <p:stCondLst>
                                            <p:cond delay="0"/>
                                          </p:stCondLst>
                                        </p:cTn>
                                        <p:tgtEl>
                                          <p:spTgt spid="479233"/>
                                        </p:tgtEl>
                                        <p:attrNameLst>
                                          <p:attrName>style.visibility</p:attrName>
                                        </p:attrNameLst>
                                      </p:cBhvr>
                                      <p:to>
                                        <p:strVal val="visible"/>
                                      </p:to>
                                    </p:set>
                                    <p:animEffect transition="in" filter="randombar(vertical)">
                                      <p:cBhvr>
                                        <p:cTn id="25" dur="500"/>
                                        <p:tgtEl>
                                          <p:spTgt spid="479233"/>
                                        </p:tgtEl>
                                      </p:cBhvr>
                                    </p:animEffect>
                                  </p:childTnLst>
                                </p:cTn>
                              </p:par>
                            </p:childTnLst>
                          </p:cTn>
                        </p:par>
                        <p:par>
                          <p:cTn id="26" fill="hold">
                            <p:stCondLst>
                              <p:cond delay="1000"/>
                            </p:stCondLst>
                            <p:childTnLst>
                              <p:par>
                                <p:cTn id="27" presetID="2" presetClass="entr" presetSubtype="8" fill="hold" grpId="0" nodeType="afterEffect">
                                  <p:stCondLst>
                                    <p:cond delay="0"/>
                                  </p:stCondLst>
                                  <p:childTnLst>
                                    <p:set>
                                      <p:cBhvr>
                                        <p:cTn id="28" dur="1" fill="hold">
                                          <p:stCondLst>
                                            <p:cond delay="0"/>
                                          </p:stCondLst>
                                        </p:cTn>
                                        <p:tgtEl>
                                          <p:spTgt spid="9218"/>
                                        </p:tgtEl>
                                        <p:attrNameLst>
                                          <p:attrName>style.visibility</p:attrName>
                                        </p:attrNameLst>
                                      </p:cBhvr>
                                      <p:to>
                                        <p:strVal val="visible"/>
                                      </p:to>
                                    </p:set>
                                    <p:anim calcmode="lin" valueType="num">
                                      <p:cBhvr additive="base">
                                        <p:cTn id="29" dur="500" fill="hold"/>
                                        <p:tgtEl>
                                          <p:spTgt spid="9218"/>
                                        </p:tgtEl>
                                        <p:attrNameLst>
                                          <p:attrName>ppt_x</p:attrName>
                                        </p:attrNameLst>
                                      </p:cBhvr>
                                      <p:tavLst>
                                        <p:tav tm="0">
                                          <p:val>
                                            <p:strVal val="0-#ppt_w/2"/>
                                          </p:val>
                                        </p:tav>
                                        <p:tav tm="100000">
                                          <p:val>
                                            <p:strVal val="#ppt_x"/>
                                          </p:val>
                                        </p:tav>
                                      </p:tavLst>
                                    </p:anim>
                                    <p:anim calcmode="lin" valueType="num">
                                      <p:cBhvr additive="base">
                                        <p:cTn id="30"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build="p" autoUpdateAnimBg="0" advAuto="0"/>
      <p:bldP spid="9218" grpId="0" animBg="1" autoUpdateAnimBg="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88418"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88419"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65E333C7-82E6-4F44-9F0B-3334B3E4037C}" type="slidenum">
              <a:rPr lang="en-US" sz="1400">
                <a:latin typeface="Arial Narrow" pitchFamily="34" charset="0"/>
              </a:rPr>
              <a:pPr algn="r" eaLnBrk="0" hangingPunct="0">
                <a:spcBef>
                  <a:spcPct val="50000"/>
                </a:spcBef>
              </a:pPr>
              <a:t>180</a:t>
            </a:fld>
            <a:endParaRPr lang="en-US" sz="1400">
              <a:latin typeface="Arial Narrow" pitchFamily="34" charset="0"/>
            </a:endParaRPr>
          </a:p>
        </p:txBody>
      </p:sp>
      <p:sp>
        <p:nvSpPr>
          <p:cNvPr id="371714" name="Rectangle 2"/>
          <p:cNvSpPr>
            <a:spLocks noGrp="1" noChangeArrowheads="1"/>
          </p:cNvSpPr>
          <p:nvPr>
            <p:ph type="title" idx="4294967295"/>
          </p:nvPr>
        </p:nvSpPr>
        <p:spPr>
          <a:xfrm>
            <a:off x="0" y="0"/>
            <a:ext cx="9144000" cy="1524000"/>
          </a:xfrm>
        </p:spPr>
        <p:txBody>
          <a:bodyPr/>
          <a:lstStyle/>
          <a:p>
            <a:r>
              <a:rPr lang="tr-TR" sz="1600" b="1">
                <a:effectLst>
                  <a:outerShdw blurRad="38100" dist="38100" dir="2700000" algn="tl">
                    <a:srgbClr val="000000"/>
                  </a:outerShdw>
                </a:effectLst>
              </a:rPr>
              <a:t>Ürün </a:t>
            </a:r>
            <a:r>
              <a:rPr lang="en-AU" sz="1600" b="1">
                <a:effectLst>
                  <a:outerShdw blurRad="38100" dist="38100" dir="2700000" algn="tl">
                    <a:srgbClr val="000000"/>
                  </a:outerShdw>
                </a:effectLst>
              </a:rPr>
              <a:t>Gerçekleştirmenin Planlanması</a:t>
            </a:r>
          </a:p>
        </p:txBody>
      </p:sp>
      <p:sp>
        <p:nvSpPr>
          <p:cNvPr id="188421" name="Text Box 3"/>
          <p:cNvSpPr txBox="1">
            <a:spLocks noChangeArrowheads="1"/>
          </p:cNvSpPr>
          <p:nvPr/>
        </p:nvSpPr>
        <p:spPr bwMode="auto">
          <a:xfrm>
            <a:off x="827088" y="1836738"/>
            <a:ext cx="7807325" cy="5495925"/>
          </a:xfrm>
          <a:prstGeom prst="rect">
            <a:avLst/>
          </a:prstGeom>
          <a:noFill/>
          <a:ln w="9525">
            <a:noFill/>
            <a:miter lim="800000"/>
            <a:headEnd/>
            <a:tailEnd/>
          </a:ln>
        </p:spPr>
        <p:txBody>
          <a:bodyPr>
            <a:spAutoFit/>
          </a:bodyPr>
          <a:lstStyle/>
          <a:p>
            <a:pPr eaLnBrk="0" hangingPunct="0">
              <a:lnSpc>
                <a:spcPct val="130000"/>
              </a:lnSpc>
              <a:buFontTx/>
              <a:buChar char="•"/>
            </a:pPr>
            <a:r>
              <a:rPr lang="en-AU">
                <a:solidFill>
                  <a:srgbClr val="3333CC"/>
                </a:solidFill>
              </a:rPr>
              <a:t>ürüne özel gerekli doğrulama, geçerlilik, izleme, muayene ve test faaliyetleri ve ürün kabul kriterleri; ürün uygunluğunu sağlamak üzere  doğrulama, geçerlilik, izleme, muayene ve test faaliyetleri ve ürün kabul kriterlerinin belirlenmesi, gerekli dokümanların hazırlanması ve kalite planından bu dokümanlara atıf yapılması,</a:t>
            </a:r>
          </a:p>
          <a:p>
            <a:pPr eaLnBrk="0" hangingPunct="0">
              <a:lnSpc>
                <a:spcPct val="130000"/>
              </a:lnSpc>
              <a:buFontTx/>
              <a:buChar char="•"/>
            </a:pPr>
            <a:r>
              <a:rPr lang="en-AU">
                <a:solidFill>
                  <a:srgbClr val="3333CC"/>
                </a:solidFill>
              </a:rPr>
              <a:t>gerçekleştirme proseslerinin ve bunun sonucu oluşan ürünün şartları sağladığına dair delil sağlamak için; gerekli kayıtların oluşturulması.</a:t>
            </a:r>
          </a:p>
          <a:p>
            <a:pPr eaLnBrk="0" hangingPunct="0">
              <a:lnSpc>
                <a:spcPct val="130000"/>
              </a:lnSpc>
            </a:pPr>
            <a:endParaRPr lang="en-AU">
              <a:solidFill>
                <a:srgbClr val="3333CC"/>
              </a:solidFill>
            </a:endParaRPr>
          </a:p>
          <a:p>
            <a:pPr eaLnBrk="0" hangingPunct="0">
              <a:lnSpc>
                <a:spcPct val="130000"/>
              </a:lnSpc>
              <a:spcBef>
                <a:spcPct val="50000"/>
              </a:spcBef>
            </a:pPr>
            <a:endParaRPr lang="en-AU">
              <a:solidFill>
                <a:srgbClr val="3333CC"/>
              </a:solidFill>
            </a:endParaRPr>
          </a:p>
        </p:txBody>
      </p:sp>
    </p:spTree>
  </p:cSld>
  <p:clrMapOvr>
    <a:masterClrMapping/>
  </p:clrMapOvr>
  <p:transition spd="med"/>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pic>
        <p:nvPicPr>
          <p:cNvPr id="189442" name="Picture 2"/>
          <p:cNvPicPr>
            <a:picLocks noChangeAspect="1" noChangeArrowheads="1"/>
          </p:cNvPicPr>
          <p:nvPr/>
        </p:nvPicPr>
        <p:blipFill>
          <a:blip r:embed="rId2" cstate="print"/>
          <a:srcRect/>
          <a:stretch>
            <a:fillRect/>
          </a:stretch>
        </p:blipFill>
        <p:spPr bwMode="auto">
          <a:xfrm>
            <a:off x="-69850" y="381000"/>
            <a:ext cx="1185863" cy="6477000"/>
          </a:xfrm>
          <a:prstGeom prst="rect">
            <a:avLst/>
          </a:prstGeom>
          <a:noFill/>
          <a:ln w="9525">
            <a:noFill/>
            <a:miter lim="800000"/>
            <a:headEnd/>
            <a:tailEnd/>
          </a:ln>
        </p:spPr>
      </p:pic>
      <p:pic>
        <p:nvPicPr>
          <p:cNvPr id="189443" name="Picture 3"/>
          <p:cNvPicPr>
            <a:picLocks noChangeAspect="1" noChangeArrowheads="1"/>
          </p:cNvPicPr>
          <p:nvPr/>
        </p:nvPicPr>
        <p:blipFill>
          <a:blip r:embed="rId3" cstate="print"/>
          <a:srcRect/>
          <a:stretch>
            <a:fillRect/>
          </a:stretch>
        </p:blipFill>
        <p:spPr bwMode="auto">
          <a:xfrm>
            <a:off x="1055688" y="-76200"/>
            <a:ext cx="4306887" cy="6424613"/>
          </a:xfrm>
          <a:prstGeom prst="rect">
            <a:avLst/>
          </a:prstGeom>
          <a:noFill/>
          <a:ln w="9525">
            <a:noFill/>
            <a:miter lim="800000"/>
            <a:headEnd/>
            <a:tailEnd/>
          </a:ln>
        </p:spPr>
      </p:pic>
      <p:pic>
        <p:nvPicPr>
          <p:cNvPr id="189444" name="Picture 4"/>
          <p:cNvPicPr>
            <a:picLocks noChangeAspect="1" noChangeArrowheads="1"/>
          </p:cNvPicPr>
          <p:nvPr/>
        </p:nvPicPr>
        <p:blipFill>
          <a:blip r:embed="rId4" cstate="print"/>
          <a:srcRect/>
          <a:stretch>
            <a:fillRect/>
          </a:stretch>
        </p:blipFill>
        <p:spPr bwMode="auto">
          <a:xfrm>
            <a:off x="4994275" y="0"/>
            <a:ext cx="4922838" cy="6324600"/>
          </a:xfrm>
          <a:prstGeom prst="rect">
            <a:avLst/>
          </a:prstGeom>
          <a:noFill/>
          <a:ln w="9525">
            <a:noFill/>
            <a:miter lim="800000"/>
            <a:headEnd/>
            <a:tailEnd/>
          </a:ln>
        </p:spPr>
      </p:pic>
      <p:grpSp>
        <p:nvGrpSpPr>
          <p:cNvPr id="189445" name="Group 5"/>
          <p:cNvGrpSpPr>
            <a:grpSpLocks/>
          </p:cNvGrpSpPr>
          <p:nvPr/>
        </p:nvGrpSpPr>
        <p:grpSpPr bwMode="auto">
          <a:xfrm>
            <a:off x="3887788" y="6507163"/>
            <a:ext cx="5084762" cy="274637"/>
            <a:chOff x="2653" y="3600"/>
            <a:chExt cx="3470" cy="173"/>
          </a:xfrm>
        </p:grpSpPr>
        <p:sp>
          <p:nvSpPr>
            <p:cNvPr id="189446" name="Text Box 6"/>
            <p:cNvSpPr txBox="1">
              <a:spLocks noChangeArrowheads="1"/>
            </p:cNvSpPr>
            <p:nvPr/>
          </p:nvSpPr>
          <p:spPr bwMode="auto">
            <a:xfrm>
              <a:off x="2653" y="3600"/>
              <a:ext cx="1715" cy="173"/>
            </a:xfrm>
            <a:prstGeom prst="rect">
              <a:avLst/>
            </a:prstGeom>
            <a:noFill/>
            <a:ln w="9525">
              <a:noFill/>
              <a:miter lim="800000"/>
              <a:headEnd/>
              <a:tailEnd/>
            </a:ln>
          </p:spPr>
          <p:txBody>
            <a:bodyPr wrap="none">
              <a:spAutoFit/>
            </a:bodyPr>
            <a:lstStyle/>
            <a:p>
              <a:pPr eaLnBrk="0" hangingPunct="0"/>
              <a:r>
                <a:rPr lang="en-AU" sz="1200">
                  <a:latin typeface="Arial" pitchFamily="34" charset="0"/>
                </a:rPr>
                <a:t>TÜRK STANDARDLARI ENSTİTÜSÜ</a:t>
              </a:r>
            </a:p>
          </p:txBody>
        </p:sp>
        <p:sp>
          <p:nvSpPr>
            <p:cNvPr id="189447" name="Text Box 7"/>
            <p:cNvSpPr txBox="1">
              <a:spLocks noChangeArrowheads="1"/>
            </p:cNvSpPr>
            <p:nvPr/>
          </p:nvSpPr>
          <p:spPr bwMode="auto">
            <a:xfrm>
              <a:off x="5848" y="3600"/>
              <a:ext cx="275" cy="173"/>
            </a:xfrm>
            <a:prstGeom prst="rect">
              <a:avLst/>
            </a:prstGeom>
            <a:noFill/>
            <a:ln w="9525">
              <a:noFill/>
              <a:miter lim="800000"/>
              <a:headEnd/>
              <a:tailEnd/>
            </a:ln>
          </p:spPr>
          <p:txBody>
            <a:bodyPr wrap="none">
              <a:spAutoFit/>
            </a:bodyPr>
            <a:lstStyle/>
            <a:p>
              <a:pPr eaLnBrk="0" hangingPunct="0"/>
              <a:r>
                <a:rPr lang="en-AU" sz="1200">
                  <a:latin typeface="Arial" pitchFamily="34" charset="0"/>
                </a:rPr>
                <a:t>159</a:t>
              </a:r>
            </a:p>
          </p:txBody>
        </p:sp>
      </p:grpSp>
    </p:spTree>
  </p:cSld>
  <p:clrMapOvr>
    <a:masterClrMapping/>
  </p:clrMapOvr>
  <p:transition spd="med"/>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90466"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90467"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B07B62BC-9DAE-4879-B8B7-CCC4943446B1}" type="slidenum">
              <a:rPr lang="en-US" sz="1400">
                <a:latin typeface="Arial Narrow" pitchFamily="34" charset="0"/>
              </a:rPr>
              <a:pPr algn="r" eaLnBrk="0" hangingPunct="0">
                <a:spcBef>
                  <a:spcPct val="50000"/>
                </a:spcBef>
              </a:pPr>
              <a:t>182</a:t>
            </a:fld>
            <a:endParaRPr lang="en-US" sz="1400">
              <a:latin typeface="Arial Narrow" pitchFamily="34" charset="0"/>
            </a:endParaRPr>
          </a:p>
        </p:txBody>
      </p:sp>
      <p:sp>
        <p:nvSpPr>
          <p:cNvPr id="190469" name="Rectangle 1027"/>
          <p:cNvSpPr>
            <a:spLocks noGrp="1" noChangeArrowheads="1"/>
          </p:cNvSpPr>
          <p:nvPr>
            <p:ph type="body" idx="4294967295"/>
          </p:nvPr>
        </p:nvSpPr>
        <p:spPr>
          <a:xfrm>
            <a:off x="684213" y="1557338"/>
            <a:ext cx="7948612" cy="4608512"/>
          </a:xfrm>
          <a:noFill/>
        </p:spPr>
        <p:txBody>
          <a:bodyPr lIns="92075" tIns="46038" rIns="92075" bIns="46038"/>
          <a:lstStyle/>
          <a:p>
            <a:pPr marL="0" indent="0">
              <a:buFont typeface="Wingdings" pitchFamily="2" charset="2"/>
              <a:buNone/>
            </a:pPr>
            <a:r>
              <a:rPr lang="tr-TR"/>
              <a:t>Kuruluş;</a:t>
            </a:r>
          </a:p>
          <a:p>
            <a:pPr marL="0" indent="0">
              <a:buFont typeface="Wingdings" pitchFamily="2" charset="2"/>
              <a:buNone/>
            </a:pPr>
            <a:r>
              <a:rPr lang="tr-TR"/>
              <a:t>a)Teslim ve teslim sonrası faaliyetlere ait şartlar dahil müşteri tarafından belirtilmiş olan şartları,</a:t>
            </a:r>
          </a:p>
          <a:p>
            <a:pPr marL="0" indent="0">
              <a:buFont typeface="Wingdings" pitchFamily="2" charset="2"/>
              <a:buNone/>
            </a:pPr>
            <a:r>
              <a:rPr lang="tr-TR"/>
              <a:t>b) Müşteri tarafından beyan edilmeyen ancak eğer biliniyorsa, belirtilen veya amaçlanan kullanım için gerekli olan şartları,</a:t>
            </a:r>
          </a:p>
          <a:p>
            <a:pPr marL="0" indent="0">
              <a:buFont typeface="Wingdings" pitchFamily="2" charset="2"/>
              <a:buNone/>
            </a:pPr>
            <a:r>
              <a:rPr lang="tr-TR"/>
              <a:t>c) Ürüne uygulanabilir birincil ve ikincil mevzuat şartlarını,</a:t>
            </a:r>
          </a:p>
        </p:txBody>
      </p:sp>
      <p:sp>
        <p:nvSpPr>
          <p:cNvPr id="371714" name="Rectangle 2"/>
          <p:cNvSpPr>
            <a:spLocks noChangeArrowheads="1"/>
          </p:cNvSpPr>
          <p:nvPr/>
        </p:nvSpPr>
        <p:spPr bwMode="auto">
          <a:xfrm>
            <a:off x="0" y="0"/>
            <a:ext cx="9144000" cy="1524000"/>
          </a:xfrm>
          <a:prstGeom prst="rect">
            <a:avLst/>
          </a:prstGeom>
          <a:solidFill>
            <a:srgbClr val="FF0000"/>
          </a:solidFill>
          <a:ln w="9525">
            <a:noFill/>
            <a:miter lim="800000"/>
            <a:headEnd/>
            <a:tailEnd/>
          </a:ln>
          <a:effectLst/>
        </p:spPr>
        <p:txBody>
          <a:bodyPr anchor="b"/>
          <a:lstStyle/>
          <a:p>
            <a:pPr algn="ctr"/>
            <a:r>
              <a:rPr lang="en-AU" b="1">
                <a:solidFill>
                  <a:schemeClr val="bg1"/>
                </a:solidFill>
                <a:latin typeface="Verdana" pitchFamily="34" charset="0"/>
              </a:rPr>
              <a:t>7.2.Müşteri ile İlişkili</a:t>
            </a:r>
            <a:r>
              <a:rPr lang="tr-TR" b="1">
                <a:solidFill>
                  <a:schemeClr val="bg1"/>
                </a:solidFill>
                <a:latin typeface="Verdana" pitchFamily="34" charset="0"/>
              </a:rPr>
              <a:t> Prosesler</a:t>
            </a:r>
            <a:br>
              <a:rPr lang="tr-TR" b="1">
                <a:solidFill>
                  <a:schemeClr val="bg1"/>
                </a:solidFill>
                <a:latin typeface="Verdana" pitchFamily="34" charset="0"/>
              </a:rPr>
            </a:br>
            <a:r>
              <a:rPr lang="en-AU" b="1">
                <a:solidFill>
                  <a:schemeClr val="bg1"/>
                </a:solidFill>
                <a:latin typeface="Verdana" pitchFamily="34" charset="0"/>
              </a:rPr>
              <a:t>7.2.1.</a:t>
            </a:r>
            <a:r>
              <a:rPr lang="tr-TR" b="1">
                <a:solidFill>
                  <a:schemeClr val="bg1"/>
                </a:solidFill>
                <a:latin typeface="Verdana" pitchFamily="34" charset="0"/>
              </a:rPr>
              <a:t>Ürüne İlişkin</a:t>
            </a:r>
            <a:r>
              <a:rPr lang="en-AU" b="1">
                <a:solidFill>
                  <a:schemeClr val="bg1"/>
                </a:solidFill>
                <a:latin typeface="Verdana" pitchFamily="34" charset="0"/>
              </a:rPr>
              <a:t> Şartların Belirlenmesi</a:t>
            </a:r>
          </a:p>
        </p:txBody>
      </p:sp>
    </p:spTree>
  </p:cSld>
  <p:clrMapOvr>
    <a:masterClrMapping/>
  </p:clrMapOvr>
  <p:transition spd="med"/>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53282"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353283"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27C63501-DAF9-4A4F-9906-281CD534D42E}" type="slidenum">
              <a:rPr lang="en-US" sz="1400">
                <a:latin typeface="Arial Narrow" pitchFamily="34" charset="0"/>
              </a:rPr>
              <a:pPr algn="r" eaLnBrk="0" hangingPunct="0">
                <a:spcBef>
                  <a:spcPct val="50000"/>
                </a:spcBef>
              </a:pPr>
              <a:t>183</a:t>
            </a:fld>
            <a:endParaRPr lang="en-US" sz="1400">
              <a:latin typeface="Arial Narrow" pitchFamily="34" charset="0"/>
            </a:endParaRPr>
          </a:p>
        </p:txBody>
      </p:sp>
      <p:sp>
        <p:nvSpPr>
          <p:cNvPr id="353284" name="Rectangle 1027"/>
          <p:cNvSpPr>
            <a:spLocks noGrp="1" noChangeArrowheads="1"/>
          </p:cNvSpPr>
          <p:nvPr>
            <p:ph type="body" idx="4294967295"/>
          </p:nvPr>
        </p:nvSpPr>
        <p:spPr>
          <a:xfrm>
            <a:off x="684213" y="1628775"/>
            <a:ext cx="7948612" cy="5692775"/>
          </a:xfrm>
          <a:noFill/>
        </p:spPr>
        <p:txBody>
          <a:bodyPr lIns="92075" tIns="46038" rIns="92075" bIns="46038"/>
          <a:lstStyle/>
          <a:p>
            <a:pPr marL="533400" indent="-533400">
              <a:buFont typeface="Wingdings" pitchFamily="2" charset="2"/>
              <a:buNone/>
            </a:pPr>
            <a:r>
              <a:rPr lang="tr-TR"/>
              <a:t>d) Kendisinin gerekli olduğunu öngördüğü ilave şartları belirlemelidir.</a:t>
            </a:r>
            <a:endParaRPr lang="tr-TR" b="1"/>
          </a:p>
          <a:p>
            <a:pPr marL="533400" indent="-533400">
              <a:buFont typeface="Wingdings" pitchFamily="2" charset="2"/>
              <a:buNone/>
            </a:pPr>
            <a:r>
              <a:rPr lang="tr-TR" b="1"/>
              <a:t>Not – </a:t>
            </a:r>
            <a:r>
              <a:rPr lang="tr-TR"/>
              <a:t>Teslim sonrası faaliyetler örneğin; garanti şartları çerçevesinde sunulan faaliyetleri, bakım hizmeti gibi sözleşme yükümlülüklerini ve geri kazanım veya nihai olarak kullanım dışına çıkarma gibi destek hizmetlerini içerir.</a:t>
            </a:r>
          </a:p>
        </p:txBody>
      </p:sp>
      <p:sp>
        <p:nvSpPr>
          <p:cNvPr id="371714" name="Rectangle 2"/>
          <p:cNvSpPr>
            <a:spLocks noChangeArrowheads="1"/>
          </p:cNvSpPr>
          <p:nvPr/>
        </p:nvSpPr>
        <p:spPr bwMode="auto">
          <a:xfrm>
            <a:off x="0" y="0"/>
            <a:ext cx="9144000" cy="1524000"/>
          </a:xfrm>
          <a:prstGeom prst="rect">
            <a:avLst/>
          </a:prstGeom>
          <a:solidFill>
            <a:srgbClr val="FF0000"/>
          </a:solidFill>
          <a:ln w="9525">
            <a:noFill/>
            <a:miter lim="800000"/>
            <a:headEnd/>
            <a:tailEnd/>
          </a:ln>
          <a:effectLst/>
        </p:spPr>
        <p:txBody>
          <a:bodyPr anchor="b"/>
          <a:lstStyle/>
          <a:p>
            <a:pPr algn="ctr"/>
            <a:r>
              <a:rPr lang="en-AU" b="1">
                <a:solidFill>
                  <a:schemeClr val="bg1"/>
                </a:solidFill>
                <a:latin typeface="Verdana" pitchFamily="34" charset="0"/>
              </a:rPr>
              <a:t>7.2.Müşteri ile İlişkili</a:t>
            </a:r>
            <a:r>
              <a:rPr lang="tr-TR" b="1">
                <a:solidFill>
                  <a:schemeClr val="bg1"/>
                </a:solidFill>
                <a:latin typeface="Verdana" pitchFamily="34" charset="0"/>
              </a:rPr>
              <a:t> Prosesler</a:t>
            </a:r>
            <a:br>
              <a:rPr lang="tr-TR" b="1">
                <a:solidFill>
                  <a:schemeClr val="bg1"/>
                </a:solidFill>
                <a:latin typeface="Verdana" pitchFamily="34" charset="0"/>
              </a:rPr>
            </a:br>
            <a:r>
              <a:rPr lang="en-AU" b="1">
                <a:solidFill>
                  <a:schemeClr val="bg1"/>
                </a:solidFill>
                <a:latin typeface="Verdana" pitchFamily="34" charset="0"/>
              </a:rPr>
              <a:t>7.2.1.</a:t>
            </a:r>
            <a:r>
              <a:rPr lang="tr-TR" b="1">
                <a:solidFill>
                  <a:schemeClr val="bg1"/>
                </a:solidFill>
                <a:latin typeface="Verdana" pitchFamily="34" charset="0"/>
              </a:rPr>
              <a:t>Ürüne İlişkin</a:t>
            </a:r>
            <a:r>
              <a:rPr lang="en-AU" b="1">
                <a:solidFill>
                  <a:schemeClr val="bg1"/>
                </a:solidFill>
                <a:latin typeface="Verdana" pitchFamily="34" charset="0"/>
              </a:rPr>
              <a:t> Şartların Belirlenmesi</a:t>
            </a:r>
          </a:p>
        </p:txBody>
      </p:sp>
    </p:spTree>
  </p:cSld>
  <p:clrMapOvr>
    <a:masterClrMapping/>
  </p:clrMapOvr>
  <p:transition spd="med"/>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91490"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91491"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A98AD077-BC7F-4D33-94B4-F1B8DD67B12F}" type="slidenum">
              <a:rPr lang="en-US" sz="1400">
                <a:latin typeface="Arial Narrow" pitchFamily="34" charset="0"/>
              </a:rPr>
              <a:pPr algn="r" eaLnBrk="0" hangingPunct="0">
                <a:spcBef>
                  <a:spcPct val="50000"/>
                </a:spcBef>
              </a:pPr>
              <a:t>184</a:t>
            </a:fld>
            <a:endParaRPr lang="en-US" sz="1400">
              <a:latin typeface="Arial Narrow" pitchFamily="34" charset="0"/>
            </a:endParaRPr>
          </a:p>
        </p:txBody>
      </p:sp>
      <p:sp>
        <p:nvSpPr>
          <p:cNvPr id="191493" name="Rectangle 1027"/>
          <p:cNvSpPr>
            <a:spLocks noGrp="1" noChangeArrowheads="1"/>
          </p:cNvSpPr>
          <p:nvPr>
            <p:ph type="body" idx="4294967295"/>
          </p:nvPr>
        </p:nvSpPr>
        <p:spPr>
          <a:xfrm>
            <a:off x="323850" y="2205038"/>
            <a:ext cx="8001000" cy="4419600"/>
          </a:xfrm>
          <a:noFill/>
        </p:spPr>
        <p:txBody>
          <a:bodyPr lIns="92075" tIns="46038" rIns="92075" bIns="46038"/>
          <a:lstStyle/>
          <a:p>
            <a:pPr indent="11113">
              <a:buFont typeface="Wingdings" pitchFamily="2" charset="2"/>
              <a:buNone/>
            </a:pPr>
            <a:r>
              <a:rPr lang="tr-TR"/>
              <a:t>Kuruluş ürüne ilişkin şartları gözden geçirmelidir. Bu gözden geçirme kuruluşun, müşteriye ürünü sağlamayı taahhüt etmesinden önce (örneğin; tekliflerin verilmesi, sözleşmelerin veya siparişlerin kabulü, sözleşme veya siparişlerdeki değişikliklerin kabulü) yapılmalı ve</a:t>
            </a:r>
          </a:p>
        </p:txBody>
      </p:sp>
      <p:sp>
        <p:nvSpPr>
          <p:cNvPr id="371714" name="Rectangle 2"/>
          <p:cNvSpPr>
            <a:spLocks noChangeArrowheads="1"/>
          </p:cNvSpPr>
          <p:nvPr/>
        </p:nvSpPr>
        <p:spPr bwMode="auto">
          <a:xfrm>
            <a:off x="0" y="0"/>
            <a:ext cx="9144000" cy="1524000"/>
          </a:xfrm>
          <a:prstGeom prst="rect">
            <a:avLst/>
          </a:prstGeom>
          <a:solidFill>
            <a:srgbClr val="FF0000"/>
          </a:solidFill>
          <a:ln w="9525">
            <a:noFill/>
            <a:miter lim="800000"/>
            <a:headEnd/>
            <a:tailEnd/>
          </a:ln>
          <a:effectLst/>
        </p:spPr>
        <p:txBody>
          <a:bodyPr anchor="b"/>
          <a:lstStyle/>
          <a:p>
            <a:pPr algn="ctr"/>
            <a:r>
              <a:rPr lang="en-AU" b="1">
                <a:solidFill>
                  <a:schemeClr val="bg1"/>
                </a:solidFill>
                <a:latin typeface="Verdana" pitchFamily="34" charset="0"/>
              </a:rPr>
              <a:t>7.2.2.Ürün</a:t>
            </a:r>
            <a:r>
              <a:rPr lang="tr-TR" b="1">
                <a:solidFill>
                  <a:schemeClr val="bg1"/>
                </a:solidFill>
                <a:latin typeface="Verdana" pitchFamily="34" charset="0"/>
              </a:rPr>
              <a:t>e</a:t>
            </a:r>
            <a:r>
              <a:rPr lang="en-AU" b="1">
                <a:solidFill>
                  <a:schemeClr val="bg1"/>
                </a:solidFill>
                <a:latin typeface="Verdana" pitchFamily="34" charset="0"/>
              </a:rPr>
              <a:t> </a:t>
            </a:r>
            <a:r>
              <a:rPr lang="tr-TR" b="1">
                <a:solidFill>
                  <a:schemeClr val="bg1"/>
                </a:solidFill>
                <a:latin typeface="Verdana" pitchFamily="34" charset="0"/>
              </a:rPr>
              <a:t>İlişkin </a:t>
            </a:r>
            <a:r>
              <a:rPr lang="en-AU" b="1">
                <a:solidFill>
                  <a:schemeClr val="bg1"/>
                </a:solidFill>
                <a:latin typeface="Verdana" pitchFamily="34" charset="0"/>
              </a:rPr>
              <a:t>Şartların Gözden Geçirilmesi</a:t>
            </a:r>
          </a:p>
        </p:txBody>
      </p:sp>
    </p:spTree>
  </p:cSld>
  <p:clrMapOvr>
    <a:masterClrMapping/>
  </p:clrMapOvr>
  <p:transition spd="med"/>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54306"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354307"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1E224A65-EEC5-44CC-995C-F74096E0900A}" type="slidenum">
              <a:rPr lang="en-US" sz="1400">
                <a:latin typeface="Arial Narrow" pitchFamily="34" charset="0"/>
              </a:rPr>
              <a:pPr algn="r" eaLnBrk="0" hangingPunct="0">
                <a:spcBef>
                  <a:spcPct val="50000"/>
                </a:spcBef>
              </a:pPr>
              <a:t>185</a:t>
            </a:fld>
            <a:endParaRPr lang="en-US" sz="1400">
              <a:latin typeface="Arial Narrow" pitchFamily="34" charset="0"/>
            </a:endParaRPr>
          </a:p>
        </p:txBody>
      </p:sp>
      <p:sp>
        <p:nvSpPr>
          <p:cNvPr id="354308" name="Rectangle 1027"/>
          <p:cNvSpPr>
            <a:spLocks noGrp="1" noChangeArrowheads="1"/>
          </p:cNvSpPr>
          <p:nvPr>
            <p:ph type="body" idx="4294967295"/>
          </p:nvPr>
        </p:nvSpPr>
        <p:spPr>
          <a:xfrm>
            <a:off x="323850" y="2205038"/>
            <a:ext cx="8001000" cy="3529012"/>
          </a:xfrm>
          <a:noFill/>
        </p:spPr>
        <p:txBody>
          <a:bodyPr lIns="92075" tIns="46038" rIns="92075" bIns="46038"/>
          <a:lstStyle/>
          <a:p>
            <a:pPr>
              <a:buFont typeface="Wingdings" pitchFamily="2" charset="2"/>
              <a:buNone/>
            </a:pPr>
            <a:r>
              <a:rPr lang="tr-TR"/>
              <a:t>a) Ürün şartlarının tanımlanmış olduğunu,</a:t>
            </a:r>
          </a:p>
          <a:p>
            <a:pPr>
              <a:buFont typeface="Wingdings" pitchFamily="2" charset="2"/>
              <a:buNone/>
            </a:pPr>
            <a:r>
              <a:rPr lang="tr-TR"/>
              <a:t>b) Önceden ifade edilenlerden farklı olan sözleşme veya sipariş şartlarının çözüme kavuşturulduğunu,</a:t>
            </a:r>
          </a:p>
          <a:p>
            <a:pPr>
              <a:buFont typeface="Wingdings" pitchFamily="2" charset="2"/>
              <a:buNone/>
            </a:pPr>
            <a:r>
              <a:rPr lang="tr-TR"/>
              <a:t>c) Kuruluşun tanımlanmış şartları karşılama yeterliliğine sahip olduğunugüvence altına almalıdır.</a:t>
            </a:r>
          </a:p>
        </p:txBody>
      </p:sp>
      <p:sp>
        <p:nvSpPr>
          <p:cNvPr id="371714" name="Rectangle 2"/>
          <p:cNvSpPr>
            <a:spLocks noChangeArrowheads="1"/>
          </p:cNvSpPr>
          <p:nvPr/>
        </p:nvSpPr>
        <p:spPr bwMode="auto">
          <a:xfrm>
            <a:off x="0" y="0"/>
            <a:ext cx="9144000" cy="1524000"/>
          </a:xfrm>
          <a:prstGeom prst="rect">
            <a:avLst/>
          </a:prstGeom>
          <a:solidFill>
            <a:srgbClr val="FF0000"/>
          </a:solidFill>
          <a:ln w="9525">
            <a:noFill/>
            <a:miter lim="800000"/>
            <a:headEnd/>
            <a:tailEnd/>
          </a:ln>
          <a:effectLst/>
        </p:spPr>
        <p:txBody>
          <a:bodyPr anchor="b"/>
          <a:lstStyle/>
          <a:p>
            <a:pPr algn="ctr"/>
            <a:r>
              <a:rPr lang="en-AU" b="1">
                <a:solidFill>
                  <a:schemeClr val="bg1"/>
                </a:solidFill>
                <a:effectLst>
                  <a:outerShdw blurRad="38100" dist="38100" dir="2700000" algn="tl">
                    <a:srgbClr val="000000"/>
                  </a:outerShdw>
                </a:effectLst>
                <a:latin typeface="Verdana" pitchFamily="34" charset="0"/>
              </a:rPr>
              <a:t>7.2.2.Ürün</a:t>
            </a:r>
            <a:r>
              <a:rPr lang="tr-TR" b="1">
                <a:solidFill>
                  <a:schemeClr val="bg1"/>
                </a:solidFill>
                <a:effectLst>
                  <a:outerShdw blurRad="38100" dist="38100" dir="2700000" algn="tl">
                    <a:srgbClr val="000000"/>
                  </a:outerShdw>
                </a:effectLst>
                <a:latin typeface="Verdana" pitchFamily="34" charset="0"/>
              </a:rPr>
              <a:t>e</a:t>
            </a:r>
            <a:r>
              <a:rPr lang="en-AU" b="1">
                <a:solidFill>
                  <a:schemeClr val="bg1"/>
                </a:solidFill>
                <a:effectLst>
                  <a:outerShdw blurRad="38100" dist="38100" dir="2700000" algn="tl">
                    <a:srgbClr val="000000"/>
                  </a:outerShdw>
                </a:effectLst>
                <a:latin typeface="Verdana" pitchFamily="34" charset="0"/>
              </a:rPr>
              <a:t> </a:t>
            </a:r>
            <a:r>
              <a:rPr lang="tr-TR" b="1">
                <a:solidFill>
                  <a:schemeClr val="bg1"/>
                </a:solidFill>
                <a:effectLst>
                  <a:outerShdw blurRad="38100" dist="38100" dir="2700000" algn="tl">
                    <a:srgbClr val="000000"/>
                  </a:outerShdw>
                </a:effectLst>
                <a:latin typeface="Verdana" pitchFamily="34" charset="0"/>
              </a:rPr>
              <a:t>İlişkin </a:t>
            </a:r>
            <a:r>
              <a:rPr lang="en-AU" b="1">
                <a:solidFill>
                  <a:schemeClr val="bg1"/>
                </a:solidFill>
                <a:effectLst>
                  <a:outerShdw blurRad="38100" dist="38100" dir="2700000" algn="tl">
                    <a:srgbClr val="000000"/>
                  </a:outerShdw>
                </a:effectLst>
                <a:latin typeface="Verdana" pitchFamily="34" charset="0"/>
              </a:rPr>
              <a:t>Şartların Gözden Geçirilmesi</a:t>
            </a:r>
          </a:p>
        </p:txBody>
      </p:sp>
    </p:spTree>
  </p:cSld>
  <p:clrMapOvr>
    <a:masterClrMapping/>
  </p:clrMapOvr>
  <p:transition spd="med"/>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93890" name="Rectangle 2"/>
          <p:cNvSpPr>
            <a:spLocks noGrp="1" noChangeArrowheads="1"/>
          </p:cNvSpPr>
          <p:nvPr>
            <p:ph type="title"/>
          </p:nvPr>
        </p:nvSpPr>
        <p:spPr/>
        <p:txBody>
          <a:bodyPr/>
          <a:lstStyle/>
          <a:p>
            <a:r>
              <a:rPr lang="en-AU" b="1">
                <a:effectLst>
                  <a:outerShdw blurRad="38100" dist="38100" dir="2700000" algn="tl">
                    <a:srgbClr val="000000"/>
                  </a:outerShdw>
                </a:effectLst>
              </a:rPr>
              <a:t>7.2.2.Ürün</a:t>
            </a:r>
            <a:r>
              <a:rPr lang="tr-TR" b="1">
                <a:effectLst>
                  <a:outerShdw blurRad="38100" dist="38100" dir="2700000" algn="tl">
                    <a:srgbClr val="000000"/>
                  </a:outerShdw>
                </a:effectLst>
              </a:rPr>
              <a:t>e</a:t>
            </a:r>
            <a:r>
              <a:rPr lang="en-AU" b="1">
                <a:effectLst>
                  <a:outerShdw blurRad="38100" dist="38100" dir="2700000" algn="tl">
                    <a:srgbClr val="000000"/>
                  </a:outerShdw>
                </a:effectLst>
              </a:rPr>
              <a:t> </a:t>
            </a:r>
            <a:r>
              <a:rPr lang="tr-TR" b="1">
                <a:effectLst>
                  <a:outerShdw blurRad="38100" dist="38100" dir="2700000" algn="tl">
                    <a:srgbClr val="000000"/>
                  </a:outerShdw>
                </a:effectLst>
              </a:rPr>
              <a:t>İlişkin </a:t>
            </a:r>
            <a:r>
              <a:rPr lang="en-AU" b="1">
                <a:effectLst>
                  <a:outerShdw blurRad="38100" dist="38100" dir="2700000" algn="tl">
                    <a:srgbClr val="000000"/>
                  </a:outerShdw>
                </a:effectLst>
              </a:rPr>
              <a:t>Şartların Gözden Geçirilmesi</a:t>
            </a:r>
            <a:endParaRPr lang="tr-TR" b="1">
              <a:effectLst>
                <a:outerShdw blurRad="38100" dist="38100" dir="2700000" algn="tl">
                  <a:srgbClr val="000000"/>
                </a:outerShdw>
              </a:effectLst>
            </a:endParaRPr>
          </a:p>
        </p:txBody>
      </p:sp>
      <p:sp>
        <p:nvSpPr>
          <p:cNvPr id="293892" name="Rectangle 1026"/>
          <p:cNvSpPr>
            <a:spLocks noGrp="1" noChangeArrowheads="1"/>
          </p:cNvSpPr>
          <p:nvPr>
            <p:ph type="body" idx="1"/>
          </p:nvPr>
        </p:nvSpPr>
        <p:spPr>
          <a:xfrm>
            <a:off x="0" y="1484313"/>
            <a:ext cx="9144000" cy="4530725"/>
          </a:xfrm>
          <a:ln/>
        </p:spPr>
        <p:txBody>
          <a:bodyPr/>
          <a:lstStyle/>
          <a:p>
            <a:pPr>
              <a:lnSpc>
                <a:spcPct val="80000"/>
              </a:lnSpc>
              <a:buFont typeface="Wingdings" pitchFamily="2" charset="2"/>
              <a:buNone/>
            </a:pPr>
            <a:r>
              <a:rPr lang="tr-TR" sz="2000"/>
              <a:t>	</a:t>
            </a:r>
            <a:r>
              <a:rPr lang="tr-TR" sz="2400"/>
              <a:t>Gözden geçirmeye ve bu gözden geçirmeden kaynaklanan faaliyetlerin sonuçlarına ait kayıtlar muhafaza edilmelidir (bkz. Madde 4.2.4).</a:t>
            </a:r>
          </a:p>
          <a:p>
            <a:pPr>
              <a:lnSpc>
                <a:spcPct val="80000"/>
              </a:lnSpc>
              <a:buFont typeface="Wingdings" pitchFamily="2" charset="2"/>
              <a:buNone/>
            </a:pPr>
            <a:r>
              <a:rPr lang="tr-TR" sz="2400"/>
              <a:t>	Müşteri, şartları doküman halinde beyan etmediğinde müşteri şartları, kabulden önce kuruluş tarafından teyit edilmelidir.</a:t>
            </a:r>
          </a:p>
          <a:p>
            <a:pPr>
              <a:lnSpc>
                <a:spcPct val="80000"/>
              </a:lnSpc>
              <a:buFont typeface="Wingdings" pitchFamily="2" charset="2"/>
              <a:buNone/>
            </a:pPr>
            <a:r>
              <a:rPr lang="tr-TR" sz="2400"/>
              <a:t>	Ürün şartları değiştiğinde kuruluş, uygun dokümanların değiştirilmiş ve ilgili personelin değişen şartlardan haberdar edilmiş olmasını sağlamalıdır.</a:t>
            </a:r>
            <a:endParaRPr lang="tr-TR" sz="2400" b="1"/>
          </a:p>
          <a:p>
            <a:pPr>
              <a:lnSpc>
                <a:spcPct val="80000"/>
              </a:lnSpc>
              <a:buFont typeface="Wingdings" pitchFamily="2" charset="2"/>
              <a:buNone/>
            </a:pPr>
            <a:r>
              <a:rPr lang="tr-TR" sz="2400" b="1"/>
              <a:t>	Not </a:t>
            </a:r>
            <a:r>
              <a:rPr lang="tr-TR" sz="2400"/>
              <a:t>-İnternet ortamındaki satışlar gibi bazı durumlarda, her sipariş için resmî bir gözden geçirme pratik değildir. Gözden geçirme bunun yerine, kataloglar veya tanıtım materyalleri gibi ilgili ürün bilgilerini kapsayabilir.</a:t>
            </a:r>
          </a:p>
        </p:txBody>
      </p:sp>
    </p:spTree>
  </p:cSld>
  <p:clrMapOvr>
    <a:masterClrMapping/>
  </p:clrMapOvr>
  <p:transition spd="med"/>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94914" name="Rectangle 2"/>
          <p:cNvSpPr>
            <a:spLocks noGrp="1" noChangeArrowheads="1"/>
          </p:cNvSpPr>
          <p:nvPr>
            <p:ph type="title"/>
          </p:nvPr>
        </p:nvSpPr>
        <p:spPr/>
        <p:txBody>
          <a:bodyPr/>
          <a:lstStyle/>
          <a:p>
            <a:r>
              <a:rPr lang="en-AU" b="1">
                <a:effectLst>
                  <a:outerShdw blurRad="38100" dist="38100" dir="2700000" algn="tl">
                    <a:srgbClr val="000000"/>
                  </a:outerShdw>
                </a:effectLst>
              </a:rPr>
              <a:t>7.2.3.	Müşteri ile İletişim</a:t>
            </a:r>
            <a:endParaRPr lang="tr-TR" b="1">
              <a:effectLst>
                <a:outerShdw blurRad="38100" dist="38100" dir="2700000" algn="tl">
                  <a:srgbClr val="000000"/>
                </a:outerShdw>
              </a:effectLst>
            </a:endParaRPr>
          </a:p>
        </p:txBody>
      </p:sp>
      <p:sp>
        <p:nvSpPr>
          <p:cNvPr id="376835" name="Rectangle 1027"/>
          <p:cNvSpPr>
            <a:spLocks noGrp="1" noChangeArrowheads="1"/>
          </p:cNvSpPr>
          <p:nvPr>
            <p:ph type="body" idx="1"/>
          </p:nvPr>
        </p:nvSpPr>
        <p:spPr>
          <a:xfrm>
            <a:off x="0" y="1600200"/>
            <a:ext cx="9144000" cy="3844925"/>
          </a:xfrm>
          <a:noFill/>
          <a:ln/>
        </p:spPr>
        <p:txBody>
          <a:bodyPr/>
          <a:lstStyle/>
          <a:p>
            <a:pPr marL="354013" indent="0">
              <a:buFont typeface="Wingdings" pitchFamily="2" charset="2"/>
              <a:buNone/>
            </a:pPr>
            <a:r>
              <a:rPr lang="tr-TR"/>
              <a:t>Kuruluş, müşterileri ile aşağıdaki konulardaki iletişim için, etkin düzenlemeleri belirlemeli ve uygulamalıdır:</a:t>
            </a:r>
          </a:p>
          <a:p>
            <a:pPr marL="354013" indent="0">
              <a:buFont typeface="Wingdings" pitchFamily="2" charset="2"/>
              <a:buNone/>
            </a:pPr>
            <a:r>
              <a:rPr lang="tr-TR"/>
              <a:t>a) Ürün bilgisi,</a:t>
            </a:r>
          </a:p>
          <a:p>
            <a:pPr marL="354013" indent="0">
              <a:buFont typeface="Wingdings" pitchFamily="2" charset="2"/>
              <a:buNone/>
            </a:pPr>
            <a:r>
              <a:rPr lang="tr-TR"/>
              <a:t>b) Değişiklikler dahil talepler, sözleşmeler veya siparişin gerçekleştirilmesi,</a:t>
            </a:r>
          </a:p>
          <a:p>
            <a:pPr marL="354013" indent="0">
              <a:buFont typeface="Wingdings" pitchFamily="2" charset="2"/>
              <a:buNone/>
            </a:pPr>
            <a:r>
              <a:rPr lang="tr-TR"/>
              <a:t>c) Müşteri şikayetleri dahil müşteri geri beslemesi .</a:t>
            </a:r>
            <a:endParaRPr lang="en-AU"/>
          </a:p>
        </p:txBody>
      </p:sp>
    </p:spTree>
  </p:cSld>
  <p:clrMapOvr>
    <a:masterClrMapping/>
  </p:clrMapOvr>
  <p:transition spd="med"/>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94562"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94563"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1C23F782-6014-4868-BF0F-96E233ECA3D6}" type="slidenum">
              <a:rPr lang="en-US" sz="1400">
                <a:latin typeface="Arial Narrow" pitchFamily="34" charset="0"/>
              </a:rPr>
              <a:pPr algn="r" eaLnBrk="0" hangingPunct="0">
                <a:spcBef>
                  <a:spcPct val="50000"/>
                </a:spcBef>
              </a:pPr>
              <a:t>188</a:t>
            </a:fld>
            <a:endParaRPr lang="en-US" sz="1400">
              <a:latin typeface="Arial Narrow" pitchFamily="34" charset="0"/>
            </a:endParaRPr>
          </a:p>
        </p:txBody>
      </p:sp>
      <p:sp>
        <p:nvSpPr>
          <p:cNvPr id="377858" name="Rectangle 1026"/>
          <p:cNvSpPr>
            <a:spLocks noGrp="1" noChangeArrowheads="1"/>
          </p:cNvSpPr>
          <p:nvPr>
            <p:ph type="title" idx="4294967295"/>
          </p:nvPr>
        </p:nvSpPr>
        <p:spPr/>
        <p:txBody>
          <a:bodyPr/>
          <a:lstStyle/>
          <a:p>
            <a:r>
              <a:rPr lang="en-AU">
                <a:effectLst>
                  <a:outerShdw blurRad="38100" dist="38100" dir="2700000" algn="tl">
                    <a:srgbClr val="000000"/>
                  </a:outerShdw>
                </a:effectLst>
              </a:rPr>
              <a:t>Müşteri Düşüncelerine Ulaşabilmek İçin</a:t>
            </a:r>
          </a:p>
        </p:txBody>
      </p:sp>
      <p:sp>
        <p:nvSpPr>
          <p:cNvPr id="194565" name="Text Box 1027"/>
          <p:cNvSpPr txBox="1">
            <a:spLocks noChangeArrowheads="1"/>
          </p:cNvSpPr>
          <p:nvPr/>
        </p:nvSpPr>
        <p:spPr bwMode="auto">
          <a:xfrm>
            <a:off x="633413" y="2133600"/>
            <a:ext cx="7877175" cy="3195638"/>
          </a:xfrm>
          <a:prstGeom prst="rect">
            <a:avLst/>
          </a:prstGeom>
          <a:noFill/>
          <a:ln w="9525">
            <a:noFill/>
            <a:miter lim="800000"/>
            <a:headEnd/>
            <a:tailEnd/>
          </a:ln>
        </p:spPr>
        <p:txBody>
          <a:bodyPr>
            <a:spAutoFit/>
          </a:bodyPr>
          <a:lstStyle/>
          <a:p>
            <a:pPr lvl="2" algn="just" eaLnBrk="0" hangingPunct="0">
              <a:buFont typeface="Symbol" pitchFamily="18" charset="2"/>
              <a:buChar char="·"/>
            </a:pPr>
            <a:r>
              <a:rPr lang="tr-TR"/>
              <a:t>Görüşmeler</a:t>
            </a:r>
          </a:p>
          <a:p>
            <a:pPr lvl="2" algn="just" eaLnBrk="0" hangingPunct="0">
              <a:buFont typeface="Symbol" pitchFamily="18" charset="2"/>
              <a:buNone/>
            </a:pPr>
            <a:r>
              <a:rPr lang="tr-TR"/>
              <a:t>    Telefonla</a:t>
            </a:r>
          </a:p>
          <a:p>
            <a:pPr lvl="2" algn="just" eaLnBrk="0" hangingPunct="0">
              <a:buFont typeface="Symbol" pitchFamily="18" charset="2"/>
              <a:buNone/>
            </a:pPr>
            <a:r>
              <a:rPr lang="tr-TR"/>
              <a:t>    Birebir</a:t>
            </a:r>
          </a:p>
          <a:p>
            <a:pPr lvl="2" algn="just" eaLnBrk="0" hangingPunct="0">
              <a:buFont typeface="Symbol" pitchFamily="18" charset="2"/>
              <a:buChar char="·"/>
            </a:pPr>
            <a:r>
              <a:rPr lang="tr-TR"/>
              <a:t>Anket</a:t>
            </a:r>
          </a:p>
          <a:p>
            <a:pPr lvl="2" algn="just" eaLnBrk="0" hangingPunct="0">
              <a:buFont typeface="Symbol" pitchFamily="18" charset="2"/>
              <a:buChar char="·"/>
            </a:pPr>
            <a:r>
              <a:rPr lang="tr-TR"/>
              <a:t>E-mail, online alışveriş</a:t>
            </a:r>
          </a:p>
          <a:p>
            <a:pPr lvl="2" algn="just" eaLnBrk="0" hangingPunct="0">
              <a:buFont typeface="Symbol" pitchFamily="18" charset="2"/>
              <a:buChar char="·"/>
            </a:pPr>
            <a:r>
              <a:rPr lang="tr-TR"/>
              <a:t>Söylentiler, gözlemler</a:t>
            </a:r>
          </a:p>
          <a:p>
            <a:pPr lvl="2" algn="just" eaLnBrk="0" hangingPunct="0">
              <a:buFont typeface="Symbol" pitchFamily="18" charset="2"/>
              <a:buChar char="·"/>
            </a:pPr>
            <a:r>
              <a:rPr lang="tr-TR"/>
              <a:t>Temel istekler</a:t>
            </a:r>
          </a:p>
          <a:p>
            <a:pPr eaLnBrk="0" hangingPunct="0">
              <a:spcBef>
                <a:spcPct val="50000"/>
              </a:spcBef>
            </a:pPr>
            <a:endParaRPr lang="en-AU"/>
          </a:p>
        </p:txBody>
      </p:sp>
    </p:spTree>
  </p:cSld>
  <p:clrMapOvr>
    <a:masterClrMapping/>
  </p:clrMapOvr>
  <p:transition spd="med"/>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95938" name="Rectangle 2"/>
          <p:cNvSpPr>
            <a:spLocks noGrp="1" noChangeArrowheads="1"/>
          </p:cNvSpPr>
          <p:nvPr>
            <p:ph type="title"/>
          </p:nvPr>
        </p:nvSpPr>
        <p:spPr/>
        <p:txBody>
          <a:bodyPr/>
          <a:lstStyle/>
          <a:p>
            <a:r>
              <a:rPr lang="en-AU" b="1"/>
              <a:t>7.3. Tasarım ve</a:t>
            </a:r>
            <a:r>
              <a:rPr lang="tr-TR" b="1"/>
              <a:t> </a:t>
            </a:r>
            <a:r>
              <a:rPr lang="en-AU" b="1"/>
              <a:t>Geliştirme</a:t>
            </a:r>
            <a:br>
              <a:rPr lang="en-AU" b="1"/>
            </a:br>
            <a:r>
              <a:rPr lang="en-AU" b="1"/>
              <a:t>7.3.1. Tasarım ve</a:t>
            </a:r>
            <a:r>
              <a:rPr lang="tr-TR" b="1"/>
              <a:t> </a:t>
            </a:r>
            <a:r>
              <a:rPr lang="en-AU" b="1"/>
              <a:t>Geliştirme</a:t>
            </a:r>
            <a:r>
              <a:rPr lang="tr-TR" b="1"/>
              <a:t>nin </a:t>
            </a:r>
            <a:r>
              <a:rPr lang="en-AU" b="1"/>
              <a:t>Planlaması</a:t>
            </a:r>
            <a:endParaRPr lang="tr-TR" b="1"/>
          </a:p>
        </p:txBody>
      </p:sp>
      <p:sp>
        <p:nvSpPr>
          <p:cNvPr id="295940" name="Rectangle 1027"/>
          <p:cNvSpPr>
            <a:spLocks noGrp="1" noChangeArrowheads="1"/>
          </p:cNvSpPr>
          <p:nvPr>
            <p:ph type="body" idx="1"/>
          </p:nvPr>
        </p:nvSpPr>
        <p:spPr>
          <a:xfrm>
            <a:off x="395288" y="1600200"/>
            <a:ext cx="8137525" cy="4530725"/>
          </a:xfrm>
          <a:noFill/>
          <a:ln/>
        </p:spPr>
        <p:txBody>
          <a:bodyPr/>
          <a:lstStyle/>
          <a:p>
            <a:pPr>
              <a:buFont typeface="Wingdings" pitchFamily="2" charset="2"/>
              <a:buNone/>
            </a:pPr>
            <a:r>
              <a:rPr lang="tr-TR" sz="2400"/>
              <a:t>Kuruluş, ürünün tasarımını ve geliştirilmesini plânlamalı ve kontrol altında bulundurmalıdır.</a:t>
            </a:r>
          </a:p>
          <a:p>
            <a:pPr>
              <a:buFont typeface="Wingdings" pitchFamily="2" charset="2"/>
              <a:buNone/>
            </a:pPr>
            <a:r>
              <a:rPr lang="tr-TR" sz="2400"/>
              <a:t>Tasarım ve geliştirmenin plânlanması sırasında kuruluş, aşağıdakileri belirlemelidir:</a:t>
            </a:r>
          </a:p>
          <a:p>
            <a:pPr>
              <a:buFont typeface="Wingdings" pitchFamily="2" charset="2"/>
              <a:buNone/>
            </a:pPr>
            <a:r>
              <a:rPr lang="tr-TR" sz="2400"/>
              <a:t>a) Tasarım ve geliştirme aşamaları,</a:t>
            </a:r>
          </a:p>
          <a:p>
            <a:pPr>
              <a:buFont typeface="Wingdings" pitchFamily="2" charset="2"/>
              <a:buNone/>
            </a:pPr>
            <a:r>
              <a:rPr lang="tr-TR" sz="2400"/>
              <a:t>b) Her bir tasarım ve geliştirme aşamasına uygun; gözden geçirme, doğrulama ve geçerli kılma faaliyetleri,</a:t>
            </a:r>
          </a:p>
          <a:p>
            <a:pPr>
              <a:buFont typeface="Wingdings" pitchFamily="2" charset="2"/>
              <a:buNone/>
            </a:pPr>
            <a:r>
              <a:rPr lang="tr-TR" sz="2400"/>
              <a:t>c) Tasarım ve geliştirme için sorumluluklar ve yetkiler.</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5842"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35843"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25C61B1A-684D-4A70-B6B4-815D5C9A5D32}" type="slidenum">
              <a:rPr lang="en-US" sz="1400">
                <a:latin typeface="Arial Narrow" pitchFamily="34" charset="0"/>
              </a:rPr>
              <a:pPr algn="r" eaLnBrk="0" hangingPunct="0">
                <a:spcBef>
                  <a:spcPct val="50000"/>
                </a:spcBef>
              </a:pPr>
              <a:t>19</a:t>
            </a:fld>
            <a:endParaRPr lang="en-US" sz="1400">
              <a:latin typeface="Arial Narrow" pitchFamily="34" charset="0"/>
            </a:endParaRPr>
          </a:p>
        </p:txBody>
      </p:sp>
      <p:sp>
        <p:nvSpPr>
          <p:cNvPr id="15362" name="Rectangle 2"/>
          <p:cNvSpPr>
            <a:spLocks noGrp="1" noChangeArrowheads="1"/>
          </p:cNvSpPr>
          <p:nvPr>
            <p:ph type="title" idx="4294967295"/>
          </p:nvPr>
        </p:nvSpPr>
        <p:spPr>
          <a:noFill/>
          <a:effectLst>
            <a:outerShdw dist="13470" dir="2700000" algn="ctr" rotWithShape="0">
              <a:schemeClr val="bg2"/>
            </a:outerShdw>
          </a:effectLst>
        </p:spPr>
        <p:txBody>
          <a:bodyPr lIns="92075" tIns="46038" rIns="92075" bIns="46038" anchor="ctr"/>
          <a:lstStyle/>
          <a:p>
            <a:r>
              <a:rPr lang="en-AU" b="1">
                <a:effectLst>
                  <a:outerShdw blurRad="38100" dist="38100" dir="2700000" algn="tl">
                    <a:srgbClr val="C0C0C0"/>
                  </a:outerShdw>
                </a:effectLst>
              </a:rPr>
              <a:t>VERİMLİLİK</a:t>
            </a:r>
          </a:p>
        </p:txBody>
      </p:sp>
      <p:sp>
        <p:nvSpPr>
          <p:cNvPr id="15363" name="Rectangle 3"/>
          <p:cNvSpPr>
            <a:spLocks noGrp="1" noChangeArrowheads="1"/>
          </p:cNvSpPr>
          <p:nvPr>
            <p:ph type="body" idx="4294967295"/>
          </p:nvPr>
        </p:nvSpPr>
        <p:spPr>
          <a:xfrm>
            <a:off x="3059113" y="2355850"/>
            <a:ext cx="4321175" cy="1936750"/>
          </a:xfrm>
          <a:noFill/>
        </p:spPr>
        <p:txBody>
          <a:bodyPr lIns="92075" tIns="46038" rIns="92075" bIns="46038"/>
          <a:lstStyle/>
          <a:p>
            <a:pPr marL="0" indent="0">
              <a:buFont typeface="Wingdings" pitchFamily="2" charset="2"/>
              <a:buNone/>
            </a:pPr>
            <a:r>
              <a:rPr lang="tr-TR" b="1">
                <a:effectLst>
                  <a:outerShdw blurRad="38100" dist="38100" dir="2700000" algn="tl">
                    <a:srgbClr val="C0C0C0"/>
                  </a:outerShdw>
                </a:effectLst>
              </a:rPr>
              <a:t>Verimlilik</a:t>
            </a:r>
            <a:endParaRPr lang="tr-TR">
              <a:effectLst>
                <a:outerShdw blurRad="38100" dist="38100" dir="2700000" algn="tl">
                  <a:srgbClr val="C0C0C0"/>
                </a:outerShdw>
              </a:effectLst>
            </a:endParaRPr>
          </a:p>
          <a:p>
            <a:pPr marL="0" indent="0">
              <a:buFont typeface="Wingdings" pitchFamily="2" charset="2"/>
              <a:buNone/>
            </a:pPr>
            <a:r>
              <a:rPr lang="tr-TR">
                <a:effectLst>
                  <a:outerShdw blurRad="38100" dist="38100" dir="2700000" algn="tl">
                    <a:srgbClr val="C0C0C0"/>
                  </a:outerShdw>
                </a:effectLst>
              </a:rPr>
              <a:t>Elde edilen sonuçlar ile kullanılan kaynaklar arasındaki ilişki.</a:t>
            </a:r>
            <a:endParaRPr lang="en-AU">
              <a:effectLst>
                <a:outerShdw blurRad="38100" dist="38100" dir="2700000" algn="tl">
                  <a:srgbClr val="C0C0C0"/>
                </a:outerShdw>
              </a:effectLst>
            </a:endParaRPr>
          </a:p>
        </p:txBody>
      </p:sp>
      <p:graphicFrame>
        <p:nvGraphicFramePr>
          <p:cNvPr id="15364" name="Object 4"/>
          <p:cNvGraphicFramePr>
            <a:graphicFrameLocks/>
          </p:cNvGraphicFramePr>
          <p:nvPr/>
        </p:nvGraphicFramePr>
        <p:xfrm>
          <a:off x="6189663" y="4495800"/>
          <a:ext cx="2122487" cy="1922463"/>
        </p:xfrm>
        <a:graphic>
          <a:graphicData uri="http://schemas.openxmlformats.org/presentationml/2006/ole">
            <p:oleObj spid="_x0000_s35846" name="Clip" r:id="rId3" imgW="2298600" imgH="1922400" progId="MS_ClipArt_Gallery.2">
              <p:embed/>
            </p:oleObj>
          </a:graphicData>
        </a:graphic>
      </p:graphicFrame>
      <p:graphicFrame>
        <p:nvGraphicFramePr>
          <p:cNvPr id="15365" name="Object 5"/>
          <p:cNvGraphicFramePr>
            <a:graphicFrameLocks/>
          </p:cNvGraphicFramePr>
          <p:nvPr/>
        </p:nvGraphicFramePr>
        <p:xfrm>
          <a:off x="1076325" y="2667000"/>
          <a:ext cx="1385888" cy="2300288"/>
        </p:xfrm>
        <a:graphic>
          <a:graphicData uri="http://schemas.openxmlformats.org/presentationml/2006/ole">
            <p:oleObj spid="_x0000_s35847" name="Clip" r:id="rId4" imgW="1501560" imgH="2300040" progId="MS_ClipArt_Gallery.2">
              <p:embed/>
            </p:oleObj>
          </a:graphicData>
        </a:graphic>
      </p:graphicFrame>
      <p:sp>
        <p:nvSpPr>
          <p:cNvPr id="9218"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b="1">
                <a:solidFill>
                  <a:schemeClr val="bg1"/>
                </a:solidFill>
                <a:latin typeface="Verdana" pitchFamily="34" charset="0"/>
              </a:rPr>
              <a:t>VERİMLİLİK</a:t>
            </a:r>
            <a:endParaRPr lang="en-AU" b="1">
              <a:solidFill>
                <a:schemeClr val="bg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0-#ppt_w/2"/>
                                          </p:val>
                                        </p:tav>
                                        <p:tav tm="100000">
                                          <p:val>
                                            <p:strVal val="#ppt_x"/>
                                          </p:val>
                                        </p:tav>
                                      </p:tavLst>
                                    </p:anim>
                                    <p:anim calcmode="lin" valueType="num">
                                      <p:cBhvr additive="base">
                                        <p:cTn id="8" dur="500" fill="hold"/>
                                        <p:tgtEl>
                                          <p:spTgt spid="1536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12" dur="500"/>
                                        <p:tgtEl>
                                          <p:spTgt spid="15363">
                                            <p:txEl>
                                              <p:pRg st="0" end="0"/>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16" dur="500"/>
                                        <p:tgtEl>
                                          <p:spTgt spid="15363">
                                            <p:txEl>
                                              <p:pRg st="1" end="1"/>
                                            </p:txEl>
                                          </p:spTgt>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15364"/>
                                        </p:tgtEl>
                                        <p:attrNameLst>
                                          <p:attrName>style.visibility</p:attrName>
                                        </p:attrNameLst>
                                      </p:cBhvr>
                                      <p:to>
                                        <p:strVal val="visible"/>
                                      </p:to>
                                    </p:set>
                                    <p:animEffect transition="in" filter="barn(outHorizontal)">
                                      <p:cBhvr>
                                        <p:cTn id="20" dur="500"/>
                                        <p:tgtEl>
                                          <p:spTgt spid="15364"/>
                                        </p:tgtEl>
                                      </p:cBhvr>
                                    </p:animEffect>
                                  </p:childTnLst>
                                </p:cTn>
                              </p:par>
                            </p:childTnLst>
                          </p:cTn>
                        </p:par>
                        <p:par>
                          <p:cTn id="21" fill="hold">
                            <p:stCondLst>
                              <p:cond delay="2000"/>
                            </p:stCondLst>
                            <p:childTnLst>
                              <p:par>
                                <p:cTn id="22" presetID="16" presetClass="entr" presetSubtype="37" fill="hold" nodeType="afterEffect">
                                  <p:stCondLst>
                                    <p:cond delay="0"/>
                                  </p:stCondLst>
                                  <p:childTnLst>
                                    <p:set>
                                      <p:cBhvr>
                                        <p:cTn id="23" dur="1" fill="hold">
                                          <p:stCondLst>
                                            <p:cond delay="0"/>
                                          </p:stCondLst>
                                        </p:cTn>
                                        <p:tgtEl>
                                          <p:spTgt spid="15365"/>
                                        </p:tgtEl>
                                        <p:attrNameLst>
                                          <p:attrName>style.visibility</p:attrName>
                                        </p:attrNameLst>
                                      </p:cBhvr>
                                      <p:to>
                                        <p:strVal val="visible"/>
                                      </p:to>
                                    </p:set>
                                    <p:animEffect transition="in" filter="barn(outVertical)">
                                      <p:cBhvr>
                                        <p:cTn id="24" dur="500"/>
                                        <p:tgtEl>
                                          <p:spTgt spid="15365"/>
                                        </p:tgtEl>
                                      </p:cBhvr>
                                    </p:animEffect>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9218"/>
                                        </p:tgtEl>
                                        <p:attrNameLst>
                                          <p:attrName>style.visibility</p:attrName>
                                        </p:attrNameLst>
                                      </p:cBhvr>
                                      <p:to>
                                        <p:strVal val="visible"/>
                                      </p:to>
                                    </p:set>
                                    <p:anim calcmode="lin" valueType="num">
                                      <p:cBhvr additive="base">
                                        <p:cTn id="28" dur="500" fill="hold"/>
                                        <p:tgtEl>
                                          <p:spTgt spid="9218"/>
                                        </p:tgtEl>
                                        <p:attrNameLst>
                                          <p:attrName>ppt_x</p:attrName>
                                        </p:attrNameLst>
                                      </p:cBhvr>
                                      <p:tavLst>
                                        <p:tav tm="0">
                                          <p:val>
                                            <p:strVal val="0-#ppt_w/2"/>
                                          </p:val>
                                        </p:tav>
                                        <p:tav tm="100000">
                                          <p:val>
                                            <p:strVal val="#ppt_x"/>
                                          </p:val>
                                        </p:tav>
                                      </p:tavLst>
                                    </p:anim>
                                    <p:anim calcmode="lin" valueType="num">
                                      <p:cBhvr additive="base">
                                        <p:cTn id="29"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build="p" autoUpdateAnimBg="0" advAuto="0"/>
      <p:bldP spid="9218" grpId="0" animBg="1" autoUpdateAnimBg="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55330" name="Rectangle 2"/>
          <p:cNvSpPr>
            <a:spLocks noGrp="1" noChangeArrowheads="1"/>
          </p:cNvSpPr>
          <p:nvPr>
            <p:ph type="title"/>
          </p:nvPr>
        </p:nvSpPr>
        <p:spPr/>
        <p:txBody>
          <a:bodyPr/>
          <a:lstStyle/>
          <a:p>
            <a:r>
              <a:rPr lang="en-AU" b="1"/>
              <a:t>7.3.1. Tasarım ve</a:t>
            </a:r>
            <a:r>
              <a:rPr lang="tr-TR" b="1"/>
              <a:t> </a:t>
            </a:r>
            <a:r>
              <a:rPr lang="en-AU" b="1"/>
              <a:t>Geliştirme</a:t>
            </a:r>
            <a:r>
              <a:rPr lang="tr-TR" b="1"/>
              <a:t>nin </a:t>
            </a:r>
            <a:r>
              <a:rPr lang="en-AU" b="1"/>
              <a:t>Planlaması</a:t>
            </a:r>
            <a:endParaRPr lang="tr-TR" b="1"/>
          </a:p>
        </p:txBody>
      </p:sp>
      <p:sp>
        <p:nvSpPr>
          <p:cNvPr id="355331" name="Rectangle 1027"/>
          <p:cNvSpPr>
            <a:spLocks noGrp="1" noChangeArrowheads="1"/>
          </p:cNvSpPr>
          <p:nvPr>
            <p:ph type="body" idx="1"/>
          </p:nvPr>
        </p:nvSpPr>
        <p:spPr>
          <a:xfrm>
            <a:off x="395288" y="1600200"/>
            <a:ext cx="8137525" cy="4530725"/>
          </a:xfrm>
          <a:noFill/>
          <a:ln/>
        </p:spPr>
        <p:txBody>
          <a:bodyPr/>
          <a:lstStyle/>
          <a:p>
            <a:pPr>
              <a:lnSpc>
                <a:spcPct val="80000"/>
              </a:lnSpc>
              <a:buFont typeface="Wingdings" pitchFamily="2" charset="2"/>
              <a:buNone/>
            </a:pPr>
            <a:r>
              <a:rPr lang="tr-TR" sz="2400"/>
              <a:t>Kuruluş etkin iletişimi ve sorumlulukların açık olarak tahsisini güvence altına almak için, tasarım ve geliştirmenin içinde yer alan farklı gruplar arasındaki ara yüzleri yönetmelidir.</a:t>
            </a:r>
          </a:p>
          <a:p>
            <a:pPr>
              <a:lnSpc>
                <a:spcPct val="80000"/>
              </a:lnSpc>
              <a:buFont typeface="Wingdings" pitchFamily="2" charset="2"/>
              <a:buNone/>
            </a:pPr>
            <a:endParaRPr lang="tr-TR" sz="2400"/>
          </a:p>
          <a:p>
            <a:pPr>
              <a:lnSpc>
                <a:spcPct val="80000"/>
              </a:lnSpc>
              <a:buFont typeface="Wingdings" pitchFamily="2" charset="2"/>
              <a:buNone/>
            </a:pPr>
            <a:r>
              <a:rPr lang="tr-TR" sz="2400"/>
              <a:t>Plânlama çıktısı, tasarım ve geliştirme ilerledikçe, uygulanabildiği ölçüde güncellenmelidir.</a:t>
            </a:r>
            <a:endParaRPr lang="tr-TR" sz="2400" b="1"/>
          </a:p>
          <a:p>
            <a:pPr>
              <a:lnSpc>
                <a:spcPct val="80000"/>
              </a:lnSpc>
              <a:buFont typeface="Wingdings" pitchFamily="2" charset="2"/>
              <a:buNone/>
            </a:pPr>
            <a:endParaRPr lang="tr-TR" sz="2400" b="1"/>
          </a:p>
          <a:p>
            <a:pPr>
              <a:lnSpc>
                <a:spcPct val="80000"/>
              </a:lnSpc>
              <a:buFont typeface="Wingdings" pitchFamily="2" charset="2"/>
              <a:buNone/>
            </a:pPr>
            <a:r>
              <a:rPr lang="tr-TR" sz="2400" b="1"/>
              <a:t>Not </a:t>
            </a:r>
            <a:r>
              <a:rPr lang="tr-TR" sz="2400"/>
              <a:t>-Tasarım ve geliştirmenin gözden geçirilmesi, doğrulanması ve geçerli kılınması faaliyetlerinin her birinin farklı amaçları vardır. Bu faaliyetler, ürün ve kuruluş için hangisi elverişli ise, tek başlarına veya beraberce gerçekleştirilebilir ve kaydedilebilir.</a:t>
            </a:r>
            <a:endParaRPr lang="en-AU" sz="2400"/>
          </a:p>
        </p:txBody>
      </p:sp>
    </p:spTree>
  </p:cSld>
  <p:clrMapOvr>
    <a:masterClrMapping/>
  </p:clrMapOvr>
  <p:transition spd="med"/>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96610"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96611"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34B4022D-BFA2-4101-9A68-742C6A42BE52}" type="slidenum">
              <a:rPr lang="en-US" sz="1400">
                <a:latin typeface="Arial Narrow" pitchFamily="34" charset="0"/>
              </a:rPr>
              <a:pPr algn="r" eaLnBrk="0" hangingPunct="0">
                <a:spcBef>
                  <a:spcPct val="50000"/>
                </a:spcBef>
              </a:pPr>
              <a:t>191</a:t>
            </a:fld>
            <a:endParaRPr lang="en-US" sz="1400">
              <a:latin typeface="Arial Narrow" pitchFamily="34" charset="0"/>
            </a:endParaRPr>
          </a:p>
        </p:txBody>
      </p:sp>
      <p:sp>
        <p:nvSpPr>
          <p:cNvPr id="379906" name="Rectangle 1026"/>
          <p:cNvSpPr>
            <a:spLocks noGrp="1" noChangeArrowheads="1"/>
          </p:cNvSpPr>
          <p:nvPr>
            <p:ph type="title" idx="4294967295"/>
          </p:nvPr>
        </p:nvSpPr>
        <p:spPr>
          <a:xfrm>
            <a:off x="0" y="0"/>
            <a:ext cx="9144000" cy="1143000"/>
          </a:xfrm>
        </p:spPr>
        <p:txBody>
          <a:bodyPr/>
          <a:lstStyle/>
          <a:p>
            <a:r>
              <a:rPr lang="en-AU">
                <a:effectLst>
                  <a:outerShdw blurRad="38100" dist="38100" dir="2700000" algn="tl">
                    <a:srgbClr val="000000"/>
                  </a:outerShdw>
                </a:effectLst>
              </a:rPr>
              <a:t>Tasarım ve Geliştirme Planlaması;</a:t>
            </a:r>
          </a:p>
        </p:txBody>
      </p:sp>
      <p:sp>
        <p:nvSpPr>
          <p:cNvPr id="196613" name="Text Box 1027"/>
          <p:cNvSpPr txBox="1">
            <a:spLocks noChangeArrowheads="1"/>
          </p:cNvSpPr>
          <p:nvPr/>
        </p:nvSpPr>
        <p:spPr bwMode="auto">
          <a:xfrm>
            <a:off x="1055688" y="2112963"/>
            <a:ext cx="7947025" cy="4364037"/>
          </a:xfrm>
          <a:prstGeom prst="rect">
            <a:avLst/>
          </a:prstGeom>
          <a:noFill/>
          <a:ln w="9525">
            <a:noFill/>
            <a:miter lim="800000"/>
            <a:headEnd/>
            <a:tailEnd/>
          </a:ln>
        </p:spPr>
        <p:txBody>
          <a:bodyPr>
            <a:spAutoFit/>
          </a:bodyPr>
          <a:lstStyle/>
          <a:p>
            <a:pPr eaLnBrk="0" hangingPunct="0">
              <a:lnSpc>
                <a:spcPct val="80000"/>
              </a:lnSpc>
            </a:pPr>
            <a:r>
              <a:rPr lang="en-AU"/>
              <a:t>1- Proje tanımı ve aşamalarını</a:t>
            </a:r>
          </a:p>
          <a:p>
            <a:pPr eaLnBrk="0" hangingPunct="0">
              <a:lnSpc>
                <a:spcPct val="80000"/>
              </a:lnSpc>
            </a:pPr>
            <a:r>
              <a:rPr lang="en-AU"/>
              <a:t>2- Her bir tasarım ve geliştirme aşamasına uygun gözden geçirme, doğrulama ve geçerlilik faaliyetlerini</a:t>
            </a:r>
          </a:p>
          <a:p>
            <a:pPr eaLnBrk="0" hangingPunct="0">
              <a:lnSpc>
                <a:spcPct val="80000"/>
              </a:lnSpc>
            </a:pPr>
            <a:r>
              <a:rPr lang="en-AU"/>
              <a:t>3-  Tasarım ve geliştirme için sorumluluk ve yetkileri</a:t>
            </a:r>
          </a:p>
          <a:p>
            <a:pPr eaLnBrk="0" hangingPunct="0">
              <a:lnSpc>
                <a:spcPct val="80000"/>
              </a:lnSpc>
            </a:pPr>
            <a:r>
              <a:rPr lang="en-AU"/>
              <a:t>4-  Projenin girdi ve çıktılarının tanımını</a:t>
            </a:r>
          </a:p>
          <a:p>
            <a:pPr eaLnBrk="0" hangingPunct="0">
              <a:lnSpc>
                <a:spcPct val="80000"/>
              </a:lnSpc>
            </a:pPr>
            <a:r>
              <a:rPr lang="en-AU"/>
              <a:t>5-  Proje kaynaklarının organizasyonunu</a:t>
            </a:r>
          </a:p>
          <a:p>
            <a:pPr eaLnBrk="0" hangingPunct="0">
              <a:lnSpc>
                <a:spcPct val="80000"/>
              </a:lnSpc>
            </a:pPr>
            <a:r>
              <a:rPr lang="en-AU"/>
              <a:t>6-  Sıralı ve paralel iş programlarını</a:t>
            </a:r>
          </a:p>
          <a:p>
            <a:pPr eaLnBrk="0" hangingPunct="0">
              <a:lnSpc>
                <a:spcPct val="80000"/>
              </a:lnSpc>
            </a:pPr>
            <a:r>
              <a:rPr lang="en-AU"/>
              <a:t>7-  Tasarım doğrulama yer ve metotlarını</a:t>
            </a:r>
          </a:p>
          <a:p>
            <a:pPr eaLnBrk="0" hangingPunct="0">
              <a:lnSpc>
                <a:spcPct val="80000"/>
              </a:lnSpc>
            </a:pPr>
            <a:r>
              <a:rPr lang="en-AU"/>
              <a:t>8-  Ürün tasarımında emniyet, performans ve </a:t>
            </a:r>
          </a:p>
          <a:p>
            <a:pPr eaLnBrk="0" hangingPunct="0">
              <a:lnSpc>
                <a:spcPct val="80000"/>
              </a:lnSpc>
            </a:pPr>
            <a:r>
              <a:rPr lang="en-AU"/>
              <a:t>     güvenilirliğini</a:t>
            </a:r>
          </a:p>
          <a:p>
            <a:pPr eaLnBrk="0" hangingPunct="0">
              <a:lnSpc>
                <a:spcPct val="80000"/>
              </a:lnSpc>
            </a:pPr>
            <a:r>
              <a:rPr lang="en-AU"/>
              <a:t>9-  Ürün ölçüm, deney ve kabul kriterleri </a:t>
            </a:r>
          </a:p>
          <a:p>
            <a:pPr eaLnBrk="0" hangingPunct="0">
              <a:lnSpc>
                <a:spcPct val="80000"/>
              </a:lnSpc>
            </a:pPr>
            <a:r>
              <a:rPr lang="en-AU"/>
              <a:t>     metodları için planları</a:t>
            </a:r>
          </a:p>
          <a:p>
            <a:pPr eaLnBrk="0" hangingPunct="0">
              <a:lnSpc>
                <a:spcPct val="80000"/>
              </a:lnSpc>
            </a:pPr>
            <a:r>
              <a:rPr lang="en-AU"/>
              <a:t>10-Uygun sorumlulukların verilmesini</a:t>
            </a:r>
          </a:p>
          <a:p>
            <a:pPr eaLnBrk="0" hangingPunct="0">
              <a:lnSpc>
                <a:spcPct val="80000"/>
              </a:lnSpc>
              <a:spcBef>
                <a:spcPct val="50000"/>
              </a:spcBef>
            </a:pPr>
            <a:r>
              <a:rPr lang="en-AU"/>
              <a:t>içerebilir.</a:t>
            </a:r>
          </a:p>
        </p:txBody>
      </p:sp>
    </p:spTree>
  </p:cSld>
  <p:clrMapOvr>
    <a:masterClrMapping/>
  </p:clrMapOvr>
  <p:transition spd="med"/>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97634"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97635"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651CE48F-DC54-482B-B9AF-6234539AF835}" type="slidenum">
              <a:rPr lang="en-US" sz="1400">
                <a:latin typeface="Arial Narrow" pitchFamily="34" charset="0"/>
              </a:rPr>
              <a:pPr algn="r" eaLnBrk="0" hangingPunct="0">
                <a:spcBef>
                  <a:spcPct val="50000"/>
                </a:spcBef>
              </a:pPr>
              <a:t>192</a:t>
            </a:fld>
            <a:endParaRPr lang="en-US" sz="1400">
              <a:latin typeface="Arial Narrow" pitchFamily="34" charset="0"/>
            </a:endParaRPr>
          </a:p>
        </p:txBody>
      </p:sp>
      <p:sp>
        <p:nvSpPr>
          <p:cNvPr id="380930" name="Rectangle 1026"/>
          <p:cNvSpPr>
            <a:spLocks noGrp="1" noChangeArrowheads="1"/>
          </p:cNvSpPr>
          <p:nvPr>
            <p:ph type="title" idx="4294967295"/>
          </p:nvPr>
        </p:nvSpPr>
        <p:spPr/>
        <p:txBody>
          <a:bodyPr/>
          <a:lstStyle/>
          <a:p>
            <a:r>
              <a:rPr lang="en-AU" sz="1800">
                <a:effectLst>
                  <a:outerShdw blurRad="38100" dist="38100" dir="2700000" algn="tl">
                    <a:srgbClr val="000000"/>
                  </a:outerShdw>
                </a:effectLst>
              </a:rPr>
              <a:t>Kuruluş birimler arası teknik ilişkiler için; </a:t>
            </a:r>
          </a:p>
        </p:txBody>
      </p:sp>
      <p:sp>
        <p:nvSpPr>
          <p:cNvPr id="197637" name="Text Box 1027"/>
          <p:cNvSpPr txBox="1">
            <a:spLocks noChangeArrowheads="1"/>
          </p:cNvSpPr>
          <p:nvPr/>
        </p:nvSpPr>
        <p:spPr bwMode="auto">
          <a:xfrm>
            <a:off x="1266825" y="2533650"/>
            <a:ext cx="7173913" cy="2647950"/>
          </a:xfrm>
          <a:prstGeom prst="rect">
            <a:avLst/>
          </a:prstGeom>
          <a:noFill/>
          <a:ln w="9525">
            <a:noFill/>
            <a:miter lim="800000"/>
            <a:headEnd/>
            <a:tailEnd/>
          </a:ln>
        </p:spPr>
        <p:txBody>
          <a:bodyPr>
            <a:spAutoFit/>
          </a:bodyPr>
          <a:lstStyle/>
          <a:p>
            <a:pPr algn="just" eaLnBrk="0" hangingPunct="0">
              <a:buFontTx/>
              <a:buChar char="•"/>
            </a:pPr>
            <a:r>
              <a:rPr lang="tr-TR">
                <a:solidFill>
                  <a:srgbClr val="000000"/>
                </a:solidFill>
              </a:rPr>
              <a:t>           ne tür bilgiler alınacak, verilecek,</a:t>
            </a:r>
          </a:p>
          <a:p>
            <a:pPr algn="just" eaLnBrk="0" hangingPunct="0">
              <a:buFontTx/>
              <a:buChar char="•"/>
            </a:pPr>
            <a:r>
              <a:rPr lang="tr-TR">
                <a:solidFill>
                  <a:srgbClr val="000000"/>
                </a:solidFill>
              </a:rPr>
              <a:t>        	bilgi alışverişi kimler tarafından yapılacak,</a:t>
            </a:r>
          </a:p>
          <a:p>
            <a:pPr algn="just" eaLnBrk="0" hangingPunct="0">
              <a:buFontTx/>
              <a:buChar char="•"/>
            </a:pPr>
            <a:r>
              <a:rPr lang="tr-TR">
                <a:solidFill>
                  <a:srgbClr val="000000"/>
                </a:solidFill>
              </a:rPr>
              <a:t>        	ne şekilde yapılacak,</a:t>
            </a:r>
          </a:p>
          <a:p>
            <a:pPr algn="just" eaLnBrk="0" hangingPunct="0">
              <a:buFontTx/>
              <a:buChar char="•"/>
            </a:pPr>
            <a:r>
              <a:rPr lang="tr-TR">
                <a:solidFill>
                  <a:srgbClr val="000000"/>
                </a:solidFill>
              </a:rPr>
              <a:t>        	tutulması gerekli kayıtları,</a:t>
            </a:r>
          </a:p>
          <a:p>
            <a:pPr eaLnBrk="0" hangingPunct="0">
              <a:buFontTx/>
              <a:buChar char="•"/>
            </a:pPr>
            <a:r>
              <a:rPr lang="tr-TR">
                <a:solidFill>
                  <a:srgbClr val="000000"/>
                </a:solidFill>
              </a:rPr>
              <a:t>        	kayıtların gözden geçirilmesi ve doğrulanması </a:t>
            </a:r>
          </a:p>
          <a:p>
            <a:pPr eaLnBrk="0" hangingPunct="0"/>
            <a:endParaRPr lang="tr-TR">
              <a:solidFill>
                <a:srgbClr val="000000"/>
              </a:solidFill>
            </a:endParaRPr>
          </a:p>
          <a:p>
            <a:pPr eaLnBrk="0" hangingPunct="0"/>
            <a:r>
              <a:rPr lang="tr-TR">
                <a:solidFill>
                  <a:srgbClr val="000000"/>
                </a:solidFill>
              </a:rPr>
              <a:t>yöntemlerini belirlemelidir.</a:t>
            </a:r>
            <a:endParaRPr lang="en-AU">
              <a:solidFill>
                <a:srgbClr val="000000"/>
              </a:solidFill>
            </a:endParaRPr>
          </a:p>
        </p:txBody>
      </p:sp>
    </p:spTree>
  </p:cSld>
  <p:clrMapOvr>
    <a:masterClrMapping/>
  </p:clrMapOvr>
  <p:transition spd="med"/>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96962" name="Rectangle 2"/>
          <p:cNvSpPr>
            <a:spLocks noGrp="1" noChangeArrowheads="1"/>
          </p:cNvSpPr>
          <p:nvPr>
            <p:ph type="title"/>
          </p:nvPr>
        </p:nvSpPr>
        <p:spPr/>
        <p:txBody>
          <a:bodyPr/>
          <a:lstStyle/>
          <a:p>
            <a:r>
              <a:rPr lang="en-AU" b="1"/>
              <a:t>7.3.2. Tasarım ve</a:t>
            </a:r>
            <a:r>
              <a:rPr lang="tr-TR" b="1"/>
              <a:t> </a:t>
            </a:r>
            <a:r>
              <a:rPr lang="en-AU" b="1"/>
              <a:t>Geliştirme Girdileri</a:t>
            </a:r>
            <a:endParaRPr lang="tr-TR" b="1"/>
          </a:p>
        </p:txBody>
      </p:sp>
      <p:sp>
        <p:nvSpPr>
          <p:cNvPr id="296965" name="Rectangle 1027"/>
          <p:cNvSpPr>
            <a:spLocks noChangeArrowheads="1"/>
          </p:cNvSpPr>
          <p:nvPr/>
        </p:nvSpPr>
        <p:spPr bwMode="auto">
          <a:xfrm>
            <a:off x="684213" y="1557338"/>
            <a:ext cx="8153400" cy="4114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bg2"/>
              </a:buClr>
              <a:buSzPct val="75000"/>
              <a:buFont typeface="Wingdings" pitchFamily="2" charset="2"/>
              <a:buNone/>
            </a:pPr>
            <a:r>
              <a:rPr lang="tr-TR" sz="2800">
                <a:latin typeface="Verdana" pitchFamily="34" charset="0"/>
              </a:rPr>
              <a:t>Ürün şartlarına ilişkin girdiler belirlenmeli ve kayıtları muhafaza edilmelidir (bkz. Madde 4.2.4). Bu girdiler aşağıdakileri içermelidir:</a:t>
            </a:r>
          </a:p>
          <a:p>
            <a:pPr marL="342900" indent="-342900">
              <a:spcBef>
                <a:spcPct val="20000"/>
              </a:spcBef>
              <a:buClr>
                <a:schemeClr val="bg2"/>
              </a:buClr>
              <a:buSzPct val="75000"/>
              <a:buFont typeface="Wingdings" pitchFamily="2" charset="2"/>
              <a:buNone/>
            </a:pPr>
            <a:r>
              <a:rPr lang="tr-TR" sz="2800">
                <a:latin typeface="Verdana" pitchFamily="34" charset="0"/>
              </a:rPr>
              <a:t>a) Fonksiyonel şartlar ve performans şartları,</a:t>
            </a:r>
          </a:p>
          <a:p>
            <a:pPr marL="342900" indent="-342900">
              <a:spcBef>
                <a:spcPct val="20000"/>
              </a:spcBef>
              <a:buClr>
                <a:schemeClr val="bg2"/>
              </a:buClr>
              <a:buSzPct val="75000"/>
              <a:buFont typeface="Wingdings" pitchFamily="2" charset="2"/>
              <a:buNone/>
            </a:pPr>
            <a:r>
              <a:rPr lang="tr-TR" sz="2800">
                <a:latin typeface="Verdana" pitchFamily="34" charset="0"/>
              </a:rPr>
              <a:t>b) Uygulanabilir birincil ve ikincil mevzuat şartları,</a:t>
            </a:r>
          </a:p>
        </p:txBody>
      </p:sp>
    </p:spTree>
  </p:cSld>
  <p:clrMapOvr>
    <a:masterClrMapping/>
  </p:clrMapOvr>
  <p:transition spd="med"/>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56354" name="Rectangle 2"/>
          <p:cNvSpPr>
            <a:spLocks noGrp="1" noChangeArrowheads="1"/>
          </p:cNvSpPr>
          <p:nvPr>
            <p:ph type="title"/>
          </p:nvPr>
        </p:nvSpPr>
        <p:spPr/>
        <p:txBody>
          <a:bodyPr/>
          <a:lstStyle/>
          <a:p>
            <a:r>
              <a:rPr lang="en-AU" b="1"/>
              <a:t>7.3.2. Tasarım ve</a:t>
            </a:r>
            <a:r>
              <a:rPr lang="tr-TR" b="1"/>
              <a:t> </a:t>
            </a:r>
            <a:r>
              <a:rPr lang="en-AU" b="1"/>
              <a:t>Geliştirme Girdileri</a:t>
            </a:r>
            <a:endParaRPr lang="tr-TR" b="1"/>
          </a:p>
        </p:txBody>
      </p:sp>
      <p:sp>
        <p:nvSpPr>
          <p:cNvPr id="356355" name="Rectangle 1027"/>
          <p:cNvSpPr>
            <a:spLocks noChangeArrowheads="1"/>
          </p:cNvSpPr>
          <p:nvPr/>
        </p:nvSpPr>
        <p:spPr bwMode="auto">
          <a:xfrm>
            <a:off x="684213" y="1557338"/>
            <a:ext cx="8153400" cy="4114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bg2"/>
              </a:buClr>
              <a:buSzPct val="75000"/>
              <a:buFont typeface="Wingdings" pitchFamily="2" charset="2"/>
              <a:buNone/>
            </a:pPr>
            <a:r>
              <a:rPr lang="tr-TR" sz="2800">
                <a:latin typeface="Verdana" pitchFamily="34" charset="0"/>
              </a:rPr>
              <a:t>c) Uygulanabilir olduğunda önceki benzer tasarımlardan elde edilen bilgi,</a:t>
            </a:r>
          </a:p>
          <a:p>
            <a:pPr marL="342900" indent="-342900">
              <a:spcBef>
                <a:spcPct val="20000"/>
              </a:spcBef>
              <a:buClr>
                <a:schemeClr val="bg2"/>
              </a:buClr>
              <a:buSzPct val="75000"/>
              <a:buFont typeface="Wingdings" pitchFamily="2" charset="2"/>
              <a:buNone/>
            </a:pPr>
            <a:r>
              <a:rPr lang="tr-TR" sz="2800">
                <a:latin typeface="Verdana" pitchFamily="34" charset="0"/>
              </a:rPr>
              <a:t>d) Tasarım ve geliştirme için zorunlu olan diğer şartlar.</a:t>
            </a:r>
          </a:p>
          <a:p>
            <a:pPr marL="342900" indent="-342900">
              <a:spcBef>
                <a:spcPct val="20000"/>
              </a:spcBef>
              <a:buClr>
                <a:schemeClr val="bg2"/>
              </a:buClr>
              <a:buSzPct val="75000"/>
              <a:buFont typeface="Wingdings" pitchFamily="2" charset="2"/>
              <a:buNone/>
            </a:pPr>
            <a:endParaRPr lang="tr-TR" sz="2800">
              <a:latin typeface="Verdana" pitchFamily="34" charset="0"/>
            </a:endParaRPr>
          </a:p>
          <a:p>
            <a:pPr marL="342900" indent="-342900">
              <a:spcBef>
                <a:spcPct val="20000"/>
              </a:spcBef>
              <a:buClr>
                <a:schemeClr val="bg2"/>
              </a:buClr>
              <a:buSzPct val="75000"/>
              <a:buFont typeface="Wingdings" pitchFamily="2" charset="2"/>
              <a:buNone/>
            </a:pPr>
            <a:r>
              <a:rPr lang="tr-TR" sz="2800">
                <a:latin typeface="Verdana" pitchFamily="34" charset="0"/>
              </a:rPr>
              <a:t>Girdiler, yeterli olmaları açısından gözden geçirilmelidir. Şartlar eksiksiz, başka bir şekilde anlaşılmayacak tarzda olmalı ve birbiri ile çelişkili olmamalıdır.</a:t>
            </a:r>
            <a:endParaRPr lang="en-AU" sz="2800">
              <a:latin typeface="Verdana" pitchFamily="34" charset="0"/>
            </a:endParaRPr>
          </a:p>
        </p:txBody>
      </p:sp>
    </p:spTree>
  </p:cSld>
  <p:clrMapOvr>
    <a:masterClrMapping/>
  </p:clrMapOvr>
  <p:transition spd="med"/>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99682"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99683"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1581522C-E29B-4F10-81B9-03E633ADA104}" type="slidenum">
              <a:rPr lang="en-US" sz="1400">
                <a:latin typeface="Arial Narrow" pitchFamily="34" charset="0"/>
              </a:rPr>
              <a:pPr algn="r" eaLnBrk="0" hangingPunct="0">
                <a:spcBef>
                  <a:spcPct val="50000"/>
                </a:spcBef>
              </a:pPr>
              <a:t>195</a:t>
            </a:fld>
            <a:endParaRPr lang="en-US" sz="1400">
              <a:latin typeface="Arial Narrow" pitchFamily="34" charset="0"/>
            </a:endParaRPr>
          </a:p>
        </p:txBody>
      </p:sp>
      <p:sp>
        <p:nvSpPr>
          <p:cNvPr id="382978" name="Rectangle 1026"/>
          <p:cNvSpPr>
            <a:spLocks noGrp="1" noChangeArrowheads="1"/>
          </p:cNvSpPr>
          <p:nvPr>
            <p:ph type="title" idx="4294967295"/>
          </p:nvPr>
        </p:nvSpPr>
        <p:spPr/>
        <p:txBody>
          <a:bodyPr/>
          <a:lstStyle/>
          <a:p>
            <a:r>
              <a:rPr lang="en-AU" sz="1800">
                <a:effectLst>
                  <a:outerShdw blurRad="38100" dist="38100" dir="2700000" algn="tl">
                    <a:srgbClr val="000000"/>
                  </a:outerShdw>
                </a:effectLst>
              </a:rPr>
              <a:t>Tasarım Girdileri Tipik Olarak;</a:t>
            </a:r>
          </a:p>
        </p:txBody>
      </p:sp>
      <p:sp>
        <p:nvSpPr>
          <p:cNvPr id="199685" name="Text Box 1027"/>
          <p:cNvSpPr txBox="1">
            <a:spLocks noChangeArrowheads="1"/>
          </p:cNvSpPr>
          <p:nvPr/>
        </p:nvSpPr>
        <p:spPr bwMode="auto">
          <a:xfrm>
            <a:off x="1125538" y="1987550"/>
            <a:ext cx="7737475" cy="4108450"/>
          </a:xfrm>
          <a:prstGeom prst="rect">
            <a:avLst/>
          </a:prstGeom>
          <a:noFill/>
          <a:ln w="9525">
            <a:noFill/>
            <a:miter lim="800000"/>
            <a:headEnd/>
            <a:tailEnd/>
          </a:ln>
        </p:spPr>
        <p:txBody>
          <a:bodyPr>
            <a:spAutoFit/>
          </a:bodyPr>
          <a:lstStyle/>
          <a:p>
            <a:pPr algn="just" eaLnBrk="0" hangingPunct="0"/>
            <a:r>
              <a:rPr lang="tr-TR">
                <a:solidFill>
                  <a:srgbClr val="000000"/>
                </a:solidFill>
              </a:rPr>
              <a:t>1-ürünün oluşturulması için ve ürün şartlarıyla ilgili belirlenen girdilerin özellikleri, </a:t>
            </a:r>
          </a:p>
          <a:p>
            <a:pPr eaLnBrk="0" hangingPunct="0"/>
            <a:r>
              <a:rPr lang="tr-TR">
                <a:solidFill>
                  <a:srgbClr val="000000"/>
                </a:solidFill>
              </a:rPr>
              <a:t>2-</a:t>
            </a:r>
            <a:r>
              <a:rPr lang="tr-TR"/>
              <a:t> uygulanabilir belirleyici ve düzenleyici şartlardan gelen özellikler, </a:t>
            </a:r>
          </a:p>
          <a:p>
            <a:pPr algn="just" eaLnBrk="0" hangingPunct="0"/>
            <a:r>
              <a:rPr lang="tr-TR">
                <a:solidFill>
                  <a:srgbClr val="000000"/>
                </a:solidFill>
              </a:rPr>
              <a:t>3-</a:t>
            </a:r>
            <a:r>
              <a:rPr lang="tr-TR"/>
              <a:t> uygulanabilir olduğunda önceki benzer tasarımlardan elde edilen bilgi,</a:t>
            </a:r>
          </a:p>
          <a:p>
            <a:pPr algn="just" eaLnBrk="0" hangingPunct="0"/>
            <a:r>
              <a:rPr lang="tr-TR">
                <a:solidFill>
                  <a:srgbClr val="000000"/>
                </a:solidFill>
              </a:rPr>
              <a:t>4-</a:t>
            </a:r>
            <a:r>
              <a:rPr lang="tr-TR"/>
              <a:t> tasarım ve geliştirme için önemli olan diğer şartlardan gelen özellikler, </a:t>
            </a:r>
            <a:endParaRPr lang="tr-TR">
              <a:solidFill>
                <a:srgbClr val="000000"/>
              </a:solidFill>
            </a:endParaRPr>
          </a:p>
          <a:p>
            <a:pPr eaLnBrk="0" hangingPunct="0"/>
            <a:r>
              <a:rPr lang="tr-TR">
                <a:solidFill>
                  <a:srgbClr val="000000"/>
                </a:solidFill>
              </a:rPr>
              <a:t>5-yapı, bileşenler, ilgili elemanlar ve  diğer tasarım özellikleri </a:t>
            </a:r>
          </a:p>
          <a:p>
            <a:pPr eaLnBrk="0" hangingPunct="0"/>
            <a:endParaRPr lang="tr-TR">
              <a:solidFill>
                <a:srgbClr val="000000"/>
              </a:solidFill>
            </a:endParaRPr>
          </a:p>
          <a:p>
            <a:pPr eaLnBrk="0" hangingPunct="0"/>
            <a:r>
              <a:rPr lang="tr-TR">
                <a:solidFill>
                  <a:srgbClr val="000000"/>
                </a:solidFill>
              </a:rPr>
              <a:t>şeklinde olabilir. </a:t>
            </a:r>
            <a:endParaRPr lang="en-AU">
              <a:solidFill>
                <a:srgbClr val="000000"/>
              </a:solidFill>
            </a:endParaRPr>
          </a:p>
        </p:txBody>
      </p:sp>
    </p:spTree>
  </p:cSld>
  <p:clrMapOvr>
    <a:masterClrMapping/>
  </p:clrMapOvr>
  <p:transition spd="med"/>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00706"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00707"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BD7E1D6F-7E7E-4A72-A450-26D0CF814755}" type="slidenum">
              <a:rPr lang="en-US" sz="1400">
                <a:latin typeface="Arial Narrow" pitchFamily="34" charset="0"/>
              </a:rPr>
              <a:pPr algn="r" eaLnBrk="0" hangingPunct="0">
                <a:spcBef>
                  <a:spcPct val="50000"/>
                </a:spcBef>
              </a:pPr>
              <a:t>196</a:t>
            </a:fld>
            <a:endParaRPr lang="en-US" sz="1400">
              <a:latin typeface="Arial Narrow" pitchFamily="34" charset="0"/>
            </a:endParaRPr>
          </a:p>
        </p:txBody>
      </p:sp>
      <p:sp>
        <p:nvSpPr>
          <p:cNvPr id="384002" name="Rectangle 1026"/>
          <p:cNvSpPr>
            <a:spLocks noGrp="1" noChangeArrowheads="1"/>
          </p:cNvSpPr>
          <p:nvPr>
            <p:ph type="title" idx="4294967295"/>
          </p:nvPr>
        </p:nvSpPr>
        <p:spPr/>
        <p:txBody>
          <a:bodyPr/>
          <a:lstStyle/>
          <a:p>
            <a:r>
              <a:rPr lang="en-AU" sz="1800">
                <a:effectLst>
                  <a:outerShdw blurRad="38100" dist="38100" dir="2700000" algn="tl">
                    <a:srgbClr val="000000"/>
                  </a:outerShdw>
                </a:effectLst>
              </a:rPr>
              <a:t>Tasarım Faaliyetinde;</a:t>
            </a:r>
          </a:p>
        </p:txBody>
      </p:sp>
      <p:sp>
        <p:nvSpPr>
          <p:cNvPr id="200709" name="Text Box 1027"/>
          <p:cNvSpPr txBox="1">
            <a:spLocks noChangeArrowheads="1"/>
          </p:cNvSpPr>
          <p:nvPr/>
        </p:nvSpPr>
        <p:spPr bwMode="auto">
          <a:xfrm>
            <a:off x="1125538" y="2438400"/>
            <a:ext cx="7526337" cy="2647950"/>
          </a:xfrm>
          <a:prstGeom prst="rect">
            <a:avLst/>
          </a:prstGeom>
          <a:noFill/>
          <a:ln w="9525">
            <a:noFill/>
            <a:miter lim="800000"/>
            <a:headEnd/>
            <a:tailEnd/>
          </a:ln>
        </p:spPr>
        <p:txBody>
          <a:bodyPr>
            <a:spAutoFit/>
          </a:bodyPr>
          <a:lstStyle/>
          <a:p>
            <a:pPr eaLnBrk="0" hangingPunct="0"/>
            <a:r>
              <a:rPr lang="tr-TR">
                <a:solidFill>
                  <a:srgbClr val="000000"/>
                </a:solidFill>
              </a:rPr>
              <a:t>1- tasarım - geliştirme faaliyetlerinde ürünlere ilişkin şartlar yazılı olarak belirlenmelidir.</a:t>
            </a:r>
          </a:p>
          <a:p>
            <a:pPr eaLnBrk="0" hangingPunct="0"/>
            <a:r>
              <a:rPr lang="tr-TR">
                <a:solidFill>
                  <a:srgbClr val="000000"/>
                </a:solidFill>
              </a:rPr>
              <a:t>2- belirlenen şartların amaca uygunluk     dereceleri kontrol edilmelidir.</a:t>
            </a:r>
          </a:p>
          <a:p>
            <a:pPr eaLnBrk="0" hangingPunct="0"/>
            <a:r>
              <a:rPr lang="tr-TR">
                <a:solidFill>
                  <a:srgbClr val="000000"/>
                </a:solidFill>
              </a:rPr>
              <a:t>3- yetersiz, açık olmayan ya da çelişkili şartlar, uygulanmalarından sorumlu olan birimlerle görüşülüp açığa     kavuşturulmalıdır.</a:t>
            </a:r>
            <a:endParaRPr lang="en-AU">
              <a:solidFill>
                <a:srgbClr val="000000"/>
              </a:solidFill>
            </a:endParaRPr>
          </a:p>
        </p:txBody>
      </p:sp>
    </p:spTree>
  </p:cSld>
  <p:clrMapOvr>
    <a:masterClrMapping/>
  </p:clrMapOvr>
  <p:transition spd="med"/>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97986" name="Rectangle 2"/>
          <p:cNvSpPr>
            <a:spLocks noGrp="1" noChangeArrowheads="1"/>
          </p:cNvSpPr>
          <p:nvPr>
            <p:ph type="title"/>
          </p:nvPr>
        </p:nvSpPr>
        <p:spPr/>
        <p:txBody>
          <a:bodyPr/>
          <a:lstStyle/>
          <a:p>
            <a:r>
              <a:rPr lang="en-AU" b="1"/>
              <a:t>7.3.3. Tasarım ve Geliştirme Çıktıları</a:t>
            </a:r>
            <a:endParaRPr lang="tr-TR" b="1"/>
          </a:p>
        </p:txBody>
      </p:sp>
      <p:sp>
        <p:nvSpPr>
          <p:cNvPr id="297988" name="Rectangle 1027"/>
          <p:cNvSpPr>
            <a:spLocks noChangeArrowheads="1"/>
          </p:cNvSpPr>
          <p:nvPr/>
        </p:nvSpPr>
        <p:spPr bwMode="auto">
          <a:xfrm>
            <a:off x="395288" y="1484313"/>
            <a:ext cx="8153400" cy="4114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bg2"/>
              </a:buClr>
              <a:buSzPct val="75000"/>
              <a:buFont typeface="Wingdings" pitchFamily="2" charset="2"/>
              <a:buNone/>
            </a:pPr>
            <a:r>
              <a:rPr lang="tr-TR" sz="2800">
                <a:latin typeface="Verdana" pitchFamily="34" charset="0"/>
              </a:rPr>
              <a:t>Tasarım ve geliştirme çıktıları, tasarım ve geliştirme girdilerine göre doğrulamaya elverişli bir biçimde olmalı ve serbest bırakılmadan önce onaylanmalıdır.</a:t>
            </a:r>
          </a:p>
          <a:p>
            <a:pPr marL="342900" indent="-342900">
              <a:spcBef>
                <a:spcPct val="20000"/>
              </a:spcBef>
              <a:buClr>
                <a:schemeClr val="bg2"/>
              </a:buClr>
              <a:buSzPct val="75000"/>
              <a:buFont typeface="Wingdings" pitchFamily="2" charset="2"/>
              <a:buNone/>
            </a:pPr>
            <a:r>
              <a:rPr lang="tr-TR" sz="2800">
                <a:latin typeface="Verdana" pitchFamily="34" charset="0"/>
              </a:rPr>
              <a:t>Tasarım ve geliştirme çıktıları;</a:t>
            </a:r>
          </a:p>
          <a:p>
            <a:pPr marL="342900" indent="-342900">
              <a:spcBef>
                <a:spcPct val="20000"/>
              </a:spcBef>
              <a:buClr>
                <a:schemeClr val="bg2"/>
              </a:buClr>
              <a:buSzPct val="75000"/>
              <a:buFont typeface="Wingdings" pitchFamily="2" charset="2"/>
              <a:buNone/>
            </a:pPr>
            <a:r>
              <a:rPr lang="tr-TR" sz="2800">
                <a:latin typeface="Verdana" pitchFamily="34" charset="0"/>
              </a:rPr>
              <a:t>a) Tasarım ve geliştirme girdilerinin şartlarını karşılamalı,</a:t>
            </a:r>
          </a:p>
          <a:p>
            <a:pPr marL="342900" indent="-342900">
              <a:spcBef>
                <a:spcPct val="20000"/>
              </a:spcBef>
              <a:buClr>
                <a:schemeClr val="bg2"/>
              </a:buClr>
              <a:buSzPct val="75000"/>
              <a:buFont typeface="Wingdings" pitchFamily="2" charset="2"/>
              <a:buNone/>
            </a:pPr>
            <a:r>
              <a:rPr lang="tr-TR" sz="2800">
                <a:latin typeface="Verdana" pitchFamily="34" charset="0"/>
              </a:rPr>
              <a:t>b) Satın alma, üretim ve hizmetin sunumu ile ilgili uygun bilgiyi sağlamalı,</a:t>
            </a:r>
          </a:p>
        </p:txBody>
      </p:sp>
    </p:spTree>
  </p:cSld>
  <p:clrMapOvr>
    <a:masterClrMapping/>
  </p:clrMapOvr>
  <p:transition spd="med"/>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57378" name="Rectangle 2"/>
          <p:cNvSpPr>
            <a:spLocks noGrp="1" noChangeArrowheads="1"/>
          </p:cNvSpPr>
          <p:nvPr>
            <p:ph type="title"/>
          </p:nvPr>
        </p:nvSpPr>
        <p:spPr/>
        <p:txBody>
          <a:bodyPr/>
          <a:lstStyle/>
          <a:p>
            <a:r>
              <a:rPr lang="en-AU" b="1"/>
              <a:t>7.3.3. Tasarım ve Geliştirme Çıktıları</a:t>
            </a:r>
            <a:endParaRPr lang="tr-TR" b="1"/>
          </a:p>
        </p:txBody>
      </p:sp>
      <p:sp>
        <p:nvSpPr>
          <p:cNvPr id="357379" name="Rectangle 1027"/>
          <p:cNvSpPr>
            <a:spLocks noChangeArrowheads="1"/>
          </p:cNvSpPr>
          <p:nvPr/>
        </p:nvSpPr>
        <p:spPr bwMode="auto">
          <a:xfrm>
            <a:off x="395288" y="1484313"/>
            <a:ext cx="8153400" cy="4114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bg2"/>
              </a:buClr>
              <a:buSzPct val="75000"/>
              <a:buFont typeface="Wingdings" pitchFamily="2" charset="2"/>
              <a:buNone/>
            </a:pPr>
            <a:r>
              <a:rPr lang="tr-TR" sz="2800">
                <a:latin typeface="Verdana" pitchFamily="34" charset="0"/>
              </a:rPr>
              <a:t>c) Ürün kabul kriterlerini içermeli veya atıf yapmalı,</a:t>
            </a:r>
          </a:p>
          <a:p>
            <a:pPr marL="342900" indent="-342900">
              <a:spcBef>
                <a:spcPct val="20000"/>
              </a:spcBef>
              <a:buClr>
                <a:schemeClr val="bg2"/>
              </a:buClr>
              <a:buSzPct val="75000"/>
              <a:buFont typeface="Wingdings" pitchFamily="2" charset="2"/>
              <a:buNone/>
            </a:pPr>
            <a:r>
              <a:rPr lang="tr-TR" sz="2800">
                <a:latin typeface="Verdana" pitchFamily="34" charset="0"/>
              </a:rPr>
              <a:t>d) Bir ürünün güvenli ve uygun kullanımı için zorunlu olan ürün özelliklerini belirtmelidir.</a:t>
            </a:r>
            <a:endParaRPr lang="tr-TR" sz="2800" b="1">
              <a:latin typeface="Verdana" pitchFamily="34" charset="0"/>
            </a:endParaRPr>
          </a:p>
          <a:p>
            <a:pPr marL="342900" indent="-342900">
              <a:spcBef>
                <a:spcPct val="20000"/>
              </a:spcBef>
              <a:buClr>
                <a:schemeClr val="bg2"/>
              </a:buClr>
              <a:buSzPct val="75000"/>
              <a:buFont typeface="Wingdings" pitchFamily="2" charset="2"/>
              <a:buNone/>
            </a:pPr>
            <a:r>
              <a:rPr lang="tr-TR" sz="2800" b="1">
                <a:latin typeface="Verdana" pitchFamily="34" charset="0"/>
              </a:rPr>
              <a:t>Not </a:t>
            </a:r>
            <a:r>
              <a:rPr lang="tr-TR" sz="2800">
                <a:latin typeface="Verdana" pitchFamily="34" charset="0"/>
              </a:rPr>
              <a:t>– Üretim ve hizmetin sunumu ile ilgili bilgi, ürünün korunması ile ilgili ayrıntıları içerebilir.</a:t>
            </a:r>
            <a:endParaRPr lang="en-AU" sz="2800">
              <a:latin typeface="Verdana" pitchFamily="34" charset="0"/>
            </a:endParaRPr>
          </a:p>
        </p:txBody>
      </p:sp>
    </p:spTree>
  </p:cSld>
  <p:clrMapOvr>
    <a:masterClrMapping/>
  </p:clrMapOvr>
  <p:transition spd="med"/>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02754"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02755"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5CDAE387-2FF0-4355-B369-C282BDBFE725}" type="slidenum">
              <a:rPr lang="en-US" sz="1400">
                <a:latin typeface="Arial Narrow" pitchFamily="34" charset="0"/>
              </a:rPr>
              <a:pPr algn="r" eaLnBrk="0" hangingPunct="0">
                <a:spcBef>
                  <a:spcPct val="50000"/>
                </a:spcBef>
              </a:pPr>
              <a:t>199</a:t>
            </a:fld>
            <a:endParaRPr lang="en-US" sz="1400">
              <a:latin typeface="Arial Narrow" pitchFamily="34" charset="0"/>
            </a:endParaRPr>
          </a:p>
        </p:txBody>
      </p:sp>
      <p:sp>
        <p:nvSpPr>
          <p:cNvPr id="386050" name="Rectangle 2"/>
          <p:cNvSpPr>
            <a:spLocks noGrp="1" noChangeArrowheads="1"/>
          </p:cNvSpPr>
          <p:nvPr>
            <p:ph type="title" idx="4294967295"/>
          </p:nvPr>
        </p:nvSpPr>
        <p:spPr/>
        <p:txBody>
          <a:bodyPr/>
          <a:lstStyle/>
          <a:p>
            <a:r>
              <a:rPr lang="en-AU" sz="1800" b="1">
                <a:effectLst>
                  <a:outerShdw blurRad="38100" dist="38100" dir="2700000" algn="tl">
                    <a:srgbClr val="000000"/>
                  </a:outerShdw>
                </a:effectLst>
              </a:rPr>
              <a:t>Tasarım ve Geliştirme Çıktıları</a:t>
            </a:r>
          </a:p>
        </p:txBody>
      </p:sp>
      <p:sp>
        <p:nvSpPr>
          <p:cNvPr id="202757" name="Text Box 3"/>
          <p:cNvSpPr txBox="1">
            <a:spLocks noChangeArrowheads="1"/>
          </p:cNvSpPr>
          <p:nvPr/>
        </p:nvSpPr>
        <p:spPr bwMode="auto">
          <a:xfrm>
            <a:off x="1195388" y="1676400"/>
            <a:ext cx="7596187" cy="4473575"/>
          </a:xfrm>
          <a:prstGeom prst="rect">
            <a:avLst/>
          </a:prstGeom>
          <a:noFill/>
          <a:ln w="9525">
            <a:noFill/>
            <a:miter lim="800000"/>
            <a:headEnd/>
            <a:tailEnd/>
          </a:ln>
        </p:spPr>
        <p:txBody>
          <a:bodyPr>
            <a:spAutoFit/>
          </a:bodyPr>
          <a:lstStyle/>
          <a:p>
            <a:pPr eaLnBrk="0" hangingPunct="0">
              <a:spcBef>
                <a:spcPct val="50000"/>
              </a:spcBef>
              <a:buFontTx/>
              <a:buChar char="•"/>
            </a:pPr>
            <a:r>
              <a:rPr lang="en-AU"/>
              <a:t>tasarım ve geliştirme girdilerini karşılamalı, </a:t>
            </a:r>
          </a:p>
          <a:p>
            <a:pPr eaLnBrk="0" hangingPunct="0">
              <a:spcBef>
                <a:spcPct val="50000"/>
              </a:spcBef>
              <a:buFontTx/>
              <a:buChar char="•"/>
            </a:pPr>
            <a:r>
              <a:rPr lang="en-AU"/>
              <a:t>satınalma, üretim ve servis sunumu için uygun bilgiyi sağlamalı  ( örneğin; çizimler, spesifikasyonlar, talimatlar, yazılımlar, servis prosedürleri v.b. teknik dokümanlar ), </a:t>
            </a:r>
          </a:p>
          <a:p>
            <a:pPr eaLnBrk="0" hangingPunct="0">
              <a:spcBef>
                <a:spcPct val="50000"/>
              </a:spcBef>
              <a:buFontTx/>
              <a:buChar char="•"/>
            </a:pPr>
            <a:r>
              <a:rPr lang="en-AU"/>
              <a:t>ürün kabul kriterlerini içermeli veya bunlara atıfta bulunmalı (örneğin; muayene ve deney talimatları, kabul kriterleri v.b.) </a:t>
            </a:r>
          </a:p>
          <a:p>
            <a:pPr eaLnBrk="0" hangingPunct="0">
              <a:spcBef>
                <a:spcPct val="50000"/>
              </a:spcBef>
              <a:buFontTx/>
              <a:buChar char="•"/>
            </a:pPr>
            <a:r>
              <a:rPr lang="en-AU"/>
              <a:t>ürünün güvenli ve uygun kullanımı için önemli özellikleri (örneğin; servis prosedürleri, kullanım ve güvenlik talimatları v.b.) </a:t>
            </a:r>
          </a:p>
          <a:p>
            <a:pPr eaLnBrk="0" hangingPunct="0">
              <a:spcBef>
                <a:spcPct val="50000"/>
              </a:spcBef>
            </a:pPr>
            <a:r>
              <a:rPr lang="en-AU"/>
              <a:t>tanımlamalıdır.</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9458" name="Rectangle 2"/>
          <p:cNvSpPr>
            <a:spLocks noGrp="1" noChangeArrowheads="1"/>
          </p:cNvSpPr>
          <p:nvPr>
            <p:ph type="title"/>
          </p:nvPr>
        </p:nvSpPr>
        <p:spPr>
          <a:xfrm>
            <a:off x="0" y="0"/>
            <a:ext cx="9145588" cy="1090613"/>
          </a:xfrm>
        </p:spPr>
        <p:txBody>
          <a:bodyPr/>
          <a:lstStyle/>
          <a:p>
            <a:r>
              <a:rPr lang="tr-TR" b="1"/>
              <a:t>    </a:t>
            </a:r>
            <a:r>
              <a:rPr lang="tr-TR" sz="2800" b="1">
                <a:effectLst>
                  <a:outerShdw blurRad="38100" dist="38100" dir="2700000" algn="tl">
                    <a:srgbClr val="000000"/>
                  </a:outerShdw>
                </a:effectLst>
              </a:rPr>
              <a:t>TÜRK STANDARDLARI ENSTİTÜSÜ</a:t>
            </a:r>
          </a:p>
        </p:txBody>
      </p:sp>
      <p:sp>
        <p:nvSpPr>
          <p:cNvPr id="19459" name="Rectangle 3"/>
          <p:cNvSpPr>
            <a:spLocks noChangeArrowheads="1"/>
          </p:cNvSpPr>
          <p:nvPr/>
        </p:nvSpPr>
        <p:spPr bwMode="auto">
          <a:xfrm>
            <a:off x="539750" y="1270000"/>
            <a:ext cx="7993063" cy="4679950"/>
          </a:xfrm>
          <a:prstGeom prst="rect">
            <a:avLst/>
          </a:prstGeom>
          <a:solidFill>
            <a:srgbClr val="FFFFFF"/>
          </a:solidFill>
          <a:ln w="9525">
            <a:noFill/>
            <a:miter lim="800000"/>
            <a:headEnd/>
            <a:tailEnd/>
          </a:ln>
        </p:spPr>
        <p:txBody>
          <a:bodyPr/>
          <a:lstStyle/>
          <a:p>
            <a:pPr algn="ctr">
              <a:spcBef>
                <a:spcPct val="20000"/>
              </a:spcBef>
              <a:buClr>
                <a:schemeClr val="bg2"/>
              </a:buClr>
              <a:buSzPct val="75000"/>
              <a:buFont typeface="Wingdings" pitchFamily="2" charset="2"/>
              <a:buNone/>
            </a:pPr>
            <a:r>
              <a:rPr lang="tr-TR" sz="2000">
                <a:latin typeface="Verdana" pitchFamily="34" charset="0"/>
              </a:rPr>
              <a:t>KURULUŞ</a:t>
            </a:r>
          </a:p>
          <a:p>
            <a:pPr algn="just">
              <a:spcBef>
                <a:spcPct val="20000"/>
              </a:spcBef>
              <a:buClr>
                <a:schemeClr val="bg2"/>
              </a:buClr>
              <a:buSzPct val="75000"/>
              <a:buFont typeface="Wingdings" pitchFamily="2" charset="2"/>
              <a:buNone/>
            </a:pPr>
            <a:r>
              <a:rPr lang="tr-TR" sz="2000">
                <a:latin typeface="Verdana" pitchFamily="34" charset="0"/>
              </a:rPr>
              <a:t>Türk Standardları Enstitüsü; her türlü madde ve mamuller ile usul ve hizmet standardlarını yapmak amacıyla 18.11.1960 tarih ve 132 sayılı kanunla kurulmuştur. Enstitünün ilgili olduğu bakanlık Sanayi ve Ticaret Bakanlığıdır. Enstitü, tüzel kişiliği haiz, özel hukuk hükümlerine göre yönetilen bir kamu kurumu olup, kısa adı ve markası TSE'dir. Bu marka çeşitli şekillerde gösterilir. Türk Standardları Enstitüsü'nün izni olmadan bu marka hiçbir şekil ve şart altında kullanılamaz. Yalnız Türk Standardları Enstitüsü tarafından kabul edilen standardlar Türk Standardı adını alır. Bu standardlar ihtiyari olup, standardın ilgili olduğu bakanlığın onayı ile mecburi kılınabilir. Bir standardın mecburi kılınabilmesi için Türk Standardı olması şarttır. Mecburi kılınan standardlar Resmi Gazete'de yayımlanır.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2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6866"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36867"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5E6DD238-707F-4F64-9337-4AFFF5EDC80A}" type="slidenum">
              <a:rPr lang="en-US" sz="1400">
                <a:latin typeface="Arial Narrow" pitchFamily="34" charset="0"/>
              </a:rPr>
              <a:pPr algn="r" eaLnBrk="0" hangingPunct="0">
                <a:spcBef>
                  <a:spcPct val="50000"/>
                </a:spcBef>
              </a:pPr>
              <a:t>20</a:t>
            </a:fld>
            <a:endParaRPr lang="en-US" sz="1400">
              <a:latin typeface="Arial Narrow" pitchFamily="34" charset="0"/>
            </a:endParaRPr>
          </a:p>
        </p:txBody>
      </p:sp>
      <p:sp>
        <p:nvSpPr>
          <p:cNvPr id="16386" name="Rectangle 2"/>
          <p:cNvSpPr>
            <a:spLocks noGrp="1" noChangeArrowheads="1"/>
          </p:cNvSpPr>
          <p:nvPr>
            <p:ph type="title" idx="4294967295"/>
          </p:nvPr>
        </p:nvSpPr>
        <p:spPr>
          <a:noFill/>
          <a:effectLst>
            <a:outerShdw dist="13470" dir="2700000" algn="ctr" rotWithShape="0">
              <a:schemeClr val="bg2"/>
            </a:outerShdw>
          </a:effectLst>
        </p:spPr>
        <p:txBody>
          <a:bodyPr lIns="92075" tIns="46038" rIns="92075" bIns="46038" anchor="ctr"/>
          <a:lstStyle/>
          <a:p>
            <a:r>
              <a:rPr lang="en-AU" b="1">
                <a:effectLst>
                  <a:outerShdw blurRad="38100" dist="38100" dir="2700000" algn="tl">
                    <a:srgbClr val="C0C0C0"/>
                  </a:outerShdw>
                </a:effectLst>
              </a:rPr>
              <a:t>PROSES</a:t>
            </a:r>
          </a:p>
        </p:txBody>
      </p:sp>
      <p:sp>
        <p:nvSpPr>
          <p:cNvPr id="16387" name="Rectangle 3"/>
          <p:cNvSpPr>
            <a:spLocks noGrp="1" noChangeArrowheads="1"/>
          </p:cNvSpPr>
          <p:nvPr>
            <p:ph type="body" idx="4294967295"/>
          </p:nvPr>
        </p:nvSpPr>
        <p:spPr>
          <a:xfrm>
            <a:off x="4427538" y="1341438"/>
            <a:ext cx="4716462" cy="4608512"/>
          </a:xfrm>
          <a:noFill/>
        </p:spPr>
        <p:txBody>
          <a:bodyPr lIns="92075" tIns="46038" rIns="92075" bIns="46038"/>
          <a:lstStyle/>
          <a:p>
            <a:pPr marL="0" indent="0">
              <a:lnSpc>
                <a:spcPct val="80000"/>
              </a:lnSpc>
              <a:buFont typeface="Wingdings" pitchFamily="2" charset="2"/>
              <a:buNone/>
            </a:pPr>
            <a:r>
              <a:rPr lang="tr-TR" sz="2000" b="1">
                <a:effectLst>
                  <a:outerShdw blurRad="38100" dist="38100" dir="2700000" algn="tl">
                    <a:srgbClr val="C0C0C0"/>
                  </a:outerShdw>
                </a:effectLst>
              </a:rPr>
              <a:t>Proses</a:t>
            </a:r>
            <a:endParaRPr lang="tr-TR" sz="2000">
              <a:effectLst>
                <a:outerShdw blurRad="38100" dist="38100" dir="2700000" algn="tl">
                  <a:srgbClr val="C0C0C0"/>
                </a:outerShdw>
              </a:effectLst>
            </a:endParaRPr>
          </a:p>
          <a:p>
            <a:pPr marL="0" indent="0">
              <a:lnSpc>
                <a:spcPct val="80000"/>
              </a:lnSpc>
              <a:buFont typeface="Wingdings" pitchFamily="2" charset="2"/>
              <a:buNone/>
            </a:pPr>
            <a:r>
              <a:rPr lang="tr-TR" sz="2000">
                <a:effectLst>
                  <a:outerShdw blurRad="38100" dist="38100" dir="2700000" algn="tl">
                    <a:srgbClr val="C0C0C0"/>
                  </a:outerShdw>
                </a:effectLst>
              </a:rPr>
              <a:t>Girdileri çıktılara dönüştüren birbirleri ile ilgili olan veya etkileşimde bulunan faaliyetler dizisi.</a:t>
            </a:r>
            <a:endParaRPr lang="tr-TR" sz="2000" b="1">
              <a:effectLst>
                <a:outerShdw blurRad="38100" dist="38100" dir="2700000" algn="tl">
                  <a:srgbClr val="C0C0C0"/>
                </a:outerShdw>
              </a:effectLst>
            </a:endParaRPr>
          </a:p>
          <a:p>
            <a:pPr marL="0" indent="0">
              <a:lnSpc>
                <a:spcPct val="80000"/>
              </a:lnSpc>
              <a:buFont typeface="Wingdings" pitchFamily="2" charset="2"/>
              <a:buNone/>
            </a:pPr>
            <a:r>
              <a:rPr lang="tr-TR" sz="2000" b="1">
                <a:effectLst>
                  <a:outerShdw blurRad="38100" dist="38100" dir="2700000" algn="tl">
                    <a:srgbClr val="C0C0C0"/>
                  </a:outerShdw>
                </a:effectLst>
              </a:rPr>
              <a:t>Not 1 - </a:t>
            </a:r>
            <a:r>
              <a:rPr lang="tr-TR" sz="2000">
                <a:effectLst>
                  <a:outerShdw blurRad="38100" dist="38100" dir="2700000" algn="tl">
                    <a:srgbClr val="C0C0C0"/>
                  </a:outerShdw>
                </a:effectLst>
              </a:rPr>
              <a:t>Genellikle bir prosesin girdileri, diğer proseslerin çıktılarıdır.</a:t>
            </a:r>
            <a:endParaRPr lang="tr-TR" sz="2000" b="1">
              <a:effectLst>
                <a:outerShdw blurRad="38100" dist="38100" dir="2700000" algn="tl">
                  <a:srgbClr val="C0C0C0"/>
                </a:outerShdw>
              </a:effectLst>
            </a:endParaRPr>
          </a:p>
          <a:p>
            <a:pPr marL="0" indent="0">
              <a:lnSpc>
                <a:spcPct val="80000"/>
              </a:lnSpc>
              <a:buFont typeface="Wingdings" pitchFamily="2" charset="2"/>
              <a:buNone/>
            </a:pPr>
            <a:r>
              <a:rPr lang="tr-TR" sz="2000" b="1">
                <a:effectLst>
                  <a:outerShdw blurRad="38100" dist="38100" dir="2700000" algn="tl">
                    <a:srgbClr val="C0C0C0"/>
                  </a:outerShdw>
                </a:effectLst>
              </a:rPr>
              <a:t>Not 2 - </a:t>
            </a:r>
            <a:r>
              <a:rPr lang="tr-TR" sz="2000"/>
              <a:t>Kuruluşun prosesleri, genellikle katma değer yaratacak şekilde planlanır ve kontrollü şartlar a</a:t>
            </a:r>
            <a:r>
              <a:rPr lang="tr-TR" sz="2000">
                <a:effectLst>
                  <a:outerShdw blurRad="38100" dist="38100" dir="2700000" algn="tl">
                    <a:srgbClr val="C0C0C0"/>
                  </a:outerShdw>
                </a:effectLst>
              </a:rPr>
              <a:t>ltında gerçekleştirilir.</a:t>
            </a:r>
            <a:endParaRPr lang="tr-TR" sz="2000" b="1">
              <a:effectLst>
                <a:outerShdw blurRad="38100" dist="38100" dir="2700000" algn="tl">
                  <a:srgbClr val="C0C0C0"/>
                </a:outerShdw>
              </a:effectLst>
            </a:endParaRPr>
          </a:p>
          <a:p>
            <a:pPr marL="0" indent="0">
              <a:lnSpc>
                <a:spcPct val="80000"/>
              </a:lnSpc>
              <a:buFont typeface="Wingdings" pitchFamily="2" charset="2"/>
              <a:buNone/>
            </a:pPr>
            <a:r>
              <a:rPr lang="tr-TR" sz="2000" b="1">
                <a:effectLst>
                  <a:outerShdw blurRad="38100" dist="38100" dir="2700000" algn="tl">
                    <a:srgbClr val="C0C0C0"/>
                  </a:outerShdw>
                </a:effectLst>
              </a:rPr>
              <a:t>Not 3 - </a:t>
            </a:r>
            <a:r>
              <a:rPr lang="tr-TR" sz="2000"/>
              <a:t>Son ürünün uygunluğunun hemen veya ekonomik olarak doğrulanamadığı bir prose</a:t>
            </a:r>
            <a:r>
              <a:rPr lang="tr-TR" sz="2000">
                <a:effectLst>
                  <a:outerShdw blurRad="38100" dist="38100" dir="2700000" algn="tl">
                    <a:srgbClr val="C0C0C0"/>
                  </a:outerShdw>
                </a:effectLst>
              </a:rPr>
              <a:t>s sıklıkla “özel proses” olarak adlandırılır.</a:t>
            </a:r>
            <a:endParaRPr lang="en-AU" sz="2000">
              <a:effectLst>
                <a:outerShdw blurRad="38100" dist="38100" dir="2700000" algn="tl">
                  <a:srgbClr val="C0C0C0"/>
                </a:outerShdw>
              </a:effectLst>
            </a:endParaRPr>
          </a:p>
        </p:txBody>
      </p:sp>
      <p:graphicFrame>
        <p:nvGraphicFramePr>
          <p:cNvPr id="16388" name="Object 4"/>
          <p:cNvGraphicFramePr>
            <a:graphicFrameLocks/>
          </p:cNvGraphicFramePr>
          <p:nvPr/>
        </p:nvGraphicFramePr>
        <p:xfrm>
          <a:off x="684213" y="3276600"/>
          <a:ext cx="3743325" cy="2832100"/>
        </p:xfrm>
        <a:graphic>
          <a:graphicData uri="http://schemas.openxmlformats.org/presentationml/2006/ole">
            <p:oleObj spid="_x0000_s36870" name="Clip" r:id="rId3" imgW="5117760" imgH="2831760" progId="MS_ClipArt_Gallery.2">
              <p:embed/>
            </p:oleObj>
          </a:graphicData>
        </a:graphic>
      </p:graphicFrame>
      <p:sp>
        <p:nvSpPr>
          <p:cNvPr id="9218"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b="1">
                <a:solidFill>
                  <a:schemeClr val="bg1"/>
                </a:solidFill>
                <a:latin typeface="Verdana" pitchFamily="34" charset="0"/>
              </a:rPr>
              <a:t>PROSES</a:t>
            </a:r>
            <a:endParaRPr lang="en-AU" b="1">
              <a:solidFill>
                <a:schemeClr val="bg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0-#ppt_w/2"/>
                                          </p:val>
                                        </p:tav>
                                        <p:tav tm="100000">
                                          <p:val>
                                            <p:strVal val="#ppt_x"/>
                                          </p:val>
                                        </p:tav>
                                      </p:tavLst>
                                    </p:anim>
                                    <p:anim calcmode="lin" valueType="num">
                                      <p:cBhvr additive="base">
                                        <p:cTn id="8" dur="500" fill="hold"/>
                                        <p:tgtEl>
                                          <p:spTgt spid="1638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12" dur="500"/>
                                        <p:tgtEl>
                                          <p:spTgt spid="16387">
                                            <p:txEl>
                                              <p:pRg st="0" end="0"/>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16387">
                                            <p:txEl>
                                              <p:pRg st="1" end="1"/>
                                            </p:txEl>
                                          </p:spTgt>
                                        </p:tgtEl>
                                        <p:attrNameLst>
                                          <p:attrName>style.visibility</p:attrName>
                                        </p:attrNameLst>
                                      </p:cBhvr>
                                      <p:to>
                                        <p:strVal val="visible"/>
                                      </p:to>
                                    </p:set>
                                    <p:animEffect transition="in" filter="blinds(horizontal)">
                                      <p:cBhvr>
                                        <p:cTn id="16" dur="500"/>
                                        <p:tgtEl>
                                          <p:spTgt spid="16387">
                                            <p:txEl>
                                              <p:pRg st="1" end="1"/>
                                            </p:txEl>
                                          </p:spTgt>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20" dur="500"/>
                                        <p:tgtEl>
                                          <p:spTgt spid="16387">
                                            <p:txEl>
                                              <p:pRg st="2" end="2"/>
                                            </p:txEl>
                                          </p:spTgt>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16387">
                                            <p:txEl>
                                              <p:pRg st="3" end="3"/>
                                            </p:txEl>
                                          </p:spTgt>
                                        </p:tgtEl>
                                        <p:attrNameLst>
                                          <p:attrName>style.visibility</p:attrName>
                                        </p:attrNameLst>
                                      </p:cBhvr>
                                      <p:to>
                                        <p:strVal val="visible"/>
                                      </p:to>
                                    </p:set>
                                    <p:animEffect transition="in" filter="blinds(horizontal)">
                                      <p:cBhvr>
                                        <p:cTn id="24" dur="500"/>
                                        <p:tgtEl>
                                          <p:spTgt spid="16387">
                                            <p:txEl>
                                              <p:pRg st="3" end="3"/>
                                            </p:txEl>
                                          </p:spTgt>
                                        </p:tgtEl>
                                      </p:cBhvr>
                                    </p:animEffect>
                                  </p:childTnLst>
                                </p:cTn>
                              </p:par>
                            </p:childTnLst>
                          </p:cTn>
                        </p:par>
                        <p:par>
                          <p:cTn id="25" fill="hold">
                            <p:stCondLst>
                              <p:cond delay="2500"/>
                            </p:stCondLst>
                            <p:childTnLst>
                              <p:par>
                                <p:cTn id="26" presetID="3" presetClass="entr" presetSubtype="10" fill="hold" grpId="0" nodeType="afterEffect">
                                  <p:stCondLst>
                                    <p:cond delay="0"/>
                                  </p:stCondLst>
                                  <p:childTnLst>
                                    <p:set>
                                      <p:cBhvr>
                                        <p:cTn id="27" dur="1" fill="hold">
                                          <p:stCondLst>
                                            <p:cond delay="0"/>
                                          </p:stCondLst>
                                        </p:cTn>
                                        <p:tgtEl>
                                          <p:spTgt spid="16387">
                                            <p:txEl>
                                              <p:pRg st="4" end="4"/>
                                            </p:txEl>
                                          </p:spTgt>
                                        </p:tgtEl>
                                        <p:attrNameLst>
                                          <p:attrName>style.visibility</p:attrName>
                                        </p:attrNameLst>
                                      </p:cBhvr>
                                      <p:to>
                                        <p:strVal val="visible"/>
                                      </p:to>
                                    </p:set>
                                    <p:animEffect transition="in" filter="blinds(horizontal)">
                                      <p:cBhvr>
                                        <p:cTn id="28" dur="500"/>
                                        <p:tgtEl>
                                          <p:spTgt spid="16387">
                                            <p:txEl>
                                              <p:pRg st="4" end="4"/>
                                            </p:txEl>
                                          </p:spTgt>
                                        </p:tgtEl>
                                      </p:cBhvr>
                                    </p:animEffect>
                                  </p:childTnLst>
                                </p:cTn>
                              </p:par>
                            </p:childTnLst>
                          </p:cTn>
                        </p:par>
                        <p:par>
                          <p:cTn id="29" fill="hold">
                            <p:stCondLst>
                              <p:cond delay="3000"/>
                            </p:stCondLst>
                            <p:childTnLst>
                              <p:par>
                                <p:cTn id="30" presetID="4" presetClass="entr" presetSubtype="32" fill="hold" nodeType="afterEffect">
                                  <p:stCondLst>
                                    <p:cond delay="0"/>
                                  </p:stCondLst>
                                  <p:childTnLst>
                                    <p:set>
                                      <p:cBhvr>
                                        <p:cTn id="31" dur="1" fill="hold">
                                          <p:stCondLst>
                                            <p:cond delay="0"/>
                                          </p:stCondLst>
                                        </p:cTn>
                                        <p:tgtEl>
                                          <p:spTgt spid="16388"/>
                                        </p:tgtEl>
                                        <p:attrNameLst>
                                          <p:attrName>style.visibility</p:attrName>
                                        </p:attrNameLst>
                                      </p:cBhvr>
                                      <p:to>
                                        <p:strVal val="visible"/>
                                      </p:to>
                                    </p:set>
                                    <p:animEffect transition="in" filter="box(out)">
                                      <p:cBhvr>
                                        <p:cTn id="32" dur="500"/>
                                        <p:tgtEl>
                                          <p:spTgt spid="16388"/>
                                        </p:tgtEl>
                                      </p:cBhvr>
                                    </p:animEffect>
                                  </p:childTnLst>
                                </p:cTn>
                              </p:par>
                            </p:childTnLst>
                          </p:cTn>
                        </p:par>
                        <p:par>
                          <p:cTn id="33" fill="hold">
                            <p:stCondLst>
                              <p:cond delay="3500"/>
                            </p:stCondLst>
                            <p:childTnLst>
                              <p:par>
                                <p:cTn id="34" presetID="2" presetClass="entr" presetSubtype="8" fill="hold" grpId="0" nodeType="afterEffect">
                                  <p:stCondLst>
                                    <p:cond delay="0"/>
                                  </p:stCondLst>
                                  <p:childTnLst>
                                    <p:set>
                                      <p:cBhvr>
                                        <p:cTn id="35" dur="1" fill="hold">
                                          <p:stCondLst>
                                            <p:cond delay="0"/>
                                          </p:stCondLst>
                                        </p:cTn>
                                        <p:tgtEl>
                                          <p:spTgt spid="9218"/>
                                        </p:tgtEl>
                                        <p:attrNameLst>
                                          <p:attrName>style.visibility</p:attrName>
                                        </p:attrNameLst>
                                      </p:cBhvr>
                                      <p:to>
                                        <p:strVal val="visible"/>
                                      </p:to>
                                    </p:set>
                                    <p:anim calcmode="lin" valueType="num">
                                      <p:cBhvr additive="base">
                                        <p:cTn id="36" dur="500" fill="hold"/>
                                        <p:tgtEl>
                                          <p:spTgt spid="9218"/>
                                        </p:tgtEl>
                                        <p:attrNameLst>
                                          <p:attrName>ppt_x</p:attrName>
                                        </p:attrNameLst>
                                      </p:cBhvr>
                                      <p:tavLst>
                                        <p:tav tm="0">
                                          <p:val>
                                            <p:strVal val="0-#ppt_w/2"/>
                                          </p:val>
                                        </p:tav>
                                        <p:tav tm="100000">
                                          <p:val>
                                            <p:strVal val="#ppt_x"/>
                                          </p:val>
                                        </p:tav>
                                      </p:tavLst>
                                    </p:anim>
                                    <p:anim calcmode="lin" valueType="num">
                                      <p:cBhvr additive="base">
                                        <p:cTn id="37"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build="p" autoUpdateAnimBg="0" advAuto="0"/>
      <p:bldP spid="9218" grpId="0" animBg="1" autoUpdateAnimBg="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99010" name="Rectangle 2"/>
          <p:cNvSpPr>
            <a:spLocks noGrp="1" noChangeArrowheads="1"/>
          </p:cNvSpPr>
          <p:nvPr>
            <p:ph type="title"/>
          </p:nvPr>
        </p:nvSpPr>
        <p:spPr/>
        <p:txBody>
          <a:bodyPr/>
          <a:lstStyle/>
          <a:p>
            <a:r>
              <a:rPr lang="en-AU" b="1"/>
              <a:t>7.3.4. Tasarım ve Geliştirmenin Gözden Geçirilmesi</a:t>
            </a:r>
            <a:endParaRPr lang="tr-TR" b="1"/>
          </a:p>
        </p:txBody>
      </p:sp>
      <p:sp>
        <p:nvSpPr>
          <p:cNvPr id="299012" name="Rectangle 1027"/>
          <p:cNvSpPr>
            <a:spLocks noChangeArrowheads="1"/>
          </p:cNvSpPr>
          <p:nvPr/>
        </p:nvSpPr>
        <p:spPr bwMode="auto">
          <a:xfrm>
            <a:off x="539750" y="1484313"/>
            <a:ext cx="8153400" cy="3962400"/>
          </a:xfrm>
          <a:prstGeom prst="rect">
            <a:avLst/>
          </a:prstGeom>
          <a:noFill/>
          <a:ln w="9525">
            <a:noFill/>
            <a:miter lim="800000"/>
            <a:headEnd/>
            <a:tailEnd/>
          </a:ln>
          <a:effectLst/>
        </p:spPr>
        <p:txBody>
          <a:bodyPr lIns="92075" tIns="46038" rIns="92075" bIns="46038"/>
          <a:lstStyle/>
          <a:p>
            <a:pPr marL="342900" indent="-342900">
              <a:spcBef>
                <a:spcPct val="20000"/>
              </a:spcBef>
              <a:buClr>
                <a:schemeClr val="bg2"/>
              </a:buClr>
              <a:buSzPct val="75000"/>
              <a:buFont typeface="Wingdings" pitchFamily="2" charset="2"/>
              <a:buNone/>
            </a:pPr>
            <a:r>
              <a:rPr lang="tr-TR" sz="2800">
                <a:latin typeface="Verdana" pitchFamily="34" charset="0"/>
              </a:rPr>
              <a:t>Elverişli aşamalarda, plânlanmış düzenlemelere uygun olarak (bkz. Madde 7.3.1), aşağıda verilen amaçlar için tasarım ve geliştirme sistemli olarak gözden geçirilmelidir:</a:t>
            </a:r>
          </a:p>
          <a:p>
            <a:pPr marL="342900" indent="-342900">
              <a:spcBef>
                <a:spcPct val="20000"/>
              </a:spcBef>
              <a:buClr>
                <a:schemeClr val="bg2"/>
              </a:buClr>
              <a:buSzPct val="75000"/>
              <a:buFont typeface="Wingdings" pitchFamily="2" charset="2"/>
              <a:buNone/>
            </a:pPr>
            <a:r>
              <a:rPr lang="tr-TR" sz="2800">
                <a:latin typeface="Verdana" pitchFamily="34" charset="0"/>
              </a:rPr>
              <a:t>a) Tasarım ve geliştirme sonuçlarının, şartların karşılanması açısından yeterliliğinin değerlendirilmesi için,</a:t>
            </a:r>
          </a:p>
        </p:txBody>
      </p:sp>
    </p:spTree>
  </p:cSld>
  <p:clrMapOvr>
    <a:masterClrMapping/>
  </p:clrMapOvr>
  <p:transition spd="med"/>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58402" name="Rectangle 2"/>
          <p:cNvSpPr>
            <a:spLocks noGrp="1" noChangeArrowheads="1"/>
          </p:cNvSpPr>
          <p:nvPr>
            <p:ph type="title"/>
          </p:nvPr>
        </p:nvSpPr>
        <p:spPr/>
        <p:txBody>
          <a:bodyPr/>
          <a:lstStyle/>
          <a:p>
            <a:r>
              <a:rPr lang="en-AU" b="1"/>
              <a:t>7.3.4. Tasarım ve Geliştirmenin Gözden Geçirilmesi</a:t>
            </a:r>
            <a:endParaRPr lang="tr-TR" b="1"/>
          </a:p>
        </p:txBody>
      </p:sp>
      <p:sp>
        <p:nvSpPr>
          <p:cNvPr id="358403" name="Rectangle 1027"/>
          <p:cNvSpPr>
            <a:spLocks noChangeArrowheads="1"/>
          </p:cNvSpPr>
          <p:nvPr/>
        </p:nvSpPr>
        <p:spPr bwMode="auto">
          <a:xfrm>
            <a:off x="539750" y="1484313"/>
            <a:ext cx="8153400" cy="3962400"/>
          </a:xfrm>
          <a:prstGeom prst="rect">
            <a:avLst/>
          </a:prstGeom>
          <a:noFill/>
          <a:ln w="9525">
            <a:noFill/>
            <a:miter lim="800000"/>
            <a:headEnd/>
            <a:tailEnd/>
          </a:ln>
          <a:effectLst/>
        </p:spPr>
        <p:txBody>
          <a:bodyPr lIns="92075" tIns="46038" rIns="92075" bIns="46038"/>
          <a:lstStyle/>
          <a:p>
            <a:pPr marL="342900" indent="-342900">
              <a:spcBef>
                <a:spcPct val="20000"/>
              </a:spcBef>
              <a:buClr>
                <a:schemeClr val="bg2"/>
              </a:buClr>
              <a:buSzPct val="75000"/>
              <a:buFont typeface="Wingdings" pitchFamily="2" charset="2"/>
              <a:buNone/>
            </a:pPr>
            <a:r>
              <a:rPr lang="tr-TR" sz="2800">
                <a:latin typeface="Verdana" pitchFamily="34" charset="0"/>
              </a:rPr>
              <a:t>b) Herhangi bir problemin belirlenmesi ve gerekli düzeltici faaliyetlerin önerilmesi için.</a:t>
            </a:r>
          </a:p>
          <a:p>
            <a:pPr marL="342900" indent="-342900">
              <a:spcBef>
                <a:spcPct val="20000"/>
              </a:spcBef>
              <a:buClr>
                <a:schemeClr val="bg2"/>
              </a:buClr>
              <a:buSzPct val="75000"/>
              <a:buFont typeface="Wingdings" pitchFamily="2" charset="2"/>
              <a:buNone/>
            </a:pPr>
            <a:r>
              <a:rPr lang="tr-TR" sz="2800">
                <a:latin typeface="Verdana" pitchFamily="34" charset="0"/>
              </a:rPr>
              <a:t>Bu gibi gözden geçirme faaliyetine katılanlar, gözden geçirilmekte olan tasarım ve geliştirme aşaması/aşamaları ile ilgili fonksiyonların temsilcilerini de içermelidir. Gözden geçirmenin ve varsa gerekli faaliyetlerin sonuçlarının kayıtları muhafaza edilmelidir (bkz. Madde 4.2.4).</a:t>
            </a:r>
            <a:endParaRPr lang="en-AU" sz="2800">
              <a:latin typeface="Verdana" pitchFamily="34" charset="0"/>
            </a:endParaRPr>
          </a:p>
        </p:txBody>
      </p:sp>
    </p:spTree>
  </p:cSld>
  <p:clrMapOvr>
    <a:masterClrMapping/>
  </p:clrMapOvr>
  <p:transition spd="med"/>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04802"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04803"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0810ED7A-0DF1-4CF2-9473-7C2F581CBF48}" type="slidenum">
              <a:rPr lang="en-US" sz="1400">
                <a:latin typeface="Arial Narrow" pitchFamily="34" charset="0"/>
              </a:rPr>
              <a:pPr algn="r" eaLnBrk="0" hangingPunct="0">
                <a:spcBef>
                  <a:spcPct val="50000"/>
                </a:spcBef>
              </a:pPr>
              <a:t>202</a:t>
            </a:fld>
            <a:endParaRPr lang="en-US" sz="1400">
              <a:latin typeface="Arial Narrow" pitchFamily="34" charset="0"/>
            </a:endParaRPr>
          </a:p>
        </p:txBody>
      </p:sp>
      <p:sp>
        <p:nvSpPr>
          <p:cNvPr id="388098" name="Rectangle 1026"/>
          <p:cNvSpPr>
            <a:spLocks noGrp="1" noChangeArrowheads="1"/>
          </p:cNvSpPr>
          <p:nvPr>
            <p:ph type="title" idx="4294967295"/>
          </p:nvPr>
        </p:nvSpPr>
        <p:spPr>
          <a:xfrm>
            <a:off x="984250" y="381000"/>
            <a:ext cx="7772400" cy="1143000"/>
          </a:xfrm>
        </p:spPr>
        <p:txBody>
          <a:bodyPr/>
          <a:lstStyle/>
          <a:p>
            <a:r>
              <a:rPr lang="en-AU" sz="1800" b="1">
                <a:effectLst>
                  <a:outerShdw blurRad="38100" dist="38100" dir="2700000" algn="tl">
                    <a:srgbClr val="000000"/>
                  </a:outerShdw>
                </a:effectLst>
              </a:rPr>
              <a:t>Gözden Geçirme;</a:t>
            </a:r>
          </a:p>
        </p:txBody>
      </p:sp>
      <p:sp>
        <p:nvSpPr>
          <p:cNvPr id="204805" name="Text Box 1027"/>
          <p:cNvSpPr txBox="1">
            <a:spLocks noChangeArrowheads="1"/>
          </p:cNvSpPr>
          <p:nvPr/>
        </p:nvSpPr>
        <p:spPr bwMode="auto">
          <a:xfrm>
            <a:off x="1125538" y="1981200"/>
            <a:ext cx="7737475" cy="4692650"/>
          </a:xfrm>
          <a:prstGeom prst="rect">
            <a:avLst/>
          </a:prstGeom>
          <a:noFill/>
          <a:ln w="9525">
            <a:noFill/>
            <a:miter lim="800000"/>
            <a:headEnd/>
            <a:tailEnd/>
          </a:ln>
        </p:spPr>
        <p:txBody>
          <a:bodyPr>
            <a:spAutoFit/>
          </a:bodyPr>
          <a:lstStyle/>
          <a:p>
            <a:pPr algn="just" eaLnBrk="0" hangingPunct="0">
              <a:lnSpc>
                <a:spcPct val="110000"/>
              </a:lnSpc>
              <a:buFontTx/>
              <a:buChar char="•"/>
            </a:pPr>
            <a:r>
              <a:rPr lang="tr-TR"/>
              <a:t>Tasarım ve geliştirme sonuçlarının şartları yerine getirme kabiliyetinin değerlendirilmesi;</a:t>
            </a:r>
          </a:p>
          <a:p>
            <a:pPr algn="just" eaLnBrk="0" hangingPunct="0">
              <a:lnSpc>
                <a:spcPct val="110000"/>
              </a:lnSpc>
              <a:buFontTx/>
              <a:buChar char="•"/>
            </a:pPr>
            <a:r>
              <a:rPr lang="tr-TR"/>
              <a:t>Tasarım ve geliştirme sonuçlarının  girdi şartlarına uyumlu  olup olmadığını  değerlendirilmesi, </a:t>
            </a:r>
          </a:p>
          <a:p>
            <a:pPr algn="just" eaLnBrk="0" hangingPunct="0">
              <a:lnSpc>
                <a:spcPct val="110000"/>
              </a:lnSpc>
              <a:buFontTx/>
              <a:buChar char="•"/>
            </a:pPr>
            <a:r>
              <a:rPr lang="tr-TR"/>
              <a:t>Problemlerin belirlenmesi ve gerekli faaliyetlerin önerilmesi;</a:t>
            </a:r>
          </a:p>
          <a:p>
            <a:pPr algn="just" eaLnBrk="0" hangingPunct="0">
              <a:lnSpc>
                <a:spcPct val="110000"/>
              </a:lnSpc>
              <a:buFontTx/>
              <a:buChar char="•"/>
            </a:pPr>
            <a:r>
              <a:rPr lang="tr-TR"/>
              <a:t>Gözden geçirme işleminde bir problem tespit edilmiş ise bu problemler tanımlanmalı ve problemlerin giderilmesi için gerekli faaliyetler önerilmesini</a:t>
            </a:r>
          </a:p>
          <a:p>
            <a:pPr algn="just" eaLnBrk="0" hangingPunct="0">
              <a:lnSpc>
                <a:spcPct val="110000"/>
              </a:lnSpc>
              <a:buFontTx/>
              <a:buChar char="•"/>
            </a:pPr>
            <a:endParaRPr lang="tr-TR"/>
          </a:p>
          <a:p>
            <a:pPr algn="just" eaLnBrk="0" hangingPunct="0">
              <a:lnSpc>
                <a:spcPct val="110000"/>
              </a:lnSpc>
            </a:pPr>
            <a:r>
              <a:rPr lang="tr-TR"/>
              <a:t>içermelidir. </a:t>
            </a:r>
          </a:p>
          <a:p>
            <a:pPr eaLnBrk="0" hangingPunct="0">
              <a:lnSpc>
                <a:spcPct val="110000"/>
              </a:lnSpc>
              <a:spcBef>
                <a:spcPct val="50000"/>
              </a:spcBef>
            </a:pPr>
            <a:endParaRPr lang="en-AU"/>
          </a:p>
        </p:txBody>
      </p:sp>
    </p:spTree>
  </p:cSld>
  <p:clrMapOvr>
    <a:masterClrMapping/>
  </p:clrMapOvr>
  <p:transition spd="med"/>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05826"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05827"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E9C58365-3080-4403-98CD-3D38FD613499}" type="slidenum">
              <a:rPr lang="en-US" sz="1400">
                <a:latin typeface="Arial Narrow" pitchFamily="34" charset="0"/>
              </a:rPr>
              <a:pPr algn="r" eaLnBrk="0" hangingPunct="0">
                <a:spcBef>
                  <a:spcPct val="50000"/>
                </a:spcBef>
              </a:pPr>
              <a:t>203</a:t>
            </a:fld>
            <a:endParaRPr lang="en-US" sz="1400">
              <a:latin typeface="Arial Narrow" pitchFamily="34" charset="0"/>
            </a:endParaRPr>
          </a:p>
        </p:txBody>
      </p:sp>
      <p:sp>
        <p:nvSpPr>
          <p:cNvPr id="389122" name="Rectangle 1026"/>
          <p:cNvSpPr>
            <a:spLocks noGrp="1" noChangeArrowheads="1"/>
          </p:cNvSpPr>
          <p:nvPr>
            <p:ph type="title" idx="4294967295"/>
          </p:nvPr>
        </p:nvSpPr>
        <p:spPr>
          <a:xfrm>
            <a:off x="1125538" y="457200"/>
            <a:ext cx="7772400" cy="1143000"/>
          </a:xfrm>
        </p:spPr>
        <p:txBody>
          <a:bodyPr/>
          <a:lstStyle/>
          <a:p>
            <a:r>
              <a:rPr lang="en-AU" sz="1800">
                <a:effectLst>
                  <a:outerShdw blurRad="38100" dist="38100" dir="2700000" algn="tl">
                    <a:srgbClr val="000000"/>
                  </a:outerShdw>
                </a:effectLst>
              </a:rPr>
              <a:t>Gözden Geçirme Faaliyetlerinde;</a:t>
            </a:r>
          </a:p>
        </p:txBody>
      </p:sp>
      <p:sp>
        <p:nvSpPr>
          <p:cNvPr id="205829" name="Text Box 1027"/>
          <p:cNvSpPr txBox="1">
            <a:spLocks noChangeArrowheads="1"/>
          </p:cNvSpPr>
          <p:nvPr/>
        </p:nvSpPr>
        <p:spPr bwMode="auto">
          <a:xfrm>
            <a:off x="1125538" y="2246313"/>
            <a:ext cx="7456487" cy="3925887"/>
          </a:xfrm>
          <a:prstGeom prst="rect">
            <a:avLst/>
          </a:prstGeom>
          <a:noFill/>
          <a:ln w="9525">
            <a:noFill/>
            <a:miter lim="800000"/>
            <a:headEnd/>
            <a:tailEnd/>
          </a:ln>
        </p:spPr>
        <p:txBody>
          <a:bodyPr>
            <a:spAutoFit/>
          </a:bodyPr>
          <a:lstStyle/>
          <a:p>
            <a:pPr eaLnBrk="0" hangingPunct="0">
              <a:buFontTx/>
              <a:buChar char="•"/>
            </a:pPr>
            <a:r>
              <a:rPr lang="tr-TR">
                <a:solidFill>
                  <a:srgbClr val="000000"/>
                </a:solidFill>
              </a:rPr>
              <a:t>Tasarım ürün, proses ve servis açısından  belirlenmiş şartları karşılıyor mu ?</a:t>
            </a:r>
          </a:p>
          <a:p>
            <a:pPr eaLnBrk="0" hangingPunct="0">
              <a:buFontTx/>
              <a:buChar char="•"/>
            </a:pPr>
            <a:r>
              <a:rPr lang="tr-TR">
                <a:solidFill>
                  <a:srgbClr val="000000"/>
                </a:solidFill>
              </a:rPr>
              <a:t>Ürün tasarımı ve üretilebilirlik uyumlu mu ?</a:t>
            </a:r>
          </a:p>
          <a:p>
            <a:pPr eaLnBrk="0" hangingPunct="0">
              <a:buFontTx/>
              <a:buChar char="•"/>
            </a:pPr>
            <a:r>
              <a:rPr lang="tr-TR">
                <a:solidFill>
                  <a:srgbClr val="000000"/>
                </a:solidFill>
              </a:rPr>
              <a:t>Güvenlik şartları karşılanmış mı ?</a:t>
            </a:r>
          </a:p>
          <a:p>
            <a:pPr eaLnBrk="0" hangingPunct="0">
              <a:buFontTx/>
              <a:buChar char="•"/>
            </a:pPr>
            <a:r>
              <a:rPr lang="tr-TR">
                <a:solidFill>
                  <a:srgbClr val="000000"/>
                </a:solidFill>
              </a:rPr>
              <a:t>Tasarım fonksiyonel mi ve operasyonla ilgili  ihtiyaçları karşılıyor mu ?</a:t>
            </a:r>
          </a:p>
          <a:p>
            <a:pPr eaLnBrk="0" hangingPunct="0">
              <a:buFontTx/>
              <a:buChar char="•"/>
            </a:pPr>
            <a:r>
              <a:rPr lang="tr-TR">
                <a:solidFill>
                  <a:srgbClr val="000000"/>
                </a:solidFill>
              </a:rPr>
              <a:t>Uygun malzeme seçilmiş mi ?</a:t>
            </a:r>
          </a:p>
          <a:p>
            <a:pPr eaLnBrk="0" hangingPunct="0"/>
            <a:endParaRPr lang="tr-TR">
              <a:solidFill>
                <a:srgbClr val="000000"/>
              </a:solidFill>
            </a:endParaRPr>
          </a:p>
          <a:p>
            <a:pPr eaLnBrk="0" hangingPunct="0"/>
            <a:r>
              <a:rPr lang="tr-TR">
                <a:solidFill>
                  <a:srgbClr val="000000"/>
                </a:solidFill>
              </a:rPr>
              <a:t>sorularına cevaplar aranmalıdır.</a:t>
            </a:r>
          </a:p>
          <a:p>
            <a:pPr eaLnBrk="0" hangingPunct="0">
              <a:spcBef>
                <a:spcPct val="50000"/>
              </a:spcBef>
            </a:pPr>
            <a:endParaRPr lang="en-AU"/>
          </a:p>
        </p:txBody>
      </p:sp>
    </p:spTree>
  </p:cSld>
  <p:clrMapOvr>
    <a:masterClrMapping/>
  </p:clrMapOvr>
  <p:transition spd="med"/>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00034" name="Rectangle 2"/>
          <p:cNvSpPr>
            <a:spLocks noGrp="1" noChangeArrowheads="1"/>
          </p:cNvSpPr>
          <p:nvPr>
            <p:ph type="title"/>
          </p:nvPr>
        </p:nvSpPr>
        <p:spPr/>
        <p:txBody>
          <a:bodyPr/>
          <a:lstStyle/>
          <a:p>
            <a:r>
              <a:rPr lang="en-AU" b="1"/>
              <a:t>7.3.5. Tasarım ve Geliştirme Doğrulaması</a:t>
            </a:r>
            <a:endParaRPr lang="tr-TR" b="1"/>
          </a:p>
        </p:txBody>
      </p:sp>
      <p:sp>
        <p:nvSpPr>
          <p:cNvPr id="300036" name="Rectangle 1027"/>
          <p:cNvSpPr>
            <a:spLocks noChangeArrowheads="1"/>
          </p:cNvSpPr>
          <p:nvPr/>
        </p:nvSpPr>
        <p:spPr bwMode="auto">
          <a:xfrm>
            <a:off x="684213" y="1412875"/>
            <a:ext cx="7772400" cy="3548063"/>
          </a:xfrm>
          <a:prstGeom prst="rect">
            <a:avLst/>
          </a:prstGeom>
          <a:noFill/>
          <a:ln w="9525">
            <a:noFill/>
            <a:miter lim="800000"/>
            <a:headEnd/>
            <a:tailEnd/>
          </a:ln>
          <a:effectLst/>
        </p:spPr>
        <p:txBody>
          <a:bodyPr lIns="92075" tIns="46038" rIns="92075" bIns="46038"/>
          <a:lstStyle/>
          <a:p>
            <a:pPr marL="342900" indent="-342900">
              <a:spcBef>
                <a:spcPct val="20000"/>
              </a:spcBef>
              <a:buClr>
                <a:schemeClr val="bg2"/>
              </a:buClr>
              <a:buSzPct val="75000"/>
              <a:buFont typeface="Wingdings" pitchFamily="2" charset="2"/>
              <a:buNone/>
            </a:pPr>
            <a:r>
              <a:rPr lang="tr-TR" sz="2800">
                <a:latin typeface="Verdana" pitchFamily="34" charset="0"/>
              </a:rPr>
              <a:t>Plânlanmış düzenlemelere uygun olarak (bkz. Madde 7.3.1); tasarım ve geliştirme çıktılarının, tasarım ve geliştirme girdi şartlarını karşıladığını güvence altına almak amacı ile doğrulama yapılmalıdır. Doğrulamanın ve varsa gerekli faaliyetlerin sonuçlarının kayıtları muhafaza edilmelidir (bkz. Madde 4.2.4).</a:t>
            </a:r>
            <a:endParaRPr lang="en-AU" sz="2800">
              <a:latin typeface="Verdana" pitchFamily="34" charset="0"/>
            </a:endParaRPr>
          </a:p>
        </p:txBody>
      </p:sp>
    </p:spTree>
  </p:cSld>
  <p:clrMapOvr>
    <a:masterClrMapping/>
  </p:clrMapOvr>
  <p:transition spd="med"/>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07874"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07875"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74FF8927-255B-4FB9-8FEC-54FA7090888C}" type="slidenum">
              <a:rPr lang="en-US" sz="1400">
                <a:latin typeface="Arial Narrow" pitchFamily="34" charset="0"/>
              </a:rPr>
              <a:pPr algn="r" eaLnBrk="0" hangingPunct="0">
                <a:spcBef>
                  <a:spcPct val="50000"/>
                </a:spcBef>
              </a:pPr>
              <a:t>205</a:t>
            </a:fld>
            <a:endParaRPr lang="en-US" sz="1400">
              <a:latin typeface="Arial Narrow" pitchFamily="34" charset="0"/>
            </a:endParaRPr>
          </a:p>
        </p:txBody>
      </p:sp>
      <p:sp>
        <p:nvSpPr>
          <p:cNvPr id="391170" name="Rectangle 1026"/>
          <p:cNvSpPr>
            <a:spLocks noGrp="1" noChangeArrowheads="1"/>
          </p:cNvSpPr>
          <p:nvPr>
            <p:ph type="title" idx="4294967295"/>
          </p:nvPr>
        </p:nvSpPr>
        <p:spPr>
          <a:xfrm>
            <a:off x="0" y="0"/>
            <a:ext cx="9144000" cy="1143000"/>
          </a:xfrm>
        </p:spPr>
        <p:txBody>
          <a:bodyPr/>
          <a:lstStyle/>
          <a:p>
            <a:r>
              <a:rPr lang="en-AU" sz="1800" b="1">
                <a:effectLst>
                  <a:outerShdw blurRad="38100" dist="38100" dir="2700000" algn="tl">
                    <a:srgbClr val="000000"/>
                  </a:outerShdw>
                </a:effectLst>
              </a:rPr>
              <a:t>Tasarım ve Geliştirme Doğrulaması</a:t>
            </a:r>
          </a:p>
        </p:txBody>
      </p:sp>
      <p:sp>
        <p:nvSpPr>
          <p:cNvPr id="207877" name="Text Box 1027"/>
          <p:cNvSpPr txBox="1">
            <a:spLocks noChangeArrowheads="1"/>
          </p:cNvSpPr>
          <p:nvPr/>
        </p:nvSpPr>
        <p:spPr bwMode="auto">
          <a:xfrm>
            <a:off x="1266825" y="1905000"/>
            <a:ext cx="7947025" cy="3938588"/>
          </a:xfrm>
          <a:prstGeom prst="rect">
            <a:avLst/>
          </a:prstGeom>
          <a:noFill/>
          <a:ln w="9525">
            <a:noFill/>
            <a:miter lim="800000"/>
            <a:headEnd/>
            <a:tailEnd/>
          </a:ln>
        </p:spPr>
        <p:txBody>
          <a:bodyPr>
            <a:spAutoFit/>
          </a:bodyPr>
          <a:lstStyle/>
          <a:p>
            <a:pPr eaLnBrk="0" hangingPunct="0">
              <a:spcBef>
                <a:spcPct val="50000"/>
              </a:spcBef>
              <a:buFontTx/>
              <a:buChar char="•"/>
            </a:pPr>
            <a:r>
              <a:rPr lang="tr-TR" sz="2800"/>
              <a:t>alternatif hesaplamaların yapılması,</a:t>
            </a:r>
          </a:p>
          <a:p>
            <a:pPr eaLnBrk="0" hangingPunct="0">
              <a:spcBef>
                <a:spcPct val="50000"/>
              </a:spcBef>
              <a:buFontTx/>
              <a:buChar char="•"/>
            </a:pPr>
            <a:r>
              <a:rPr lang="tr-TR" sz="2800"/>
              <a:t>eğer mevcutsa, yeni tasarımın ispatlanmış benzer bir tasarım ile karşılaştırılması,</a:t>
            </a:r>
          </a:p>
          <a:p>
            <a:pPr eaLnBrk="0" hangingPunct="0">
              <a:spcBef>
                <a:spcPct val="50000"/>
              </a:spcBef>
              <a:buFontTx/>
              <a:buChar char="•"/>
            </a:pPr>
            <a:r>
              <a:rPr lang="tr-TR" sz="2800"/>
              <a:t> deneyler, </a:t>
            </a:r>
          </a:p>
          <a:p>
            <a:pPr eaLnBrk="0" hangingPunct="0">
              <a:spcBef>
                <a:spcPct val="50000"/>
              </a:spcBef>
              <a:buFontTx/>
              <a:buChar char="•"/>
            </a:pPr>
            <a:r>
              <a:rPr lang="tr-TR" sz="2800"/>
              <a:t>hazırlanan tasarım dokümanlarının dağıtımdan önce gözden geçirilmesi</a:t>
            </a:r>
          </a:p>
          <a:p>
            <a:pPr eaLnBrk="0" hangingPunct="0">
              <a:spcBef>
                <a:spcPct val="50000"/>
              </a:spcBef>
            </a:pPr>
            <a:r>
              <a:rPr lang="tr-TR" sz="2800"/>
              <a:t> gibi faaliyeti kapsayabilir. </a:t>
            </a:r>
            <a:endParaRPr lang="en-AU" sz="2800"/>
          </a:p>
        </p:txBody>
      </p:sp>
    </p:spTree>
  </p:cSld>
  <p:clrMapOvr>
    <a:masterClrMapping/>
  </p:clrMapOvr>
  <p:transition spd="med"/>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01058" name="Rectangle 2"/>
          <p:cNvSpPr>
            <a:spLocks noGrp="1" noChangeArrowheads="1"/>
          </p:cNvSpPr>
          <p:nvPr>
            <p:ph type="title"/>
          </p:nvPr>
        </p:nvSpPr>
        <p:spPr/>
        <p:txBody>
          <a:bodyPr/>
          <a:lstStyle/>
          <a:p>
            <a:r>
              <a:rPr lang="en-AU" b="1"/>
              <a:t>7.3.6. Tasarım ve Geliştirmenin</a:t>
            </a:r>
            <a:r>
              <a:rPr lang="tr-TR" b="1"/>
              <a:t/>
            </a:r>
            <a:br>
              <a:rPr lang="tr-TR" b="1"/>
            </a:br>
            <a:r>
              <a:rPr lang="en-AU" b="1"/>
              <a:t>Geçerli Kılınması</a:t>
            </a:r>
            <a:endParaRPr lang="tr-TR" b="1"/>
          </a:p>
        </p:txBody>
      </p:sp>
      <p:sp>
        <p:nvSpPr>
          <p:cNvPr id="392195" name="Rectangle 1027"/>
          <p:cNvSpPr>
            <a:spLocks noChangeArrowheads="1"/>
          </p:cNvSpPr>
          <p:nvPr/>
        </p:nvSpPr>
        <p:spPr bwMode="auto">
          <a:xfrm>
            <a:off x="539750" y="1628775"/>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bg2"/>
              </a:buClr>
              <a:buSzPct val="75000"/>
              <a:buFont typeface="Wingdings" pitchFamily="2" charset="2"/>
              <a:buNone/>
            </a:pPr>
            <a:r>
              <a:rPr lang="tr-TR">
                <a:latin typeface="Verdana" pitchFamily="34" charset="0"/>
              </a:rPr>
              <a:t>Tasarım ve geliştirmenin geçerli kılınması, nihaî ürünün, eğer biliniyorsa, belirtilen uygulama veya amaçlanan kullanım için gerekli olan şartları karşılayacak yeterlilikte olduğunu güvence altına almak için plânlanmış düzenlemelere uygun olarak (bkz. Madde 7.3.1) yapılmalıdır. Uygulanabildiği yerlerde geçerli kılma, ürünün tesliminden veya uygulanmasından önce tamamlanmış olmalıdır. Geçerli kılmanın ve varsa gerekli faaliyetlerin sonuçlarının kayıtları muhafaza edilmelidir (bkz. Madde 4.2.4).</a:t>
            </a:r>
            <a:endParaRPr lang="en-AU">
              <a:latin typeface="Verdana" pitchFamily="34" charset="0"/>
            </a:endParaRPr>
          </a:p>
        </p:txBody>
      </p:sp>
    </p:spTree>
  </p:cSld>
  <p:clrMapOvr>
    <a:masterClrMapping/>
  </p:clrMapOvr>
  <p:transition spd="med"/>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02082" name="Rectangle 2"/>
          <p:cNvSpPr>
            <a:spLocks noGrp="1" noChangeArrowheads="1"/>
          </p:cNvSpPr>
          <p:nvPr>
            <p:ph type="title"/>
          </p:nvPr>
        </p:nvSpPr>
        <p:spPr/>
        <p:txBody>
          <a:bodyPr/>
          <a:lstStyle/>
          <a:p>
            <a:r>
              <a:rPr lang="en-AU" b="1"/>
              <a:t>7.3.7. Tasarım ve</a:t>
            </a:r>
            <a:r>
              <a:rPr lang="tr-TR" b="1"/>
              <a:t> </a:t>
            </a:r>
            <a:r>
              <a:rPr lang="en-AU" b="1"/>
              <a:t>Geliştirme Değişikliklerinin Kontrolu</a:t>
            </a:r>
            <a:endParaRPr lang="tr-TR" b="1"/>
          </a:p>
        </p:txBody>
      </p:sp>
      <p:sp>
        <p:nvSpPr>
          <p:cNvPr id="302084" name="Rectangle 1027"/>
          <p:cNvSpPr>
            <a:spLocks noChangeArrowheads="1"/>
          </p:cNvSpPr>
          <p:nvPr/>
        </p:nvSpPr>
        <p:spPr bwMode="auto">
          <a:xfrm>
            <a:off x="539750" y="1773238"/>
            <a:ext cx="8305800" cy="4419600"/>
          </a:xfrm>
          <a:prstGeom prst="rect">
            <a:avLst/>
          </a:prstGeom>
          <a:noFill/>
          <a:ln w="9525">
            <a:noFill/>
            <a:miter lim="800000"/>
            <a:headEnd/>
            <a:tailEnd/>
          </a:ln>
          <a:effectLst/>
        </p:spPr>
        <p:txBody>
          <a:bodyPr lIns="92075" tIns="46038" rIns="92075" bIns="46038"/>
          <a:lstStyle/>
          <a:p>
            <a:pPr marL="342900" indent="-342900">
              <a:spcBef>
                <a:spcPct val="20000"/>
              </a:spcBef>
              <a:buClr>
                <a:schemeClr val="bg2"/>
              </a:buClr>
              <a:buSzPct val="75000"/>
              <a:buFont typeface="Wingdings" pitchFamily="2" charset="2"/>
              <a:buNone/>
            </a:pPr>
            <a:r>
              <a:rPr lang="tr-TR">
                <a:latin typeface="Verdana" pitchFamily="34" charset="0"/>
              </a:rPr>
              <a:t>Tasarım ve geliştirme değişiklikleri belirlenmeli ve kayıtları muhafaza edilmelidir. Bu değişiklikler uygulanabildiği ölçüde gözden geçirilmeli, doğrulanmalı ve geçerli kılınmalı; ve uygulanmadan önce onaylanmalıdır. Tasarım ve geliştirme değişikliklerinin gözden geçirilmesi; değişikliklerin, ürünü oluşturan parçalar ve teslim edilmiş olan ürünler üzerindeki etkisinin değerlendirilmesini de içermelidir. Değişikliklerin gözden geçirilmesinin ve gerekli faaliyetlerin sonuçlarının kayıtları muhafaza edilmelidir (bkz. Madde 4.2.4).</a:t>
            </a:r>
            <a:endParaRPr lang="en-AU">
              <a:latin typeface="Verdana" pitchFamily="34" charset="0"/>
            </a:endParaRPr>
          </a:p>
        </p:txBody>
      </p:sp>
    </p:spTree>
  </p:cSld>
  <p:clrMapOvr>
    <a:masterClrMapping/>
  </p:clrMapOvr>
  <p:transition spd="med"/>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10946"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10947"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AF724929-214B-433D-8A34-5434EDEDF1D0}" type="slidenum">
              <a:rPr lang="en-US" sz="1400">
                <a:latin typeface="Arial Narrow" pitchFamily="34" charset="0"/>
              </a:rPr>
              <a:pPr algn="r" eaLnBrk="0" hangingPunct="0">
                <a:spcBef>
                  <a:spcPct val="50000"/>
                </a:spcBef>
              </a:pPr>
              <a:t>208</a:t>
            </a:fld>
            <a:endParaRPr lang="en-US" sz="1400">
              <a:latin typeface="Arial Narrow" pitchFamily="34" charset="0"/>
            </a:endParaRPr>
          </a:p>
        </p:txBody>
      </p:sp>
      <p:sp>
        <p:nvSpPr>
          <p:cNvPr id="394242" name="Rectangle 1026"/>
          <p:cNvSpPr>
            <a:spLocks noGrp="1" noChangeArrowheads="1"/>
          </p:cNvSpPr>
          <p:nvPr>
            <p:ph type="title" idx="4294967295"/>
          </p:nvPr>
        </p:nvSpPr>
        <p:spPr/>
        <p:txBody>
          <a:bodyPr/>
          <a:lstStyle/>
          <a:p>
            <a:r>
              <a:rPr lang="en-AU" sz="1800">
                <a:effectLst>
                  <a:outerShdw blurRad="38100" dist="38100" dir="2700000" algn="tl">
                    <a:srgbClr val="000000"/>
                  </a:outerShdw>
                </a:effectLst>
              </a:rPr>
              <a:t>Tasarım Değişiklikleri</a:t>
            </a:r>
          </a:p>
        </p:txBody>
      </p:sp>
      <p:sp>
        <p:nvSpPr>
          <p:cNvPr id="210949" name="Text Box 1027"/>
          <p:cNvSpPr txBox="1">
            <a:spLocks noChangeArrowheads="1"/>
          </p:cNvSpPr>
          <p:nvPr/>
        </p:nvSpPr>
        <p:spPr bwMode="auto">
          <a:xfrm>
            <a:off x="1195388" y="2049463"/>
            <a:ext cx="6964362" cy="4656137"/>
          </a:xfrm>
          <a:prstGeom prst="rect">
            <a:avLst/>
          </a:prstGeom>
          <a:noFill/>
          <a:ln w="9525">
            <a:noFill/>
            <a:miter lim="800000"/>
            <a:headEnd/>
            <a:tailEnd/>
          </a:ln>
        </p:spPr>
        <p:txBody>
          <a:bodyPr>
            <a:spAutoFit/>
          </a:bodyPr>
          <a:lstStyle/>
          <a:p>
            <a:pPr lvl="2" eaLnBrk="0" hangingPunct="0">
              <a:buFont typeface="Symbol" pitchFamily="18" charset="2"/>
              <a:buChar char="·"/>
            </a:pPr>
            <a:r>
              <a:rPr lang="tr-TR">
                <a:solidFill>
                  <a:srgbClr val="000000"/>
                </a:solidFill>
              </a:rPr>
              <a:t>Hesaplama ve malzeme seçimi gibi tasarım safhasında ortaya çıkan hatalar,</a:t>
            </a:r>
          </a:p>
          <a:p>
            <a:pPr lvl="2" eaLnBrk="0" hangingPunct="0">
              <a:buFont typeface="Symbol" pitchFamily="18" charset="2"/>
              <a:buChar char="·"/>
            </a:pPr>
            <a:r>
              <a:rPr lang="tr-TR">
                <a:solidFill>
                  <a:srgbClr val="000000"/>
                </a:solidFill>
              </a:rPr>
              <a:t>Tasarım safhasından sonra ortaya çıkan imalat zorlukları,</a:t>
            </a:r>
          </a:p>
          <a:p>
            <a:pPr lvl="2" eaLnBrk="0" hangingPunct="0">
              <a:buFont typeface="Symbol" pitchFamily="18" charset="2"/>
              <a:buChar char="·"/>
            </a:pPr>
            <a:r>
              <a:rPr lang="tr-TR">
                <a:solidFill>
                  <a:srgbClr val="000000"/>
                </a:solidFill>
              </a:rPr>
              <a:t>Müşterinin isteklerindeki değişiklikler,</a:t>
            </a:r>
          </a:p>
          <a:p>
            <a:pPr lvl="2" eaLnBrk="0" hangingPunct="0">
              <a:buFont typeface="Symbol" pitchFamily="18" charset="2"/>
              <a:buChar char="·"/>
            </a:pPr>
            <a:r>
              <a:rPr lang="tr-TR">
                <a:solidFill>
                  <a:srgbClr val="000000"/>
                </a:solidFill>
              </a:rPr>
              <a:t>Emniyet, yasal ve diğer şartların değişmesi,</a:t>
            </a:r>
          </a:p>
          <a:p>
            <a:pPr lvl="2" eaLnBrk="0" hangingPunct="0">
              <a:buFont typeface="Symbol" pitchFamily="18" charset="2"/>
              <a:buChar char="·"/>
            </a:pPr>
            <a:r>
              <a:rPr lang="tr-TR">
                <a:solidFill>
                  <a:srgbClr val="000000"/>
                </a:solidFill>
              </a:rPr>
              <a:t>Tasarım doğrulama sonucu ortaya çıkan değişiklik ihtiyaçları,</a:t>
            </a:r>
          </a:p>
          <a:p>
            <a:pPr lvl="2" algn="just" eaLnBrk="0" hangingPunct="0">
              <a:buFont typeface="Symbol" pitchFamily="18" charset="2"/>
              <a:buChar char="·"/>
            </a:pPr>
            <a:r>
              <a:rPr lang="tr-TR">
                <a:solidFill>
                  <a:srgbClr val="000000"/>
                </a:solidFill>
              </a:rPr>
              <a:t>Düzeltici faaliyetler sonucu ortaya çıkan ihtiyaçlar,</a:t>
            </a:r>
            <a:endParaRPr lang="tr-TR" b="1"/>
          </a:p>
          <a:p>
            <a:pPr algn="just" eaLnBrk="0" hangingPunct="0"/>
            <a:endParaRPr lang="tr-TR">
              <a:solidFill>
                <a:srgbClr val="000000"/>
              </a:solidFill>
            </a:endParaRPr>
          </a:p>
          <a:p>
            <a:pPr algn="just" eaLnBrk="0" hangingPunct="0"/>
            <a:r>
              <a:rPr lang="tr-TR">
                <a:solidFill>
                  <a:srgbClr val="000000"/>
                </a:solidFill>
              </a:rPr>
              <a:t>şeklinde olabilir.</a:t>
            </a:r>
            <a:endParaRPr lang="tr-TR" b="1"/>
          </a:p>
          <a:p>
            <a:pPr eaLnBrk="0" hangingPunct="0">
              <a:spcBef>
                <a:spcPct val="50000"/>
              </a:spcBef>
            </a:pPr>
            <a:endParaRPr lang="en-AU"/>
          </a:p>
        </p:txBody>
      </p:sp>
    </p:spTree>
  </p:cSld>
  <p:clrMapOvr>
    <a:masterClrMapping/>
  </p:clrMapOvr>
  <p:transition spd="med"/>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03106" name="Rectangle 2"/>
          <p:cNvSpPr>
            <a:spLocks noGrp="1" noChangeArrowheads="1"/>
          </p:cNvSpPr>
          <p:nvPr>
            <p:ph type="title"/>
          </p:nvPr>
        </p:nvSpPr>
        <p:spPr/>
        <p:txBody>
          <a:bodyPr/>
          <a:lstStyle/>
          <a:p>
            <a:r>
              <a:rPr lang="en-AU" b="1"/>
              <a:t>7.4. Satınalma</a:t>
            </a:r>
            <a:r>
              <a:rPr lang="tr-TR" b="1"/>
              <a:t> </a:t>
            </a:r>
            <a:r>
              <a:rPr lang="en-AU" b="1"/>
              <a:t/>
            </a:r>
            <a:br>
              <a:rPr lang="en-AU" b="1"/>
            </a:br>
            <a:r>
              <a:rPr lang="en-AU" b="1"/>
              <a:t>7.4.1. Satınalma</a:t>
            </a:r>
            <a:r>
              <a:rPr lang="tr-TR" b="1"/>
              <a:t> Prosesi</a:t>
            </a:r>
          </a:p>
        </p:txBody>
      </p:sp>
      <p:sp>
        <p:nvSpPr>
          <p:cNvPr id="303108" name="Rectangle 1027"/>
          <p:cNvSpPr>
            <a:spLocks noChangeArrowheads="1"/>
          </p:cNvSpPr>
          <p:nvPr/>
        </p:nvSpPr>
        <p:spPr bwMode="auto">
          <a:xfrm>
            <a:off x="962025" y="1341438"/>
            <a:ext cx="7970838" cy="4525962"/>
          </a:xfrm>
          <a:prstGeom prst="rect">
            <a:avLst/>
          </a:prstGeom>
          <a:noFill/>
          <a:ln w="9525">
            <a:noFill/>
            <a:miter lim="800000"/>
            <a:headEnd/>
            <a:tailEnd/>
          </a:ln>
          <a:effectLst/>
        </p:spPr>
        <p:txBody>
          <a:bodyPr lIns="92075" tIns="46038" rIns="92075" bIns="46038"/>
          <a:lstStyle/>
          <a:p>
            <a:pPr marL="342900" indent="-342900">
              <a:spcBef>
                <a:spcPct val="20000"/>
              </a:spcBef>
              <a:buClr>
                <a:schemeClr val="bg2"/>
              </a:buClr>
              <a:buSzPct val="75000"/>
              <a:buFont typeface="Wingdings" pitchFamily="2" charset="2"/>
              <a:buNone/>
            </a:pPr>
            <a:r>
              <a:rPr lang="tr-TR" sz="2800">
                <a:latin typeface="Verdana" pitchFamily="34" charset="0"/>
              </a:rPr>
              <a:t>Kuruluş, satın alınan ürünün, belirtilen satın alma şartlarına uygun olmasını güvence altına almalıdır.</a:t>
            </a:r>
          </a:p>
          <a:p>
            <a:pPr marL="342900" indent="-342900">
              <a:spcBef>
                <a:spcPct val="20000"/>
              </a:spcBef>
              <a:buClr>
                <a:schemeClr val="bg2"/>
              </a:buClr>
              <a:buSzPct val="75000"/>
              <a:buFont typeface="Wingdings" pitchFamily="2" charset="2"/>
              <a:buNone/>
            </a:pPr>
            <a:r>
              <a:rPr lang="tr-TR" sz="2800">
                <a:latin typeface="Verdana" pitchFamily="34" charset="0"/>
              </a:rPr>
              <a:t>Tedarikçiye ve satın alınan ürüne uygulanan kontrolün tipi ve kapsamı, satın alınan ürünün sonraki ürün gerçekleştirmesine veya nihaî ürüne olan etkisine bağımlı olmalıdır.</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7890"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37891"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3EA12880-C8ED-4CC6-B754-6366C9153C6D}" type="slidenum">
              <a:rPr lang="en-US" sz="1400">
                <a:latin typeface="Arial Narrow" pitchFamily="34" charset="0"/>
              </a:rPr>
              <a:pPr algn="r" eaLnBrk="0" hangingPunct="0">
                <a:spcBef>
                  <a:spcPct val="50000"/>
                </a:spcBef>
              </a:pPr>
              <a:t>21</a:t>
            </a:fld>
            <a:endParaRPr lang="en-US" sz="1400">
              <a:latin typeface="Arial Narrow" pitchFamily="34" charset="0"/>
            </a:endParaRPr>
          </a:p>
        </p:txBody>
      </p:sp>
      <p:sp>
        <p:nvSpPr>
          <p:cNvPr id="17410" name="Rectangle 2"/>
          <p:cNvSpPr>
            <a:spLocks noGrp="1" noChangeArrowheads="1"/>
          </p:cNvSpPr>
          <p:nvPr>
            <p:ph type="title" idx="4294967295"/>
          </p:nvPr>
        </p:nvSpPr>
        <p:spPr>
          <a:noFill/>
          <a:effectLst>
            <a:outerShdw dist="13470" dir="2700000" algn="ctr" rotWithShape="0">
              <a:schemeClr val="bg2"/>
            </a:outerShdw>
          </a:effectLst>
        </p:spPr>
        <p:txBody>
          <a:bodyPr lIns="92075" tIns="46038" rIns="92075" bIns="46038" anchor="ctr"/>
          <a:lstStyle/>
          <a:p>
            <a:r>
              <a:rPr lang="en-AU" b="1">
                <a:effectLst>
                  <a:outerShdw blurRad="38100" dist="38100" dir="2700000" algn="tl">
                    <a:srgbClr val="C0C0C0"/>
                  </a:outerShdw>
                </a:effectLst>
              </a:rPr>
              <a:t>ÜRÜN</a:t>
            </a:r>
          </a:p>
        </p:txBody>
      </p:sp>
      <p:sp>
        <p:nvSpPr>
          <p:cNvPr id="17411" name="Rectangle 3"/>
          <p:cNvSpPr>
            <a:spLocks noGrp="1" noChangeArrowheads="1"/>
          </p:cNvSpPr>
          <p:nvPr>
            <p:ph type="body" idx="4294967295"/>
          </p:nvPr>
        </p:nvSpPr>
        <p:spPr>
          <a:noFill/>
        </p:spPr>
        <p:txBody>
          <a:bodyPr lIns="92075" tIns="46038" rIns="92075" bIns="46038"/>
          <a:lstStyle/>
          <a:p>
            <a:pPr>
              <a:buFont typeface="Wingdings" pitchFamily="2" charset="2"/>
              <a:buNone/>
            </a:pPr>
            <a:r>
              <a:rPr lang="tr-TR" sz="2400" b="1"/>
              <a:t>Ürün</a:t>
            </a:r>
          </a:p>
          <a:p>
            <a:pPr>
              <a:buFont typeface="Wingdings" pitchFamily="2" charset="2"/>
              <a:buNone/>
            </a:pPr>
            <a:r>
              <a:rPr lang="tr-TR" sz="2400"/>
              <a:t>Bir prosesin sonucu.</a:t>
            </a:r>
          </a:p>
          <a:p>
            <a:pPr>
              <a:buFont typeface="Wingdings" pitchFamily="2" charset="2"/>
              <a:buNone/>
            </a:pPr>
            <a:r>
              <a:rPr lang="tr-TR" sz="2400" b="1"/>
              <a:t>Not 1 -</a:t>
            </a:r>
            <a:r>
              <a:rPr lang="tr-TR" sz="2400"/>
              <a:t> Dört genel ürün kategorisi vardır. Bunlar aşağıda verilmiştir:</a:t>
            </a:r>
          </a:p>
          <a:p>
            <a:pPr>
              <a:buClr>
                <a:schemeClr val="tx1"/>
              </a:buClr>
              <a:buSzTx/>
              <a:buFont typeface="Wingdings" pitchFamily="2" charset="2"/>
              <a:buChar char="§"/>
            </a:pPr>
            <a:r>
              <a:rPr lang="tr-TR" sz="2400"/>
              <a:t>Hizmetler (örneğin, taşımacılık),</a:t>
            </a:r>
          </a:p>
          <a:p>
            <a:pPr>
              <a:buClr>
                <a:schemeClr val="tx1"/>
              </a:buClr>
              <a:buSzTx/>
              <a:buFont typeface="Wingdings" pitchFamily="2" charset="2"/>
              <a:buChar char="§"/>
            </a:pPr>
            <a:r>
              <a:rPr lang="tr-TR" sz="2400"/>
              <a:t>Yazılım (örneğin, bilgisayar programı, sözlük),</a:t>
            </a:r>
          </a:p>
          <a:p>
            <a:pPr>
              <a:buClr>
                <a:schemeClr val="tx1"/>
              </a:buClr>
              <a:buSzTx/>
              <a:buFont typeface="Wingdings" pitchFamily="2" charset="2"/>
              <a:buChar char="§"/>
            </a:pPr>
            <a:r>
              <a:rPr lang="tr-TR" sz="2400"/>
              <a:t>Donanım (örneğin, motorun mekanik kısmı),</a:t>
            </a:r>
          </a:p>
          <a:p>
            <a:pPr>
              <a:buClr>
                <a:schemeClr val="tx1"/>
              </a:buClr>
              <a:buSzTx/>
              <a:buFont typeface="Wingdings" pitchFamily="2" charset="2"/>
              <a:buChar char="§"/>
            </a:pPr>
            <a:r>
              <a:rPr lang="tr-TR" sz="2400"/>
              <a:t>İşlenmiş malzemeler (örneğin, yağlama yağı).</a:t>
            </a:r>
          </a:p>
        </p:txBody>
      </p:sp>
      <p:graphicFrame>
        <p:nvGraphicFramePr>
          <p:cNvPr id="17412" name="Object 4"/>
          <p:cNvGraphicFramePr>
            <a:graphicFrameLocks/>
          </p:cNvGraphicFramePr>
          <p:nvPr/>
        </p:nvGraphicFramePr>
        <p:xfrm>
          <a:off x="6156325" y="1700213"/>
          <a:ext cx="2792413" cy="3325812"/>
        </p:xfrm>
        <a:graphic>
          <a:graphicData uri="http://schemas.openxmlformats.org/presentationml/2006/ole">
            <p:oleObj spid="_x0000_s37894" name="Clip" r:id="rId3" imgW="4508280" imgH="3325680" progId="MS_ClipArt_Gallery.2">
              <p:embed/>
            </p:oleObj>
          </a:graphicData>
        </a:graphic>
      </p:graphicFrame>
      <p:sp>
        <p:nvSpPr>
          <p:cNvPr id="9218" name="Rectangle 2"/>
          <p:cNvSpPr>
            <a:spLocks noChangeArrowheads="1"/>
          </p:cNvSpPr>
          <p:nvPr/>
        </p:nvSpPr>
        <p:spPr bwMode="auto">
          <a:xfrm>
            <a:off x="14288" y="-14288"/>
            <a:ext cx="9144000" cy="1125538"/>
          </a:xfrm>
          <a:prstGeom prst="rect">
            <a:avLst/>
          </a:prstGeom>
          <a:solidFill>
            <a:srgbClr val="FF0000"/>
          </a:solidFill>
          <a:ln w="9525">
            <a:noFill/>
            <a:miter lim="800000"/>
            <a:headEnd/>
            <a:tailEnd/>
          </a:ln>
          <a:effectLst/>
        </p:spPr>
        <p:txBody>
          <a:bodyPr anchor="b"/>
          <a:lstStyle/>
          <a:p>
            <a:pPr algn="ctr"/>
            <a:r>
              <a:rPr lang="tr-TR" b="1">
                <a:solidFill>
                  <a:schemeClr val="bg1"/>
                </a:solidFill>
                <a:latin typeface="Verdana" pitchFamily="34" charset="0"/>
              </a:rPr>
              <a:t>ÜRÜN</a:t>
            </a:r>
            <a:endParaRPr lang="en-AU" b="1">
              <a:solidFill>
                <a:schemeClr val="bg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0-#ppt_w/2"/>
                                          </p:val>
                                        </p:tav>
                                        <p:tav tm="100000">
                                          <p:val>
                                            <p:strVal val="#ppt_x"/>
                                          </p:val>
                                        </p:tav>
                                      </p:tavLst>
                                    </p:anim>
                                    <p:anim calcmode="lin" valueType="num">
                                      <p:cBhvr additive="base">
                                        <p:cTn id="8" dur="500" fill="hold"/>
                                        <p:tgtEl>
                                          <p:spTgt spid="174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12" dur="500"/>
                                        <p:tgtEl>
                                          <p:spTgt spid="17411">
                                            <p:txEl>
                                              <p:pRg st="0" end="0"/>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16" dur="500"/>
                                        <p:tgtEl>
                                          <p:spTgt spid="17411">
                                            <p:txEl>
                                              <p:pRg st="1" end="1"/>
                                            </p:txEl>
                                          </p:spTgt>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17411">
                                            <p:txEl>
                                              <p:pRg st="2" end="2"/>
                                            </p:txEl>
                                          </p:spTgt>
                                        </p:tgtEl>
                                        <p:attrNameLst>
                                          <p:attrName>style.visibility</p:attrName>
                                        </p:attrNameLst>
                                      </p:cBhvr>
                                      <p:to>
                                        <p:strVal val="visible"/>
                                      </p:to>
                                    </p:set>
                                    <p:animEffect transition="in" filter="blinds(horizontal)">
                                      <p:cBhvr>
                                        <p:cTn id="20" dur="500"/>
                                        <p:tgtEl>
                                          <p:spTgt spid="17411">
                                            <p:txEl>
                                              <p:pRg st="2" end="2"/>
                                            </p:txEl>
                                          </p:spTgt>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17411">
                                            <p:txEl>
                                              <p:pRg st="3" end="3"/>
                                            </p:txEl>
                                          </p:spTgt>
                                        </p:tgtEl>
                                        <p:attrNameLst>
                                          <p:attrName>style.visibility</p:attrName>
                                        </p:attrNameLst>
                                      </p:cBhvr>
                                      <p:to>
                                        <p:strVal val="visible"/>
                                      </p:to>
                                    </p:set>
                                    <p:animEffect transition="in" filter="blinds(horizontal)">
                                      <p:cBhvr>
                                        <p:cTn id="24" dur="500"/>
                                        <p:tgtEl>
                                          <p:spTgt spid="17411">
                                            <p:txEl>
                                              <p:pRg st="3" end="3"/>
                                            </p:txEl>
                                          </p:spTgt>
                                        </p:tgtEl>
                                      </p:cBhvr>
                                    </p:animEffect>
                                  </p:childTnLst>
                                </p:cTn>
                              </p:par>
                            </p:childTnLst>
                          </p:cTn>
                        </p:par>
                        <p:par>
                          <p:cTn id="25" fill="hold">
                            <p:stCondLst>
                              <p:cond delay="2500"/>
                            </p:stCondLst>
                            <p:childTnLst>
                              <p:par>
                                <p:cTn id="26" presetID="3" presetClass="entr" presetSubtype="10" fill="hold" grpId="0" nodeType="afterEffect">
                                  <p:stCondLst>
                                    <p:cond delay="0"/>
                                  </p:stCondLst>
                                  <p:childTnLst>
                                    <p:set>
                                      <p:cBhvr>
                                        <p:cTn id="27" dur="1" fill="hold">
                                          <p:stCondLst>
                                            <p:cond delay="0"/>
                                          </p:stCondLst>
                                        </p:cTn>
                                        <p:tgtEl>
                                          <p:spTgt spid="17411">
                                            <p:txEl>
                                              <p:pRg st="4" end="4"/>
                                            </p:txEl>
                                          </p:spTgt>
                                        </p:tgtEl>
                                        <p:attrNameLst>
                                          <p:attrName>style.visibility</p:attrName>
                                        </p:attrNameLst>
                                      </p:cBhvr>
                                      <p:to>
                                        <p:strVal val="visible"/>
                                      </p:to>
                                    </p:set>
                                    <p:animEffect transition="in" filter="blinds(horizontal)">
                                      <p:cBhvr>
                                        <p:cTn id="28" dur="500"/>
                                        <p:tgtEl>
                                          <p:spTgt spid="17411">
                                            <p:txEl>
                                              <p:pRg st="4" end="4"/>
                                            </p:txEl>
                                          </p:spTgt>
                                        </p:tgtEl>
                                      </p:cBhvr>
                                    </p:animEffect>
                                  </p:childTnLst>
                                </p:cTn>
                              </p:par>
                            </p:childTnLst>
                          </p:cTn>
                        </p:par>
                        <p:par>
                          <p:cTn id="29" fill="hold">
                            <p:stCondLst>
                              <p:cond delay="3000"/>
                            </p:stCondLst>
                            <p:childTnLst>
                              <p:par>
                                <p:cTn id="30" presetID="3" presetClass="entr" presetSubtype="10" fill="hold" grpId="0" nodeType="afterEffect">
                                  <p:stCondLst>
                                    <p:cond delay="0"/>
                                  </p:stCondLst>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blinds(horizontal)">
                                      <p:cBhvr>
                                        <p:cTn id="32" dur="500"/>
                                        <p:tgtEl>
                                          <p:spTgt spid="17411">
                                            <p:txEl>
                                              <p:pRg st="5" end="5"/>
                                            </p:txEl>
                                          </p:spTgt>
                                        </p:tgtEl>
                                      </p:cBhvr>
                                    </p:animEffect>
                                  </p:childTnLst>
                                </p:cTn>
                              </p:par>
                            </p:childTnLst>
                          </p:cTn>
                        </p:par>
                        <p:par>
                          <p:cTn id="33" fill="hold">
                            <p:stCondLst>
                              <p:cond delay="3500"/>
                            </p:stCondLst>
                            <p:childTnLst>
                              <p:par>
                                <p:cTn id="34" presetID="3" presetClass="entr" presetSubtype="10" fill="hold" grpId="0" nodeType="afterEffect">
                                  <p:stCondLst>
                                    <p:cond delay="0"/>
                                  </p:stCondLst>
                                  <p:childTnLst>
                                    <p:set>
                                      <p:cBhvr>
                                        <p:cTn id="35" dur="1" fill="hold">
                                          <p:stCondLst>
                                            <p:cond delay="0"/>
                                          </p:stCondLst>
                                        </p:cTn>
                                        <p:tgtEl>
                                          <p:spTgt spid="17411">
                                            <p:txEl>
                                              <p:pRg st="6" end="6"/>
                                            </p:txEl>
                                          </p:spTgt>
                                        </p:tgtEl>
                                        <p:attrNameLst>
                                          <p:attrName>style.visibility</p:attrName>
                                        </p:attrNameLst>
                                      </p:cBhvr>
                                      <p:to>
                                        <p:strVal val="visible"/>
                                      </p:to>
                                    </p:set>
                                    <p:animEffect transition="in" filter="blinds(horizontal)">
                                      <p:cBhvr>
                                        <p:cTn id="36" dur="500"/>
                                        <p:tgtEl>
                                          <p:spTgt spid="17411">
                                            <p:txEl>
                                              <p:pRg st="6" end="6"/>
                                            </p:txEl>
                                          </p:spTgt>
                                        </p:tgtEl>
                                      </p:cBhvr>
                                    </p:animEffect>
                                  </p:childTnLst>
                                </p:cTn>
                              </p:par>
                            </p:childTnLst>
                          </p:cTn>
                        </p:par>
                        <p:par>
                          <p:cTn id="37" fill="hold">
                            <p:stCondLst>
                              <p:cond delay="4000"/>
                            </p:stCondLst>
                            <p:childTnLst>
                              <p:par>
                                <p:cTn id="38" presetID="4" presetClass="entr" presetSubtype="16" fill="hold" nodeType="afterEffect">
                                  <p:stCondLst>
                                    <p:cond delay="0"/>
                                  </p:stCondLst>
                                  <p:childTnLst>
                                    <p:set>
                                      <p:cBhvr>
                                        <p:cTn id="39" dur="1" fill="hold">
                                          <p:stCondLst>
                                            <p:cond delay="0"/>
                                          </p:stCondLst>
                                        </p:cTn>
                                        <p:tgtEl>
                                          <p:spTgt spid="17412"/>
                                        </p:tgtEl>
                                        <p:attrNameLst>
                                          <p:attrName>style.visibility</p:attrName>
                                        </p:attrNameLst>
                                      </p:cBhvr>
                                      <p:to>
                                        <p:strVal val="visible"/>
                                      </p:to>
                                    </p:set>
                                    <p:animEffect transition="in" filter="box(in)">
                                      <p:cBhvr>
                                        <p:cTn id="40" dur="500"/>
                                        <p:tgtEl>
                                          <p:spTgt spid="17412"/>
                                        </p:tgtEl>
                                      </p:cBhvr>
                                    </p:animEffect>
                                  </p:childTnLst>
                                </p:cTn>
                              </p:par>
                            </p:childTnLst>
                          </p:cTn>
                        </p:par>
                        <p:par>
                          <p:cTn id="41" fill="hold">
                            <p:stCondLst>
                              <p:cond delay="4500"/>
                            </p:stCondLst>
                            <p:childTnLst>
                              <p:par>
                                <p:cTn id="42" presetID="2" presetClass="entr" presetSubtype="8" fill="hold" grpId="0" nodeType="afterEffect">
                                  <p:stCondLst>
                                    <p:cond delay="0"/>
                                  </p:stCondLst>
                                  <p:childTnLst>
                                    <p:set>
                                      <p:cBhvr>
                                        <p:cTn id="43" dur="1" fill="hold">
                                          <p:stCondLst>
                                            <p:cond delay="0"/>
                                          </p:stCondLst>
                                        </p:cTn>
                                        <p:tgtEl>
                                          <p:spTgt spid="9218"/>
                                        </p:tgtEl>
                                        <p:attrNameLst>
                                          <p:attrName>style.visibility</p:attrName>
                                        </p:attrNameLst>
                                      </p:cBhvr>
                                      <p:to>
                                        <p:strVal val="visible"/>
                                      </p:to>
                                    </p:set>
                                    <p:anim calcmode="lin" valueType="num">
                                      <p:cBhvr additive="base">
                                        <p:cTn id="44" dur="500" fill="hold"/>
                                        <p:tgtEl>
                                          <p:spTgt spid="9218"/>
                                        </p:tgtEl>
                                        <p:attrNameLst>
                                          <p:attrName>ppt_x</p:attrName>
                                        </p:attrNameLst>
                                      </p:cBhvr>
                                      <p:tavLst>
                                        <p:tav tm="0">
                                          <p:val>
                                            <p:strVal val="0-#ppt_w/2"/>
                                          </p:val>
                                        </p:tav>
                                        <p:tav tm="100000">
                                          <p:val>
                                            <p:strVal val="#ppt_x"/>
                                          </p:val>
                                        </p:tav>
                                      </p:tavLst>
                                    </p:anim>
                                    <p:anim calcmode="lin" valueType="num">
                                      <p:cBhvr additive="base">
                                        <p:cTn id="45"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build="p" autoUpdateAnimBg="0" advAuto="0"/>
      <p:bldP spid="9218" grpId="0" animBg="1" autoUpdateAnimBg="0"/>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75810" name="Rectangle 2"/>
          <p:cNvSpPr>
            <a:spLocks noGrp="1" noChangeArrowheads="1"/>
          </p:cNvSpPr>
          <p:nvPr>
            <p:ph type="title"/>
          </p:nvPr>
        </p:nvSpPr>
        <p:spPr/>
        <p:txBody>
          <a:bodyPr/>
          <a:lstStyle/>
          <a:p>
            <a:r>
              <a:rPr lang="en-AU" b="1"/>
              <a:t>7.4. Satınalma</a:t>
            </a:r>
            <a:r>
              <a:rPr lang="tr-TR" b="1"/>
              <a:t> </a:t>
            </a:r>
            <a:r>
              <a:rPr lang="en-AU" b="1"/>
              <a:t/>
            </a:r>
            <a:br>
              <a:rPr lang="en-AU" b="1"/>
            </a:br>
            <a:r>
              <a:rPr lang="en-AU" b="1"/>
              <a:t>7.4.1. Satınalma</a:t>
            </a:r>
            <a:r>
              <a:rPr lang="tr-TR" b="1"/>
              <a:t> Prosesi</a:t>
            </a:r>
          </a:p>
        </p:txBody>
      </p:sp>
      <p:sp>
        <p:nvSpPr>
          <p:cNvPr id="375811" name="Rectangle 1027"/>
          <p:cNvSpPr>
            <a:spLocks noChangeArrowheads="1"/>
          </p:cNvSpPr>
          <p:nvPr/>
        </p:nvSpPr>
        <p:spPr bwMode="auto">
          <a:xfrm>
            <a:off x="962025" y="1484313"/>
            <a:ext cx="7970838" cy="4321175"/>
          </a:xfrm>
          <a:prstGeom prst="rect">
            <a:avLst/>
          </a:prstGeom>
          <a:noFill/>
          <a:ln w="9525">
            <a:noFill/>
            <a:miter lim="800000"/>
            <a:headEnd/>
            <a:tailEnd/>
          </a:ln>
          <a:effectLst/>
        </p:spPr>
        <p:txBody>
          <a:bodyPr lIns="92075" tIns="46038" rIns="92075" bIns="46038"/>
          <a:lstStyle/>
          <a:p>
            <a:pPr marL="342900" indent="-342900">
              <a:spcBef>
                <a:spcPct val="20000"/>
              </a:spcBef>
              <a:buClr>
                <a:schemeClr val="bg2"/>
              </a:buClr>
              <a:buSzPct val="75000"/>
              <a:buFont typeface="Wingdings" pitchFamily="2" charset="2"/>
              <a:buNone/>
            </a:pPr>
            <a:r>
              <a:rPr lang="tr-TR" sz="2800">
                <a:latin typeface="Verdana" pitchFamily="34" charset="0"/>
              </a:rPr>
              <a:t>Kuruluş tedarikçilerini, kuruluş şartlarına uygun ürün sağlama yeteneği temelinde değerlendirmeli ve seçmelidir. Seçme, değerlendirme ve yeniden değerlendirme kriterleri oluşturulmalıdır. Değerlendirmenin ve varsa bu değerlendirme sonucu olarak ortaya çıkan gerekli faaliyetlerin sonuçlarının kayıtları muhafaza edilmelidir (bkz. Madde 4.2.4).</a:t>
            </a:r>
            <a:endParaRPr lang="en-AU" sz="2800">
              <a:latin typeface="Verdana" pitchFamily="34" charset="0"/>
            </a:endParaRPr>
          </a:p>
        </p:txBody>
      </p:sp>
    </p:spTree>
  </p:cSld>
  <p:clrMapOvr>
    <a:masterClrMapping/>
  </p:clrMapOvr>
  <p:transition spd="med"/>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04130" name="Rectangle 2"/>
          <p:cNvSpPr>
            <a:spLocks noGrp="1" noChangeArrowheads="1"/>
          </p:cNvSpPr>
          <p:nvPr>
            <p:ph type="title"/>
          </p:nvPr>
        </p:nvSpPr>
        <p:spPr/>
        <p:txBody>
          <a:bodyPr/>
          <a:lstStyle/>
          <a:p>
            <a:r>
              <a:rPr lang="en-AU" b="1"/>
              <a:t>7.4.2. Satınalma Bilgisi</a:t>
            </a:r>
            <a:endParaRPr lang="tr-TR" b="1"/>
          </a:p>
        </p:txBody>
      </p:sp>
      <p:sp>
        <p:nvSpPr>
          <p:cNvPr id="396291" name="Rectangle 1027"/>
          <p:cNvSpPr>
            <a:spLocks noChangeArrowheads="1"/>
          </p:cNvSpPr>
          <p:nvPr/>
        </p:nvSpPr>
        <p:spPr bwMode="auto">
          <a:xfrm>
            <a:off x="250825" y="1341438"/>
            <a:ext cx="8724900" cy="4778375"/>
          </a:xfrm>
          <a:prstGeom prst="rect">
            <a:avLst/>
          </a:prstGeom>
          <a:noFill/>
          <a:ln w="9525">
            <a:noFill/>
            <a:miter lim="800000"/>
            <a:headEnd/>
            <a:tailEnd/>
          </a:ln>
          <a:effectLst/>
        </p:spPr>
        <p:txBody>
          <a:bodyPr lIns="92075" tIns="46038" rIns="92075" bIns="46038"/>
          <a:lstStyle/>
          <a:p>
            <a:pPr marL="342900" indent="-342900">
              <a:spcBef>
                <a:spcPct val="20000"/>
              </a:spcBef>
              <a:buClr>
                <a:schemeClr val="bg2"/>
              </a:buClr>
              <a:buSzPct val="75000"/>
              <a:buFont typeface="Wingdings" pitchFamily="2" charset="2"/>
              <a:buNone/>
            </a:pPr>
            <a:r>
              <a:rPr lang="tr-TR" sz="2800">
                <a:latin typeface="Verdana" pitchFamily="34" charset="0"/>
              </a:rPr>
              <a:t>Satın alma bilgisi, satın alınacak ürünü tanımlamalı ve uygun olduğu ölçüde aşağıdakileri içermelidir:</a:t>
            </a:r>
          </a:p>
          <a:p>
            <a:pPr marL="342900" indent="-342900">
              <a:spcBef>
                <a:spcPct val="20000"/>
              </a:spcBef>
              <a:buClr>
                <a:schemeClr val="bg2"/>
              </a:buClr>
              <a:buSzPct val="75000"/>
              <a:buFont typeface="Wingdings" pitchFamily="2" charset="2"/>
              <a:buNone/>
            </a:pPr>
            <a:r>
              <a:rPr lang="tr-TR" sz="2800">
                <a:latin typeface="Verdana" pitchFamily="34" charset="0"/>
              </a:rPr>
              <a:t>a) Ürün onayı, prosedürler, prosesler ve donanım şartları,</a:t>
            </a:r>
          </a:p>
          <a:p>
            <a:pPr marL="342900" indent="-342900">
              <a:spcBef>
                <a:spcPct val="20000"/>
              </a:spcBef>
              <a:buClr>
                <a:schemeClr val="bg2"/>
              </a:buClr>
              <a:buSzPct val="75000"/>
              <a:buFont typeface="Wingdings" pitchFamily="2" charset="2"/>
              <a:buNone/>
            </a:pPr>
            <a:r>
              <a:rPr lang="tr-TR" sz="2800">
                <a:latin typeface="Verdana" pitchFamily="34" charset="0"/>
              </a:rPr>
              <a:t>b) Personel niteliği ile ilgili şartlar,</a:t>
            </a:r>
          </a:p>
          <a:p>
            <a:pPr marL="342900" indent="-342900">
              <a:spcBef>
                <a:spcPct val="20000"/>
              </a:spcBef>
              <a:buClr>
                <a:schemeClr val="bg2"/>
              </a:buClr>
              <a:buSzPct val="75000"/>
              <a:buFont typeface="Wingdings" pitchFamily="2" charset="2"/>
              <a:buNone/>
            </a:pPr>
            <a:r>
              <a:rPr lang="tr-TR" sz="2800">
                <a:latin typeface="Verdana" pitchFamily="34" charset="0"/>
              </a:rPr>
              <a:t>c) Kalite yönetim sistemi şartları.</a:t>
            </a:r>
          </a:p>
          <a:p>
            <a:pPr marL="342900" indent="-342900">
              <a:spcBef>
                <a:spcPct val="20000"/>
              </a:spcBef>
              <a:buClr>
                <a:schemeClr val="bg2"/>
              </a:buClr>
              <a:buSzPct val="75000"/>
              <a:buFont typeface="Wingdings" pitchFamily="2" charset="2"/>
              <a:buNone/>
            </a:pPr>
            <a:r>
              <a:rPr lang="tr-TR" sz="2800">
                <a:latin typeface="Verdana" pitchFamily="34" charset="0"/>
              </a:rPr>
              <a:t>Kuruluş tedarikçilere iletilmeden önce, belirtilen satın alma şartlarının yeterliliğini güvence altına almalıdır.</a:t>
            </a:r>
            <a:endParaRPr lang="en-AU" sz="2800">
              <a:latin typeface="Verdana" pitchFamily="34" charset="0"/>
            </a:endParaRPr>
          </a:p>
        </p:txBody>
      </p:sp>
    </p:spTree>
  </p:cSld>
  <p:clrMapOvr>
    <a:masterClrMapping/>
  </p:clrMapOvr>
  <p:transition spd="med"/>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05154" name="Rectangle 2"/>
          <p:cNvSpPr>
            <a:spLocks noGrp="1" noChangeArrowheads="1"/>
          </p:cNvSpPr>
          <p:nvPr>
            <p:ph type="title"/>
          </p:nvPr>
        </p:nvSpPr>
        <p:spPr/>
        <p:txBody>
          <a:bodyPr/>
          <a:lstStyle/>
          <a:p>
            <a:r>
              <a:rPr lang="en-AU" b="1"/>
              <a:t>7.4.3. Satın Alınan Ürünün Doğrulanması</a:t>
            </a:r>
            <a:endParaRPr lang="tr-TR" b="1"/>
          </a:p>
        </p:txBody>
      </p:sp>
      <p:sp>
        <p:nvSpPr>
          <p:cNvPr id="305156" name="Rectangle 1027"/>
          <p:cNvSpPr>
            <a:spLocks noChangeArrowheads="1"/>
          </p:cNvSpPr>
          <p:nvPr/>
        </p:nvSpPr>
        <p:spPr bwMode="auto">
          <a:xfrm>
            <a:off x="684213" y="1341438"/>
            <a:ext cx="7983537" cy="5003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bg2"/>
              </a:buClr>
              <a:buSzPct val="75000"/>
              <a:buFont typeface="Wingdings" pitchFamily="2" charset="2"/>
              <a:buNone/>
            </a:pPr>
            <a:r>
              <a:rPr lang="tr-TR" sz="2800">
                <a:latin typeface="Verdana" pitchFamily="34" charset="0"/>
              </a:rPr>
              <a:t>Kuruluş satın alınan ürünün, belirtilen satın alma şartlarını karşılamasını güvence altına almak için muayene ve diğer gerekli faaliyetleri oluşturmalı ve uygulamalıdır.</a:t>
            </a:r>
          </a:p>
          <a:p>
            <a:pPr marL="342900" indent="-342900">
              <a:spcBef>
                <a:spcPct val="20000"/>
              </a:spcBef>
              <a:buClr>
                <a:schemeClr val="bg2"/>
              </a:buClr>
              <a:buSzPct val="75000"/>
              <a:buFont typeface="Wingdings" pitchFamily="2" charset="2"/>
              <a:buNone/>
            </a:pPr>
            <a:r>
              <a:rPr lang="tr-TR" sz="2800">
                <a:latin typeface="Verdana" pitchFamily="34" charset="0"/>
              </a:rPr>
              <a:t>Kendisinin veya müşterisinin doğrulamayı tedarikçi tesislerinde yapmak istemesi durumunda, kuruluş, satın alma bilgileri içerisinde, amaçlanan doğrulamayla ilgili düzenlemeleri ve ürünün serbest bırakma metodunubelirtmelidir.</a:t>
            </a:r>
            <a:endParaRPr lang="en-AU" sz="2800">
              <a:latin typeface="Verdana" pitchFamily="34" charset="0"/>
            </a:endParaRPr>
          </a:p>
        </p:txBody>
      </p:sp>
    </p:spTree>
  </p:cSld>
  <p:clrMapOvr>
    <a:masterClrMapping/>
  </p:clrMapOvr>
  <p:transition spd="med"/>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15042"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15043"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6BBA1C4C-15E1-47D2-B2AF-18E22503F8E2}" type="slidenum">
              <a:rPr lang="en-US" sz="1400">
                <a:latin typeface="Arial Narrow" pitchFamily="34" charset="0"/>
              </a:rPr>
              <a:pPr algn="r" eaLnBrk="0" hangingPunct="0">
                <a:spcBef>
                  <a:spcPct val="50000"/>
                </a:spcBef>
              </a:pPr>
              <a:t>213</a:t>
            </a:fld>
            <a:endParaRPr lang="en-US" sz="1400">
              <a:latin typeface="Arial Narrow" pitchFamily="34" charset="0"/>
            </a:endParaRPr>
          </a:p>
        </p:txBody>
      </p:sp>
      <p:sp>
        <p:nvSpPr>
          <p:cNvPr id="398338" name="Rectangle 1026"/>
          <p:cNvSpPr>
            <a:spLocks noGrp="1" noChangeArrowheads="1"/>
          </p:cNvSpPr>
          <p:nvPr>
            <p:ph type="title" idx="4294967295"/>
          </p:nvPr>
        </p:nvSpPr>
        <p:spPr/>
        <p:txBody>
          <a:bodyPr/>
          <a:lstStyle/>
          <a:p>
            <a:r>
              <a:rPr lang="en-AU" sz="1800">
                <a:effectLst>
                  <a:outerShdw blurRad="38100" dist="38100" dir="2700000" algn="tl">
                    <a:srgbClr val="000000"/>
                  </a:outerShdw>
                </a:effectLst>
              </a:rPr>
              <a:t>Satınalma;</a:t>
            </a:r>
          </a:p>
        </p:txBody>
      </p:sp>
      <p:sp>
        <p:nvSpPr>
          <p:cNvPr id="215045" name="Text Box 1027"/>
          <p:cNvSpPr txBox="1">
            <a:spLocks noChangeArrowheads="1"/>
          </p:cNvSpPr>
          <p:nvPr/>
        </p:nvSpPr>
        <p:spPr bwMode="auto">
          <a:xfrm>
            <a:off x="352425" y="1912938"/>
            <a:ext cx="7807325" cy="5021262"/>
          </a:xfrm>
          <a:prstGeom prst="rect">
            <a:avLst/>
          </a:prstGeom>
          <a:noFill/>
          <a:ln w="9525">
            <a:noFill/>
            <a:miter lim="800000"/>
            <a:headEnd/>
            <a:tailEnd/>
          </a:ln>
        </p:spPr>
        <p:txBody>
          <a:bodyPr>
            <a:spAutoFit/>
          </a:bodyPr>
          <a:lstStyle/>
          <a:p>
            <a:pPr lvl="2" algn="just" eaLnBrk="0" hangingPunct="0">
              <a:buFont typeface="Symbol" pitchFamily="18" charset="2"/>
              <a:buChar char="·"/>
            </a:pPr>
            <a:r>
              <a:rPr lang="tr-TR"/>
              <a:t>Satınalma şartlarının belirlenmesi,</a:t>
            </a:r>
          </a:p>
          <a:p>
            <a:pPr lvl="2" eaLnBrk="0" hangingPunct="0">
              <a:buFont typeface="Symbol" pitchFamily="18" charset="2"/>
              <a:buChar char="·"/>
            </a:pPr>
            <a:r>
              <a:rPr lang="tr-TR"/>
              <a:t>Satınalma şartlarının yeterliliğinin sağlanması,</a:t>
            </a:r>
          </a:p>
          <a:p>
            <a:pPr lvl="2" eaLnBrk="0" hangingPunct="0">
              <a:buFont typeface="Symbol" pitchFamily="18" charset="2"/>
              <a:buChar char="·"/>
            </a:pPr>
            <a:r>
              <a:rPr lang="tr-TR"/>
              <a:t>Satınalma şartlarının tedarikçilere iletilmesi, </a:t>
            </a:r>
          </a:p>
          <a:p>
            <a:pPr lvl="2" eaLnBrk="0" hangingPunct="0">
              <a:buFont typeface="Symbol" pitchFamily="18" charset="2"/>
              <a:buChar char="·"/>
            </a:pPr>
            <a:r>
              <a:rPr lang="tr-TR"/>
              <a:t>Tedarikçilerin seçme, değerlendirme ve tekrar değerlendirme kriterlerinin belirlenmesi,</a:t>
            </a:r>
          </a:p>
          <a:p>
            <a:pPr lvl="2" eaLnBrk="0" hangingPunct="0">
              <a:buFont typeface="Symbol" pitchFamily="18" charset="2"/>
              <a:buChar char="·"/>
            </a:pPr>
            <a:r>
              <a:rPr lang="tr-TR"/>
              <a:t>Tedarikçilerin belirlenen kriterlere göre seçilmesi, değerlendirilmesi ve tekrar değerlendirilmesi, </a:t>
            </a:r>
          </a:p>
          <a:p>
            <a:pPr lvl="2" eaLnBrk="0" hangingPunct="0">
              <a:buFont typeface="Symbol" pitchFamily="18" charset="2"/>
              <a:buChar char="·"/>
            </a:pPr>
            <a:r>
              <a:rPr lang="tr-TR"/>
              <a:t>Değerlendirmelerin sonuçları ve değerlendirme sonucu ortaya çıkan gerekli faaliyetler ile ilgili kayıtların muhafaza edilmesi, </a:t>
            </a:r>
          </a:p>
          <a:p>
            <a:pPr lvl="2" eaLnBrk="0" hangingPunct="0">
              <a:buFont typeface="Symbol" pitchFamily="18" charset="2"/>
              <a:buChar char="·"/>
            </a:pPr>
            <a:r>
              <a:rPr lang="tr-TR"/>
              <a:t>Gerekli muayene veya diğer faaliyetlerin oluşturulması ve uygulanması</a:t>
            </a:r>
          </a:p>
          <a:p>
            <a:pPr eaLnBrk="0" hangingPunct="0">
              <a:spcBef>
                <a:spcPct val="50000"/>
              </a:spcBef>
            </a:pPr>
            <a:endParaRPr lang="en-AU"/>
          </a:p>
        </p:txBody>
      </p:sp>
    </p:spTree>
  </p:cSld>
  <p:clrMapOvr>
    <a:masterClrMapping/>
  </p:clrMapOvr>
  <p:transition spd="med"/>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16066"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16067"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DF5951C7-5B4D-49EC-AC3B-0DA3EAC3F96C}" type="slidenum">
              <a:rPr lang="en-US" sz="1400">
                <a:latin typeface="Arial Narrow" pitchFamily="34" charset="0"/>
              </a:rPr>
              <a:pPr algn="r" eaLnBrk="0" hangingPunct="0">
                <a:spcBef>
                  <a:spcPct val="50000"/>
                </a:spcBef>
              </a:pPr>
              <a:t>214</a:t>
            </a:fld>
            <a:endParaRPr lang="en-US" sz="1400">
              <a:latin typeface="Arial Narrow" pitchFamily="34" charset="0"/>
            </a:endParaRPr>
          </a:p>
        </p:txBody>
      </p:sp>
      <p:sp>
        <p:nvSpPr>
          <p:cNvPr id="399362" name="Rectangle 1026"/>
          <p:cNvSpPr>
            <a:spLocks noGrp="1" noChangeArrowheads="1"/>
          </p:cNvSpPr>
          <p:nvPr>
            <p:ph type="title" idx="4294967295"/>
          </p:nvPr>
        </p:nvSpPr>
        <p:spPr/>
        <p:txBody>
          <a:bodyPr/>
          <a:lstStyle/>
          <a:p>
            <a:r>
              <a:rPr lang="en-AU" sz="1800">
                <a:effectLst>
                  <a:outerShdw blurRad="38100" dist="38100" dir="2700000" algn="tl">
                    <a:srgbClr val="000000"/>
                  </a:outerShdw>
                </a:effectLst>
              </a:rPr>
              <a:t>Dikkat Edilecek Konular</a:t>
            </a:r>
          </a:p>
        </p:txBody>
      </p:sp>
      <p:sp>
        <p:nvSpPr>
          <p:cNvPr id="216069" name="Text Box 1027"/>
          <p:cNvSpPr txBox="1">
            <a:spLocks noChangeArrowheads="1"/>
          </p:cNvSpPr>
          <p:nvPr/>
        </p:nvSpPr>
        <p:spPr bwMode="auto">
          <a:xfrm>
            <a:off x="914400" y="2033588"/>
            <a:ext cx="7385050" cy="4291012"/>
          </a:xfrm>
          <a:prstGeom prst="rect">
            <a:avLst/>
          </a:prstGeom>
          <a:noFill/>
          <a:ln w="9525">
            <a:noFill/>
            <a:miter lim="800000"/>
            <a:headEnd/>
            <a:tailEnd/>
          </a:ln>
        </p:spPr>
        <p:txBody>
          <a:bodyPr>
            <a:spAutoFit/>
          </a:bodyPr>
          <a:lstStyle/>
          <a:p>
            <a:pPr lvl="2" eaLnBrk="0" hangingPunct="0">
              <a:buFont typeface="Symbol" pitchFamily="18" charset="2"/>
              <a:buChar char="·"/>
            </a:pPr>
            <a:r>
              <a:rPr lang="tr-TR">
                <a:solidFill>
                  <a:srgbClr val="000000"/>
                </a:solidFill>
              </a:rPr>
              <a:t>Satınalma kuruluşun ürününün bir parçasıdır ve  doğrudan kaliteye etki eder</a:t>
            </a:r>
          </a:p>
          <a:p>
            <a:pPr lvl="2" eaLnBrk="0" hangingPunct="0">
              <a:buFont typeface="Symbol" pitchFamily="18" charset="2"/>
              <a:buChar char="·"/>
            </a:pPr>
            <a:r>
              <a:rPr lang="tr-TR">
                <a:solidFill>
                  <a:srgbClr val="000000"/>
                </a:solidFill>
              </a:rPr>
              <a:t>Tedarikçilerle yakın çalışma ilişkileri ve geri besleme   kurulmalıdır.</a:t>
            </a:r>
          </a:p>
          <a:p>
            <a:pPr lvl="2" eaLnBrk="0" hangingPunct="0">
              <a:buFont typeface="Symbol" pitchFamily="18" charset="2"/>
              <a:buChar char="·"/>
            </a:pPr>
            <a:r>
              <a:rPr lang="tr-TR">
                <a:solidFill>
                  <a:srgbClr val="000000"/>
                </a:solidFill>
              </a:rPr>
              <a:t>Satınalma faaliyetleri müşteri ihtiyaçları ve kanuni  düzenlemelere uygun olacak şekilde  planlanmalı ve uygulanmalıdır.</a:t>
            </a:r>
          </a:p>
          <a:p>
            <a:pPr lvl="2" eaLnBrk="0" hangingPunct="0">
              <a:buFont typeface="Symbol" pitchFamily="18" charset="2"/>
              <a:buChar char="·"/>
            </a:pPr>
            <a:r>
              <a:rPr lang="tr-TR">
                <a:solidFill>
                  <a:srgbClr val="000000"/>
                </a:solidFill>
              </a:rPr>
              <a:t>Deney, kalibrasyon, eğitim v.b. hizmet satınalmaları da bu kapsamda değerlendirilmelidir.</a:t>
            </a:r>
          </a:p>
          <a:p>
            <a:pPr eaLnBrk="0" hangingPunct="0"/>
            <a:endParaRPr lang="tr-TR">
              <a:solidFill>
                <a:srgbClr val="000000"/>
              </a:solidFill>
            </a:endParaRPr>
          </a:p>
          <a:p>
            <a:pPr eaLnBrk="0" hangingPunct="0">
              <a:spcBef>
                <a:spcPct val="50000"/>
              </a:spcBef>
            </a:pPr>
            <a:endParaRPr lang="en-AU"/>
          </a:p>
        </p:txBody>
      </p:sp>
    </p:spTree>
  </p:cSld>
  <p:clrMapOvr>
    <a:masterClrMapping/>
  </p:clrMapOvr>
  <p:transition spd="med"/>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06178" name="Rectangle 2"/>
          <p:cNvSpPr>
            <a:spLocks noGrp="1" noChangeArrowheads="1"/>
          </p:cNvSpPr>
          <p:nvPr>
            <p:ph type="title"/>
          </p:nvPr>
        </p:nvSpPr>
        <p:spPr/>
        <p:txBody>
          <a:bodyPr/>
          <a:lstStyle/>
          <a:p>
            <a:r>
              <a:rPr lang="en-AU" b="1"/>
              <a:t>7.5. Üretim ve </a:t>
            </a:r>
            <a:r>
              <a:rPr lang="tr-TR" b="1"/>
              <a:t>Hizmet Sunumu</a:t>
            </a:r>
            <a:r>
              <a:rPr lang="en-AU" b="1"/>
              <a:t/>
            </a:r>
            <a:br>
              <a:rPr lang="en-AU" b="1"/>
            </a:br>
            <a:r>
              <a:rPr lang="en-AU" b="1"/>
              <a:t>7.5.1. </a:t>
            </a:r>
            <a:r>
              <a:rPr lang="tr-TR" b="1"/>
              <a:t>Üretim ve Hizmetin Sunumunun Kontrolü</a:t>
            </a:r>
          </a:p>
        </p:txBody>
      </p:sp>
      <p:sp>
        <p:nvSpPr>
          <p:cNvPr id="306180" name="Rectangle 1027"/>
          <p:cNvSpPr>
            <a:spLocks noChangeArrowheads="1"/>
          </p:cNvSpPr>
          <p:nvPr/>
        </p:nvSpPr>
        <p:spPr bwMode="auto">
          <a:xfrm>
            <a:off x="468313" y="1341438"/>
            <a:ext cx="8129587" cy="4876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bg2"/>
              </a:buClr>
              <a:buSzPct val="75000"/>
              <a:buFont typeface="Wingdings" pitchFamily="2" charset="2"/>
              <a:buNone/>
            </a:pPr>
            <a:r>
              <a:rPr lang="tr-TR" sz="2800">
                <a:latin typeface="Verdana" pitchFamily="34" charset="0"/>
              </a:rPr>
              <a:t>Kuruluş, üretim ve hizmetin sunumunu kontrol altındaki koşullarda plânlamalı ve yürütmelidir. Kontrol altındaki koşullar uygulanabildiği ölçüde;</a:t>
            </a:r>
          </a:p>
          <a:p>
            <a:pPr marL="342900" indent="-342900">
              <a:spcBef>
                <a:spcPct val="20000"/>
              </a:spcBef>
              <a:buClr>
                <a:schemeClr val="bg2"/>
              </a:buClr>
              <a:buSzPct val="75000"/>
              <a:buFont typeface="Wingdings" pitchFamily="2" charset="2"/>
              <a:buNone/>
            </a:pPr>
            <a:r>
              <a:rPr lang="tr-TR" sz="2800">
                <a:latin typeface="Verdana" pitchFamily="34" charset="0"/>
              </a:rPr>
              <a:t>a) Ürün karakteristiklerini tanımlayan bilgilerin mevcudiyetini,</a:t>
            </a:r>
          </a:p>
          <a:p>
            <a:pPr marL="342900" indent="-342900">
              <a:spcBef>
                <a:spcPct val="20000"/>
              </a:spcBef>
              <a:buClr>
                <a:schemeClr val="bg2"/>
              </a:buClr>
              <a:buSzPct val="75000"/>
              <a:buFont typeface="Wingdings" pitchFamily="2" charset="2"/>
              <a:buNone/>
            </a:pPr>
            <a:r>
              <a:rPr lang="tr-TR" sz="2800">
                <a:latin typeface="Verdana" pitchFamily="34" charset="0"/>
              </a:rPr>
              <a:t>b) Gerekli olduğunda çalışma talimatlarının mevcudiyetini,</a:t>
            </a:r>
          </a:p>
          <a:p>
            <a:pPr marL="342900" indent="-342900">
              <a:spcBef>
                <a:spcPct val="20000"/>
              </a:spcBef>
              <a:buClr>
                <a:schemeClr val="bg2"/>
              </a:buClr>
              <a:buSzPct val="75000"/>
              <a:buFont typeface="Wingdings" pitchFamily="2" charset="2"/>
              <a:buNone/>
            </a:pPr>
            <a:r>
              <a:rPr lang="tr-TR" sz="2800">
                <a:latin typeface="Verdana" pitchFamily="34" charset="0"/>
              </a:rPr>
              <a:t>c) Elverişli donanımın kullanımını,</a:t>
            </a:r>
          </a:p>
        </p:txBody>
      </p:sp>
    </p:spTree>
  </p:cSld>
  <p:clrMapOvr>
    <a:masterClrMapping/>
  </p:clrMapOvr>
  <p:transition spd="med"/>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74786" name="Rectangle 2"/>
          <p:cNvSpPr>
            <a:spLocks noGrp="1" noChangeArrowheads="1"/>
          </p:cNvSpPr>
          <p:nvPr>
            <p:ph type="title"/>
          </p:nvPr>
        </p:nvSpPr>
        <p:spPr/>
        <p:txBody>
          <a:bodyPr/>
          <a:lstStyle/>
          <a:p>
            <a:r>
              <a:rPr lang="en-AU" b="1">
                <a:effectLst>
                  <a:outerShdw blurRad="38100" dist="38100" dir="2700000" algn="tl">
                    <a:srgbClr val="000000"/>
                  </a:outerShdw>
                </a:effectLst>
              </a:rPr>
              <a:t>7.5.1. </a:t>
            </a:r>
            <a:r>
              <a:rPr lang="tr-TR" b="1">
                <a:effectLst>
                  <a:outerShdw blurRad="38100" dist="38100" dir="2700000" algn="tl">
                    <a:srgbClr val="000000"/>
                  </a:outerShdw>
                </a:effectLst>
              </a:rPr>
              <a:t>Üretim ve Hizmetin Sunumunun Kontrolü</a:t>
            </a:r>
          </a:p>
        </p:txBody>
      </p:sp>
      <p:sp>
        <p:nvSpPr>
          <p:cNvPr id="374787" name="Rectangle 1027"/>
          <p:cNvSpPr>
            <a:spLocks noChangeArrowheads="1"/>
          </p:cNvSpPr>
          <p:nvPr/>
        </p:nvSpPr>
        <p:spPr bwMode="auto">
          <a:xfrm>
            <a:off x="468313" y="1341438"/>
            <a:ext cx="8129587" cy="4876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bg2"/>
              </a:buClr>
              <a:buSzPct val="75000"/>
              <a:buFont typeface="Wingdings" pitchFamily="2" charset="2"/>
              <a:buNone/>
            </a:pPr>
            <a:r>
              <a:rPr lang="tr-TR" sz="2800">
                <a:latin typeface="Verdana" pitchFamily="34" charset="0"/>
              </a:rPr>
              <a:t>d) İzleme ve ölçme donanımının mevcudiyetini ve kullanımını,</a:t>
            </a:r>
          </a:p>
          <a:p>
            <a:pPr marL="342900" indent="-342900">
              <a:spcBef>
                <a:spcPct val="20000"/>
              </a:spcBef>
              <a:buClr>
                <a:schemeClr val="bg2"/>
              </a:buClr>
              <a:buSzPct val="75000"/>
              <a:buFont typeface="Wingdings" pitchFamily="2" charset="2"/>
              <a:buNone/>
            </a:pPr>
            <a:r>
              <a:rPr lang="tr-TR" sz="2800">
                <a:latin typeface="Verdana" pitchFamily="34" charset="0"/>
              </a:rPr>
              <a:t>e) İzleme ve ölçmenin uygulanmasını,</a:t>
            </a:r>
          </a:p>
          <a:p>
            <a:pPr marL="342900" indent="-342900">
              <a:spcBef>
                <a:spcPct val="20000"/>
              </a:spcBef>
              <a:buClr>
                <a:schemeClr val="bg2"/>
              </a:buClr>
              <a:buSzPct val="75000"/>
              <a:buFont typeface="Wingdings" pitchFamily="2" charset="2"/>
              <a:buNone/>
            </a:pPr>
            <a:r>
              <a:rPr lang="tr-TR" sz="2800">
                <a:latin typeface="Verdana" pitchFamily="34" charset="0"/>
              </a:rPr>
              <a:t>f) Ürünün serbest bırakılması, teslimatı ve teslimat sonrası faaliyetlerin uygulanmasını, kapsamalıdır.</a:t>
            </a:r>
            <a:endParaRPr lang="en-AU" sz="2800">
              <a:latin typeface="Verdana" pitchFamily="34" charset="0"/>
            </a:endParaRPr>
          </a:p>
        </p:txBody>
      </p:sp>
    </p:spTree>
  </p:cSld>
  <p:clrMapOvr>
    <a:masterClrMapping/>
  </p:clrMapOvr>
  <p:transition spd="med"/>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18114"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18115"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D204B978-F901-46A4-A10C-B8CA3CCABC48}" type="slidenum">
              <a:rPr lang="en-US" sz="1400">
                <a:latin typeface="Arial Narrow" pitchFamily="34" charset="0"/>
              </a:rPr>
              <a:pPr algn="r" eaLnBrk="0" hangingPunct="0">
                <a:spcBef>
                  <a:spcPct val="50000"/>
                </a:spcBef>
              </a:pPr>
              <a:t>217</a:t>
            </a:fld>
            <a:endParaRPr lang="en-US" sz="1400">
              <a:latin typeface="Arial Narrow" pitchFamily="34" charset="0"/>
            </a:endParaRPr>
          </a:p>
        </p:txBody>
      </p:sp>
      <p:sp>
        <p:nvSpPr>
          <p:cNvPr id="401410" name="Rectangle 1026"/>
          <p:cNvSpPr>
            <a:spLocks noGrp="1" noChangeArrowheads="1"/>
          </p:cNvSpPr>
          <p:nvPr>
            <p:ph type="title" idx="4294967295"/>
          </p:nvPr>
        </p:nvSpPr>
        <p:spPr>
          <a:xfrm>
            <a:off x="0" y="0"/>
            <a:ext cx="9144000" cy="1143000"/>
          </a:xfrm>
        </p:spPr>
        <p:txBody>
          <a:bodyPr/>
          <a:lstStyle/>
          <a:p>
            <a:r>
              <a:rPr lang="en-AU" sz="1800">
                <a:effectLst>
                  <a:outerShdw blurRad="38100" dist="38100" dir="2700000" algn="tl">
                    <a:srgbClr val="000000"/>
                  </a:outerShdw>
                </a:effectLst>
              </a:rPr>
              <a:t>Üretimin ve Hizmetin Kontrollu Şartlar Altında Yürütülmesi</a:t>
            </a:r>
          </a:p>
        </p:txBody>
      </p:sp>
      <p:sp>
        <p:nvSpPr>
          <p:cNvPr id="218117" name="Text Box 1027"/>
          <p:cNvSpPr txBox="1">
            <a:spLocks noChangeArrowheads="1"/>
          </p:cNvSpPr>
          <p:nvPr/>
        </p:nvSpPr>
        <p:spPr bwMode="auto">
          <a:xfrm>
            <a:off x="539750" y="1484313"/>
            <a:ext cx="8088313" cy="3749675"/>
          </a:xfrm>
          <a:prstGeom prst="rect">
            <a:avLst/>
          </a:prstGeom>
          <a:noFill/>
          <a:ln w="9525">
            <a:noFill/>
            <a:miter lim="800000"/>
            <a:headEnd/>
            <a:tailEnd/>
          </a:ln>
        </p:spPr>
        <p:txBody>
          <a:bodyPr>
            <a:spAutoFit/>
          </a:bodyPr>
          <a:lstStyle/>
          <a:p>
            <a:pPr lvl="2" algn="just" eaLnBrk="0" hangingPunct="0">
              <a:buFont typeface="Symbol" pitchFamily="18" charset="2"/>
              <a:buChar char="·"/>
            </a:pPr>
            <a:r>
              <a:rPr lang="tr-TR" sz="2000"/>
              <a:t>ürün özelliklerini tanımlayan  bilginin mevcudiyetini,</a:t>
            </a:r>
          </a:p>
          <a:p>
            <a:pPr algn="just" eaLnBrk="0" hangingPunct="0"/>
            <a:r>
              <a:rPr lang="tr-TR" sz="2000"/>
              <a:t>(ürüne ait özelliler; boyut, görünüm, performans parametreleri, fonksiyonel özellikler, renk,  teknik spesifikasyon, hizmet bilgisi, servis için gerekli tanımlamalar v.b. bilginin mevcudiyeti)</a:t>
            </a:r>
          </a:p>
          <a:p>
            <a:pPr lvl="2" algn="just" eaLnBrk="0" hangingPunct="0">
              <a:buFont typeface="Symbol" pitchFamily="18" charset="2"/>
              <a:buChar char="·"/>
            </a:pPr>
            <a:r>
              <a:rPr lang="tr-TR" sz="2000"/>
              <a:t>gerektiğinde, çalışma talimatlarının mevcudiyetini,</a:t>
            </a:r>
          </a:p>
          <a:p>
            <a:pPr eaLnBrk="0" hangingPunct="0"/>
            <a:r>
              <a:rPr lang="tr-TR" sz="2000">
                <a:solidFill>
                  <a:srgbClr val="000000"/>
                </a:solidFill>
              </a:rPr>
              <a:t>( olmaması durumunda kaliteyi, ürün şartlarının karşılanmasını, servis kalitesini  olumsuz etkileyebilecek çalışma talimatların hazırlanması ve uyulması)</a:t>
            </a:r>
          </a:p>
          <a:p>
            <a:pPr lvl="2" eaLnBrk="0" hangingPunct="0">
              <a:buFont typeface="Symbol" pitchFamily="18" charset="2"/>
              <a:buChar char="·"/>
            </a:pPr>
            <a:r>
              <a:rPr lang="tr-TR" sz="2000"/>
              <a:t>uygun ekipman kullanılmasını,</a:t>
            </a:r>
          </a:p>
          <a:p>
            <a:pPr eaLnBrk="0" hangingPunct="0"/>
            <a:r>
              <a:rPr lang="tr-TR" sz="2000"/>
              <a:t>( ürün şartlarını karşılayabilmek ve servis hizmetini tam olarak verebilmek için  </a:t>
            </a:r>
            <a:r>
              <a:rPr lang="tr-TR" sz="2000">
                <a:solidFill>
                  <a:srgbClr val="000000"/>
                </a:solidFill>
              </a:rPr>
              <a:t>teçhizatın uygunluğu ve teknolojik   gelişmelere ayarlanması, uygun proses ve servis şartlarının oluşturulması)</a:t>
            </a:r>
            <a:endParaRPr lang="tr-TR" sz="2000"/>
          </a:p>
        </p:txBody>
      </p:sp>
    </p:spTree>
  </p:cSld>
  <p:clrMapOvr>
    <a:masterClrMapping/>
  </p:clrMapOvr>
  <p:transition spd="med"/>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19138"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19139"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7709D626-2E95-4358-9E6B-488356614265}" type="slidenum">
              <a:rPr lang="en-US" sz="1400">
                <a:latin typeface="Arial Narrow" pitchFamily="34" charset="0"/>
              </a:rPr>
              <a:pPr algn="r" eaLnBrk="0" hangingPunct="0">
                <a:spcBef>
                  <a:spcPct val="50000"/>
                </a:spcBef>
              </a:pPr>
              <a:t>218</a:t>
            </a:fld>
            <a:endParaRPr lang="en-US" sz="1400">
              <a:latin typeface="Arial Narrow" pitchFamily="34" charset="0"/>
            </a:endParaRPr>
          </a:p>
        </p:txBody>
      </p:sp>
      <p:sp>
        <p:nvSpPr>
          <p:cNvPr id="402434" name="Rectangle 1026"/>
          <p:cNvSpPr>
            <a:spLocks noGrp="1" noChangeArrowheads="1"/>
          </p:cNvSpPr>
          <p:nvPr>
            <p:ph type="title" idx="4294967295"/>
          </p:nvPr>
        </p:nvSpPr>
        <p:spPr>
          <a:xfrm>
            <a:off x="0" y="0"/>
            <a:ext cx="9144000" cy="1143000"/>
          </a:xfrm>
        </p:spPr>
        <p:txBody>
          <a:bodyPr/>
          <a:lstStyle/>
          <a:p>
            <a:r>
              <a:rPr lang="en-AU" sz="1800">
                <a:effectLst>
                  <a:outerShdw blurRad="38100" dist="38100" dir="2700000" algn="tl">
                    <a:srgbClr val="000000"/>
                  </a:outerShdw>
                </a:effectLst>
              </a:rPr>
              <a:t>Üretimin ve Hizmetin Kontrollu Şartlar Altında Yürütülmesi</a:t>
            </a:r>
          </a:p>
        </p:txBody>
      </p:sp>
      <p:sp>
        <p:nvSpPr>
          <p:cNvPr id="219141" name="Text Box 1027"/>
          <p:cNvSpPr txBox="1">
            <a:spLocks noChangeArrowheads="1"/>
          </p:cNvSpPr>
          <p:nvPr/>
        </p:nvSpPr>
        <p:spPr bwMode="auto">
          <a:xfrm>
            <a:off x="561975" y="1905000"/>
            <a:ext cx="8089900" cy="457200"/>
          </a:xfrm>
          <a:prstGeom prst="rect">
            <a:avLst/>
          </a:prstGeom>
          <a:noFill/>
          <a:ln w="9525">
            <a:noFill/>
            <a:miter lim="800000"/>
            <a:headEnd/>
            <a:tailEnd/>
          </a:ln>
        </p:spPr>
        <p:txBody>
          <a:bodyPr>
            <a:spAutoFit/>
          </a:bodyPr>
          <a:lstStyle/>
          <a:p>
            <a:pPr eaLnBrk="0" hangingPunct="0">
              <a:spcBef>
                <a:spcPct val="50000"/>
              </a:spcBef>
            </a:pPr>
            <a:endParaRPr lang="tr-TR"/>
          </a:p>
        </p:txBody>
      </p:sp>
      <p:sp>
        <p:nvSpPr>
          <p:cNvPr id="219142" name="Text Box 1028"/>
          <p:cNvSpPr txBox="1">
            <a:spLocks noChangeArrowheads="1"/>
          </p:cNvSpPr>
          <p:nvPr/>
        </p:nvSpPr>
        <p:spPr bwMode="auto">
          <a:xfrm>
            <a:off x="468313" y="1628775"/>
            <a:ext cx="8159750" cy="3444875"/>
          </a:xfrm>
          <a:prstGeom prst="rect">
            <a:avLst/>
          </a:prstGeom>
          <a:noFill/>
          <a:ln w="9525">
            <a:noFill/>
            <a:miter lim="800000"/>
            <a:headEnd/>
            <a:tailEnd/>
          </a:ln>
        </p:spPr>
        <p:txBody>
          <a:bodyPr>
            <a:spAutoFit/>
          </a:bodyPr>
          <a:lstStyle/>
          <a:p>
            <a:pPr lvl="2" eaLnBrk="0" hangingPunct="0">
              <a:buFont typeface="Symbol" pitchFamily="18" charset="2"/>
              <a:buChar char="·"/>
            </a:pPr>
            <a:r>
              <a:rPr lang="tr-TR" sz="2000"/>
              <a:t>izleme ve ölçme cihazlarının mevcudiyeti ve kullanımını</a:t>
            </a:r>
          </a:p>
          <a:p>
            <a:pPr eaLnBrk="0" hangingPunct="0"/>
            <a:r>
              <a:rPr lang="tr-TR" sz="2000"/>
              <a:t>(  zaman, sıcaklık, basınç, zaman, voltaj, amper v.b. faktörlerin kontrol altında tutulması ve ölçülmesi için  gerekli olan izleme ve ölçme cihazlarının temini,  kullanıma hazır bulundurulması ve kullanımı)</a:t>
            </a:r>
          </a:p>
          <a:p>
            <a:pPr lvl="2" eaLnBrk="0" hangingPunct="0">
              <a:buFont typeface="Symbol" pitchFamily="18" charset="2"/>
              <a:buChar char="·"/>
            </a:pPr>
            <a:r>
              <a:rPr lang="tr-TR" sz="2000"/>
              <a:t>izleme ve ölçmenin uygulanmasını, </a:t>
            </a:r>
          </a:p>
          <a:p>
            <a:pPr lvl="2" eaLnBrk="0" hangingPunct="0"/>
            <a:r>
              <a:rPr lang="tr-TR" sz="2000"/>
              <a:t>(izleme ve ölçme uygulamalarının sürekliliğinin sağlanması)</a:t>
            </a:r>
          </a:p>
          <a:p>
            <a:pPr lvl="2" eaLnBrk="0" hangingPunct="0">
              <a:buFont typeface="Symbol" pitchFamily="18" charset="2"/>
              <a:buChar char="·"/>
            </a:pPr>
            <a:r>
              <a:rPr lang="tr-TR" sz="2000"/>
              <a:t>serbest bırakma, teslimat ve teslimat sonrası faaliyetlerin uygulanmasını,  içermelidir</a:t>
            </a:r>
          </a:p>
          <a:p>
            <a:pPr lvl="2" eaLnBrk="0" hangingPunct="0"/>
            <a:r>
              <a:rPr lang="tr-TR" sz="2000"/>
              <a:t>( ürünün kabulü, teslimatı için şartları karşılaması ve teslimat sonrası bilgilendirme, servis v.b. faaliyetleri içerir.</a:t>
            </a:r>
          </a:p>
          <a:p>
            <a:pPr eaLnBrk="0" hangingPunct="0"/>
            <a:endParaRPr lang="en-AU" sz="2000"/>
          </a:p>
        </p:txBody>
      </p:sp>
    </p:spTree>
  </p:cSld>
  <p:clrMapOvr>
    <a:masterClrMapping/>
  </p:clrMapOvr>
  <p:transition spd="med"/>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07202" name="Rectangle 2"/>
          <p:cNvSpPr>
            <a:spLocks noGrp="1" noChangeArrowheads="1"/>
          </p:cNvSpPr>
          <p:nvPr>
            <p:ph type="title"/>
          </p:nvPr>
        </p:nvSpPr>
        <p:spPr/>
        <p:txBody>
          <a:bodyPr/>
          <a:lstStyle/>
          <a:p>
            <a:r>
              <a:rPr lang="en-AU" b="1"/>
              <a:t>7.5.2. </a:t>
            </a:r>
            <a:r>
              <a:rPr lang="tr-TR" b="1"/>
              <a:t>Üretim ve Hizmetin Sunumu için Proseslerinin Geçerli Kılınması</a:t>
            </a:r>
          </a:p>
        </p:txBody>
      </p:sp>
      <p:sp>
        <p:nvSpPr>
          <p:cNvPr id="307204" name="Rectangle 1027"/>
          <p:cNvSpPr>
            <a:spLocks noChangeArrowheads="1"/>
          </p:cNvSpPr>
          <p:nvPr/>
        </p:nvSpPr>
        <p:spPr bwMode="auto">
          <a:xfrm>
            <a:off x="323850" y="1484313"/>
            <a:ext cx="8275638" cy="4724400"/>
          </a:xfrm>
          <a:prstGeom prst="rect">
            <a:avLst/>
          </a:prstGeom>
          <a:noFill/>
          <a:ln w="9525">
            <a:noFill/>
            <a:miter lim="800000"/>
            <a:headEnd/>
            <a:tailEnd/>
          </a:ln>
          <a:effectLst/>
        </p:spPr>
        <p:txBody>
          <a:bodyPr lIns="92075" tIns="46038" rIns="92075" bIns="46038"/>
          <a:lstStyle/>
          <a:p>
            <a:pPr marL="342900" indent="-342900">
              <a:spcBef>
                <a:spcPct val="20000"/>
              </a:spcBef>
              <a:buClr>
                <a:schemeClr val="bg2"/>
              </a:buClr>
              <a:buSzPct val="75000"/>
              <a:buFont typeface="Wingdings" pitchFamily="2" charset="2"/>
              <a:buNone/>
            </a:pPr>
            <a:r>
              <a:rPr lang="tr-TR" sz="2800">
                <a:latin typeface="Verdana" pitchFamily="34" charset="0"/>
              </a:rPr>
              <a:t>Kuruluş, elde edilen çıktının sonraki izleme ve ölçme ile doğrulanamadığı ve bunun sonucu olarak kusurların, ancak ürün kullanıma girdikten veya hizmet verildikten sonra görülebildiği üretim ve hizmetin sunumu proseslerini geçerli kılmalıdır.</a:t>
            </a:r>
          </a:p>
          <a:p>
            <a:pPr marL="342900" indent="-342900">
              <a:spcBef>
                <a:spcPct val="20000"/>
              </a:spcBef>
              <a:buClr>
                <a:schemeClr val="bg2"/>
              </a:buClr>
              <a:buSzPct val="75000"/>
              <a:buFont typeface="Wingdings" pitchFamily="2" charset="2"/>
              <a:buNone/>
            </a:pPr>
            <a:r>
              <a:rPr lang="tr-TR" sz="2800">
                <a:latin typeface="Verdana" pitchFamily="34" charset="0"/>
              </a:rPr>
              <a:t>Geçerli kılma, bu proseslerin plânlanmış sonuçlara ulaşabilme yeteneğini göstermelidir;</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76834"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376835"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D581D01D-CB05-490C-8A7F-29E1D14FDB45}" type="slidenum">
              <a:rPr lang="en-US" sz="1400">
                <a:latin typeface="Arial Narrow" pitchFamily="34" charset="0"/>
              </a:rPr>
              <a:pPr algn="r" eaLnBrk="0" hangingPunct="0">
                <a:spcBef>
                  <a:spcPct val="50000"/>
                </a:spcBef>
              </a:pPr>
              <a:t>22</a:t>
            </a:fld>
            <a:endParaRPr lang="en-US" sz="1400">
              <a:latin typeface="Arial Narrow" pitchFamily="34" charset="0"/>
            </a:endParaRPr>
          </a:p>
        </p:txBody>
      </p:sp>
      <p:sp>
        <p:nvSpPr>
          <p:cNvPr id="17410" name="Rectangle 2"/>
          <p:cNvSpPr>
            <a:spLocks noGrp="1" noChangeArrowheads="1"/>
          </p:cNvSpPr>
          <p:nvPr>
            <p:ph type="title" idx="4294967295"/>
          </p:nvPr>
        </p:nvSpPr>
        <p:spPr>
          <a:noFill/>
          <a:effectLst>
            <a:outerShdw dist="13470" dir="2700000" algn="ctr" rotWithShape="0">
              <a:schemeClr val="bg2"/>
            </a:outerShdw>
          </a:effectLst>
        </p:spPr>
        <p:txBody>
          <a:bodyPr lIns="92075" tIns="46038" rIns="92075" bIns="46038" anchor="ctr"/>
          <a:lstStyle/>
          <a:p>
            <a:r>
              <a:rPr lang="en-AU" b="1">
                <a:effectLst>
                  <a:outerShdw blurRad="38100" dist="38100" dir="2700000" algn="tl">
                    <a:srgbClr val="C0C0C0"/>
                  </a:outerShdw>
                </a:effectLst>
              </a:rPr>
              <a:t>ÜRÜN</a:t>
            </a:r>
          </a:p>
        </p:txBody>
      </p:sp>
      <p:sp>
        <p:nvSpPr>
          <p:cNvPr id="17411" name="Rectangle 3"/>
          <p:cNvSpPr>
            <a:spLocks noGrp="1" noChangeArrowheads="1"/>
          </p:cNvSpPr>
          <p:nvPr>
            <p:ph type="body" idx="4294967295"/>
          </p:nvPr>
        </p:nvSpPr>
        <p:spPr>
          <a:noFill/>
        </p:spPr>
        <p:txBody>
          <a:bodyPr lIns="92075" tIns="46038" rIns="92075" bIns="46038"/>
          <a:lstStyle/>
          <a:p>
            <a:pPr>
              <a:buFont typeface="Wingdings" pitchFamily="2" charset="2"/>
              <a:buNone/>
            </a:pPr>
            <a:r>
              <a:rPr lang="tr-TR" sz="2400">
                <a:effectLst>
                  <a:outerShdw blurRad="38100" dist="38100" dir="2700000" algn="tl">
                    <a:srgbClr val="C0C0C0"/>
                  </a:outerShdw>
                </a:effectLst>
              </a:rPr>
              <a:t>   Bir çok ürün, farklı genel ürün kategorilerine ait parçalar içerir. Bu takdirde ürünün hizmet mi, yazılım mı, donanım mı veya işlenmiş malzeme mi olduğu, baskın parçaya göre belirlenir. Örneğin, sunulan “otomobil” ürünü donanımdan (örneğin, lastikler), işlenmiş malzemelerden (örneğin, yakıt, soğutma sıvısı), yazılımdan (örneğin, motor kontrol yazılımı, sürücü el kitabı) ve hizmetten (örneğin, satıcı tarafından sağlanan kullanıma ilişkin açıklamaları) oluşur.</a:t>
            </a:r>
          </a:p>
        </p:txBody>
      </p:sp>
      <p:sp>
        <p:nvSpPr>
          <p:cNvPr id="9218" name="Rectangle 2"/>
          <p:cNvSpPr>
            <a:spLocks noChangeArrowheads="1"/>
          </p:cNvSpPr>
          <p:nvPr/>
        </p:nvSpPr>
        <p:spPr bwMode="auto">
          <a:xfrm>
            <a:off x="14288" y="-14288"/>
            <a:ext cx="9144000" cy="1125538"/>
          </a:xfrm>
          <a:prstGeom prst="rect">
            <a:avLst/>
          </a:prstGeom>
          <a:solidFill>
            <a:srgbClr val="FF0000"/>
          </a:solidFill>
          <a:ln w="9525">
            <a:noFill/>
            <a:miter lim="800000"/>
            <a:headEnd/>
            <a:tailEnd/>
          </a:ln>
          <a:effectLst/>
        </p:spPr>
        <p:txBody>
          <a:bodyPr anchor="b"/>
          <a:lstStyle/>
          <a:p>
            <a:pPr algn="ctr"/>
            <a:r>
              <a:rPr lang="tr-TR" b="1">
                <a:solidFill>
                  <a:schemeClr val="bg1"/>
                </a:solidFill>
                <a:latin typeface="Verdana" pitchFamily="34" charset="0"/>
              </a:rPr>
              <a:t>ÜRÜN</a:t>
            </a:r>
            <a:endParaRPr lang="en-AU" b="1">
              <a:solidFill>
                <a:schemeClr val="bg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0-#ppt_w/2"/>
                                          </p:val>
                                        </p:tav>
                                        <p:tav tm="100000">
                                          <p:val>
                                            <p:strVal val="#ppt_x"/>
                                          </p:val>
                                        </p:tav>
                                      </p:tavLst>
                                    </p:anim>
                                    <p:anim calcmode="lin" valueType="num">
                                      <p:cBhvr additive="base">
                                        <p:cTn id="8" dur="500" fill="hold"/>
                                        <p:tgtEl>
                                          <p:spTgt spid="174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12" dur="500"/>
                                        <p:tgtEl>
                                          <p:spTgt spid="17411">
                                            <p:txEl>
                                              <p:pRg st="0" end="0"/>
                                            </p:txEl>
                                          </p:spTgt>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9218"/>
                                        </p:tgtEl>
                                        <p:attrNameLst>
                                          <p:attrName>style.visibility</p:attrName>
                                        </p:attrNameLst>
                                      </p:cBhvr>
                                      <p:to>
                                        <p:strVal val="visible"/>
                                      </p:to>
                                    </p:set>
                                    <p:anim calcmode="lin" valueType="num">
                                      <p:cBhvr additive="base">
                                        <p:cTn id="16" dur="500" fill="hold"/>
                                        <p:tgtEl>
                                          <p:spTgt spid="9218"/>
                                        </p:tgtEl>
                                        <p:attrNameLst>
                                          <p:attrName>ppt_x</p:attrName>
                                        </p:attrNameLst>
                                      </p:cBhvr>
                                      <p:tavLst>
                                        <p:tav tm="0">
                                          <p:val>
                                            <p:strVal val="0-#ppt_w/2"/>
                                          </p:val>
                                        </p:tav>
                                        <p:tav tm="100000">
                                          <p:val>
                                            <p:strVal val="#ppt_x"/>
                                          </p:val>
                                        </p:tav>
                                      </p:tavLst>
                                    </p:anim>
                                    <p:anim calcmode="lin" valueType="num">
                                      <p:cBhvr additive="base">
                                        <p:cTn id="17"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build="p" autoUpdateAnimBg="0" advAuto="0"/>
      <p:bldP spid="9218" grpId="0" animBg="1" autoUpdateAnimBg="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73762" name="Rectangle 2"/>
          <p:cNvSpPr>
            <a:spLocks noGrp="1" noChangeArrowheads="1"/>
          </p:cNvSpPr>
          <p:nvPr>
            <p:ph type="title"/>
          </p:nvPr>
        </p:nvSpPr>
        <p:spPr/>
        <p:txBody>
          <a:bodyPr/>
          <a:lstStyle/>
          <a:p>
            <a:r>
              <a:rPr lang="en-AU" b="1"/>
              <a:t>7.5.2. </a:t>
            </a:r>
            <a:r>
              <a:rPr lang="tr-TR" b="1"/>
              <a:t>Üretim ve Hizmetin Sunumu için Proseslerinin Geçerli Kılınması</a:t>
            </a:r>
          </a:p>
        </p:txBody>
      </p:sp>
      <p:sp>
        <p:nvSpPr>
          <p:cNvPr id="373763" name="Rectangle 1027"/>
          <p:cNvSpPr>
            <a:spLocks noChangeArrowheads="1"/>
          </p:cNvSpPr>
          <p:nvPr/>
        </p:nvSpPr>
        <p:spPr bwMode="auto">
          <a:xfrm>
            <a:off x="323850" y="1484313"/>
            <a:ext cx="8275638" cy="4724400"/>
          </a:xfrm>
          <a:prstGeom prst="rect">
            <a:avLst/>
          </a:prstGeom>
          <a:noFill/>
          <a:ln w="9525">
            <a:noFill/>
            <a:miter lim="800000"/>
            <a:headEnd/>
            <a:tailEnd/>
          </a:ln>
          <a:effectLst/>
        </p:spPr>
        <p:txBody>
          <a:bodyPr lIns="92075" tIns="46038" rIns="92075" bIns="46038"/>
          <a:lstStyle/>
          <a:p>
            <a:pPr marL="342900" indent="-342900">
              <a:spcBef>
                <a:spcPct val="20000"/>
              </a:spcBef>
              <a:buClr>
                <a:schemeClr val="bg2"/>
              </a:buClr>
              <a:buSzPct val="75000"/>
              <a:buFont typeface="Wingdings" pitchFamily="2" charset="2"/>
              <a:buNone/>
            </a:pPr>
            <a:r>
              <a:rPr lang="tr-TR" sz="2800">
                <a:latin typeface="Verdana" pitchFamily="34" charset="0"/>
              </a:rPr>
              <a:t>Kuruluş, bu prosesler için aşağıdakiler dahil uygulanabildiği ölçüde düzenlemeler oluşturmalıdır:</a:t>
            </a:r>
          </a:p>
          <a:p>
            <a:pPr marL="342900" indent="-342900">
              <a:spcBef>
                <a:spcPct val="20000"/>
              </a:spcBef>
              <a:buClr>
                <a:schemeClr val="bg2"/>
              </a:buClr>
              <a:buSzPct val="75000"/>
              <a:buFont typeface="Wingdings" pitchFamily="2" charset="2"/>
              <a:buNone/>
            </a:pPr>
            <a:r>
              <a:rPr lang="tr-TR" sz="2800">
                <a:latin typeface="Verdana" pitchFamily="34" charset="0"/>
              </a:rPr>
              <a:t>a) Bu proseslerin gözden geçirilmesi ve onaylanması için tanımlanmış kriterler,</a:t>
            </a:r>
          </a:p>
          <a:p>
            <a:pPr marL="342900" indent="-342900">
              <a:spcBef>
                <a:spcPct val="20000"/>
              </a:spcBef>
              <a:buClr>
                <a:schemeClr val="bg2"/>
              </a:buClr>
              <a:buSzPct val="75000"/>
              <a:buFont typeface="Wingdings" pitchFamily="2" charset="2"/>
              <a:buNone/>
            </a:pPr>
            <a:r>
              <a:rPr lang="tr-TR" sz="2800">
                <a:latin typeface="Verdana" pitchFamily="34" charset="0"/>
              </a:rPr>
              <a:t>b) Donanımın onaylanması ve personelin nitelendirilmesi,</a:t>
            </a:r>
          </a:p>
          <a:p>
            <a:pPr marL="342900" indent="-342900">
              <a:spcBef>
                <a:spcPct val="20000"/>
              </a:spcBef>
              <a:buClr>
                <a:schemeClr val="bg2"/>
              </a:buClr>
              <a:buSzPct val="75000"/>
              <a:buFont typeface="Wingdings" pitchFamily="2" charset="2"/>
              <a:buNone/>
            </a:pPr>
            <a:r>
              <a:rPr lang="tr-TR" sz="2800">
                <a:latin typeface="Verdana" pitchFamily="34" charset="0"/>
              </a:rPr>
              <a:t>c) Belirli metotların ve prosedürlerin kullanılması,</a:t>
            </a:r>
          </a:p>
          <a:p>
            <a:pPr marL="342900" indent="-342900">
              <a:spcBef>
                <a:spcPct val="20000"/>
              </a:spcBef>
              <a:buClr>
                <a:schemeClr val="bg2"/>
              </a:buClr>
              <a:buSzPct val="75000"/>
              <a:buFont typeface="Wingdings" pitchFamily="2" charset="2"/>
              <a:buNone/>
            </a:pPr>
            <a:r>
              <a:rPr lang="tr-TR" sz="2800">
                <a:latin typeface="Verdana" pitchFamily="34" charset="0"/>
              </a:rPr>
              <a:t>d) Kayıtlarla ilgili şartlar (bkz. Madde 4.2.4),</a:t>
            </a:r>
          </a:p>
          <a:p>
            <a:pPr marL="342900" indent="-342900">
              <a:spcBef>
                <a:spcPct val="20000"/>
              </a:spcBef>
              <a:buClr>
                <a:schemeClr val="bg2"/>
              </a:buClr>
              <a:buSzPct val="75000"/>
              <a:buFont typeface="Wingdings" pitchFamily="2" charset="2"/>
              <a:buNone/>
            </a:pPr>
            <a:r>
              <a:rPr lang="tr-TR" sz="2800">
                <a:latin typeface="Verdana" pitchFamily="34" charset="0"/>
              </a:rPr>
              <a:t>e) Yeniden geçerli kılma.</a:t>
            </a:r>
            <a:endParaRPr lang="en-AU" sz="2800">
              <a:latin typeface="Verdana" pitchFamily="34" charset="0"/>
            </a:endParaRPr>
          </a:p>
        </p:txBody>
      </p:sp>
    </p:spTree>
  </p:cSld>
  <p:clrMapOvr>
    <a:masterClrMapping/>
  </p:clrMapOvr>
  <p:transition spd="med"/>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21186"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21187"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4277E562-D842-4142-B641-473FE71ADC52}" type="slidenum">
              <a:rPr lang="en-US" sz="1400">
                <a:latin typeface="Arial Narrow" pitchFamily="34" charset="0"/>
              </a:rPr>
              <a:pPr algn="r" eaLnBrk="0" hangingPunct="0">
                <a:spcBef>
                  <a:spcPct val="50000"/>
                </a:spcBef>
              </a:pPr>
              <a:t>221</a:t>
            </a:fld>
            <a:endParaRPr lang="en-US" sz="1400">
              <a:latin typeface="Arial Narrow" pitchFamily="34" charset="0"/>
            </a:endParaRPr>
          </a:p>
        </p:txBody>
      </p:sp>
      <p:sp>
        <p:nvSpPr>
          <p:cNvPr id="404482" name="Rectangle 1026"/>
          <p:cNvSpPr>
            <a:spLocks noGrp="1" noChangeArrowheads="1"/>
          </p:cNvSpPr>
          <p:nvPr>
            <p:ph type="title" idx="4294967295"/>
          </p:nvPr>
        </p:nvSpPr>
        <p:spPr/>
        <p:txBody>
          <a:bodyPr/>
          <a:lstStyle/>
          <a:p>
            <a:r>
              <a:rPr lang="en-AU" sz="1800">
                <a:effectLst>
                  <a:outerShdw blurRad="38100" dist="38100" dir="2700000" algn="tl">
                    <a:srgbClr val="000000"/>
                  </a:outerShdw>
                </a:effectLst>
              </a:rPr>
              <a:t>Özel Prosesler;</a:t>
            </a:r>
          </a:p>
        </p:txBody>
      </p:sp>
      <p:sp>
        <p:nvSpPr>
          <p:cNvPr id="221189" name="Text Box 1027"/>
          <p:cNvSpPr txBox="1">
            <a:spLocks noChangeArrowheads="1"/>
          </p:cNvSpPr>
          <p:nvPr/>
        </p:nvSpPr>
        <p:spPr bwMode="auto">
          <a:xfrm>
            <a:off x="1055688" y="2133600"/>
            <a:ext cx="7877175" cy="3743325"/>
          </a:xfrm>
          <a:prstGeom prst="rect">
            <a:avLst/>
          </a:prstGeom>
          <a:noFill/>
          <a:ln w="9525">
            <a:noFill/>
            <a:miter lim="800000"/>
            <a:headEnd/>
            <a:tailEnd/>
          </a:ln>
        </p:spPr>
        <p:txBody>
          <a:bodyPr>
            <a:spAutoFit/>
          </a:bodyPr>
          <a:lstStyle/>
          <a:p>
            <a:pPr eaLnBrk="0" hangingPunct="0">
              <a:spcBef>
                <a:spcPct val="50000"/>
              </a:spcBef>
              <a:buFontTx/>
              <a:buChar char="•"/>
            </a:pPr>
            <a:r>
              <a:rPr lang="tr-TR"/>
              <a:t> kaynak yapımı, </a:t>
            </a:r>
          </a:p>
          <a:p>
            <a:pPr eaLnBrk="0" hangingPunct="0">
              <a:spcBef>
                <a:spcPct val="50000"/>
              </a:spcBef>
              <a:buFontTx/>
              <a:buChar char="•"/>
            </a:pPr>
            <a:r>
              <a:rPr lang="tr-TR"/>
              <a:t>döküm,</a:t>
            </a:r>
          </a:p>
          <a:p>
            <a:pPr eaLnBrk="0" hangingPunct="0">
              <a:spcBef>
                <a:spcPct val="50000"/>
              </a:spcBef>
              <a:buFontTx/>
              <a:buChar char="•"/>
            </a:pPr>
            <a:r>
              <a:rPr lang="tr-TR"/>
              <a:t> dövme, </a:t>
            </a:r>
          </a:p>
          <a:p>
            <a:pPr eaLnBrk="0" hangingPunct="0">
              <a:spcBef>
                <a:spcPct val="50000"/>
              </a:spcBef>
              <a:buFontTx/>
              <a:buChar char="•"/>
            </a:pPr>
            <a:r>
              <a:rPr lang="tr-TR"/>
              <a:t>şekil verme, </a:t>
            </a:r>
          </a:p>
          <a:p>
            <a:pPr eaLnBrk="0" hangingPunct="0">
              <a:spcBef>
                <a:spcPct val="50000"/>
              </a:spcBef>
              <a:buFontTx/>
              <a:buChar char="•"/>
            </a:pPr>
            <a:r>
              <a:rPr lang="tr-TR"/>
              <a:t>ısıl işlem, </a:t>
            </a:r>
          </a:p>
          <a:p>
            <a:pPr eaLnBrk="0" hangingPunct="0">
              <a:spcBef>
                <a:spcPct val="50000"/>
              </a:spcBef>
              <a:buFontTx/>
              <a:buChar char="•"/>
            </a:pPr>
            <a:r>
              <a:rPr lang="tr-TR"/>
              <a:t> boya, </a:t>
            </a:r>
          </a:p>
          <a:p>
            <a:pPr eaLnBrk="0" hangingPunct="0">
              <a:spcBef>
                <a:spcPct val="50000"/>
              </a:spcBef>
              <a:buFontTx/>
              <a:buChar char="•"/>
            </a:pPr>
            <a:r>
              <a:rPr lang="tr-TR"/>
              <a:t>kalp masajı v.b </a:t>
            </a:r>
            <a:endParaRPr lang="en-AU"/>
          </a:p>
        </p:txBody>
      </p:sp>
    </p:spTree>
  </p:cSld>
  <p:clrMapOvr>
    <a:masterClrMapping/>
  </p:clrMapOvr>
  <p:transition spd="med"/>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08226" name="Rectangle 2"/>
          <p:cNvSpPr>
            <a:spLocks noGrp="1" noChangeArrowheads="1"/>
          </p:cNvSpPr>
          <p:nvPr>
            <p:ph type="title"/>
          </p:nvPr>
        </p:nvSpPr>
        <p:spPr/>
        <p:txBody>
          <a:bodyPr/>
          <a:lstStyle/>
          <a:p>
            <a:r>
              <a:rPr lang="en-AU" b="1"/>
              <a:t>7.5.3.</a:t>
            </a:r>
            <a:r>
              <a:rPr lang="tr-TR" b="1"/>
              <a:t>Tanımlama ve İzlenebilirlik</a:t>
            </a:r>
          </a:p>
        </p:txBody>
      </p:sp>
      <p:sp>
        <p:nvSpPr>
          <p:cNvPr id="308229" name="Rectangle 1027"/>
          <p:cNvSpPr>
            <a:spLocks noChangeArrowheads="1"/>
          </p:cNvSpPr>
          <p:nvPr/>
        </p:nvSpPr>
        <p:spPr bwMode="auto">
          <a:xfrm>
            <a:off x="611188" y="1557338"/>
            <a:ext cx="8342312" cy="4114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bg2"/>
              </a:buClr>
              <a:buSzPct val="75000"/>
              <a:buFont typeface="Wingdings" pitchFamily="2" charset="2"/>
              <a:buNone/>
            </a:pPr>
            <a:r>
              <a:rPr lang="tr-TR">
                <a:latin typeface="Verdana" pitchFamily="34" charset="0"/>
              </a:rPr>
              <a:t>Gereken yerlerde kuruluş ürünü, ürün gerçekleştirmesi boyunca uygun yollarla tanımlamalıdır.</a:t>
            </a:r>
          </a:p>
          <a:p>
            <a:pPr marL="342900" indent="-342900">
              <a:spcBef>
                <a:spcPct val="20000"/>
              </a:spcBef>
              <a:buClr>
                <a:schemeClr val="bg2"/>
              </a:buClr>
              <a:buSzPct val="75000"/>
              <a:buFont typeface="Wingdings" pitchFamily="2" charset="2"/>
              <a:buNone/>
            </a:pPr>
            <a:r>
              <a:rPr lang="tr-TR">
                <a:latin typeface="Verdana" pitchFamily="34" charset="0"/>
              </a:rPr>
              <a:t>Kuruluş ürünün durumunu, ürün gerçekleştirmesi boyunca izleme ve ölçme şartları açısından tanımlamalıdır.</a:t>
            </a:r>
          </a:p>
          <a:p>
            <a:pPr marL="342900" indent="-342900">
              <a:spcBef>
                <a:spcPct val="20000"/>
              </a:spcBef>
              <a:buClr>
                <a:schemeClr val="bg2"/>
              </a:buClr>
              <a:buSzPct val="75000"/>
              <a:buFont typeface="Wingdings" pitchFamily="2" charset="2"/>
              <a:buNone/>
            </a:pPr>
            <a:r>
              <a:rPr lang="tr-TR">
                <a:latin typeface="Verdana" pitchFamily="34" charset="0"/>
              </a:rPr>
              <a:t>İzlenebilirlik bir şart olduğunda kuruluş, o ürüne özel olan tanımlamayı kontrol altında bulundurmalı ve kayıtları muhafaza etmelidir (bkz. Madde 4.2.4).</a:t>
            </a:r>
            <a:endParaRPr lang="tr-TR" b="1">
              <a:latin typeface="Verdana" pitchFamily="34" charset="0"/>
            </a:endParaRPr>
          </a:p>
          <a:p>
            <a:pPr marL="342900" indent="-342900">
              <a:spcBef>
                <a:spcPct val="20000"/>
              </a:spcBef>
              <a:buClr>
                <a:schemeClr val="bg2"/>
              </a:buClr>
              <a:buSzPct val="75000"/>
              <a:buFont typeface="Wingdings" pitchFamily="2" charset="2"/>
              <a:buNone/>
            </a:pPr>
            <a:r>
              <a:rPr lang="tr-TR" b="1">
                <a:latin typeface="Verdana" pitchFamily="34" charset="0"/>
              </a:rPr>
              <a:t>Not - </a:t>
            </a:r>
            <a:r>
              <a:rPr lang="tr-TR">
                <a:latin typeface="Verdana" pitchFamily="34" charset="0"/>
              </a:rPr>
              <a:t>Bazı endüstri sektörlerinde konfigürasyon yönetimi, tanımlama ve izlenebilirliğin sürekliliğini sağlayan bir araçtır.</a:t>
            </a:r>
            <a:endParaRPr lang="en-AU">
              <a:latin typeface="Verdana" pitchFamily="34" charset="0"/>
            </a:endParaRPr>
          </a:p>
        </p:txBody>
      </p:sp>
    </p:spTree>
  </p:cSld>
  <p:clrMapOvr>
    <a:masterClrMapping/>
  </p:clrMapOvr>
  <p:transition spd="med"/>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23234"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23235"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CBD5A3C7-E1D0-4AF5-9258-03D12425CF99}" type="slidenum">
              <a:rPr lang="en-US" sz="1400">
                <a:latin typeface="Arial Narrow" pitchFamily="34" charset="0"/>
              </a:rPr>
              <a:pPr algn="r" eaLnBrk="0" hangingPunct="0">
                <a:spcBef>
                  <a:spcPct val="50000"/>
                </a:spcBef>
              </a:pPr>
              <a:t>223</a:t>
            </a:fld>
            <a:endParaRPr lang="en-US" sz="1400">
              <a:latin typeface="Arial Narrow" pitchFamily="34" charset="0"/>
            </a:endParaRPr>
          </a:p>
        </p:txBody>
      </p:sp>
      <p:sp>
        <p:nvSpPr>
          <p:cNvPr id="406530" name="Rectangle 1026"/>
          <p:cNvSpPr>
            <a:spLocks noGrp="1" noChangeArrowheads="1"/>
          </p:cNvSpPr>
          <p:nvPr>
            <p:ph type="title" idx="4294967295"/>
          </p:nvPr>
        </p:nvSpPr>
        <p:spPr>
          <a:xfrm>
            <a:off x="0" y="0"/>
            <a:ext cx="9144000" cy="1143000"/>
          </a:xfrm>
        </p:spPr>
        <p:txBody>
          <a:bodyPr/>
          <a:lstStyle/>
          <a:p>
            <a:r>
              <a:rPr lang="en-AU" sz="1800">
                <a:effectLst>
                  <a:outerShdw blurRad="38100" dist="38100" dir="2700000" algn="tl">
                    <a:srgbClr val="000000"/>
                  </a:outerShdw>
                </a:effectLst>
              </a:rPr>
              <a:t>Belirleme;</a:t>
            </a:r>
          </a:p>
        </p:txBody>
      </p:sp>
      <p:sp>
        <p:nvSpPr>
          <p:cNvPr id="223237" name="Text Box 1027"/>
          <p:cNvSpPr txBox="1">
            <a:spLocks noChangeArrowheads="1"/>
          </p:cNvSpPr>
          <p:nvPr/>
        </p:nvSpPr>
        <p:spPr bwMode="auto">
          <a:xfrm>
            <a:off x="827088" y="1412875"/>
            <a:ext cx="7596187" cy="5021263"/>
          </a:xfrm>
          <a:prstGeom prst="rect">
            <a:avLst/>
          </a:prstGeom>
          <a:noFill/>
          <a:ln w="9525">
            <a:noFill/>
            <a:miter lim="800000"/>
            <a:headEnd/>
            <a:tailEnd/>
          </a:ln>
        </p:spPr>
        <p:txBody>
          <a:bodyPr>
            <a:spAutoFit/>
          </a:bodyPr>
          <a:lstStyle/>
          <a:p>
            <a:pPr algn="just" eaLnBrk="0" hangingPunct="0"/>
            <a:r>
              <a:rPr lang="tr-TR"/>
              <a:t>üretim sektörü için; </a:t>
            </a:r>
          </a:p>
          <a:p>
            <a:pPr algn="just" eaLnBrk="0" hangingPunct="0">
              <a:buFontTx/>
              <a:buChar char="•"/>
            </a:pPr>
            <a:r>
              <a:rPr lang="tr-TR"/>
              <a:t>seri numarası, </a:t>
            </a:r>
          </a:p>
          <a:p>
            <a:pPr algn="just" eaLnBrk="0" hangingPunct="0">
              <a:buFontTx/>
              <a:buChar char="•"/>
            </a:pPr>
            <a:r>
              <a:rPr lang="tr-TR"/>
              <a:t>barkod,</a:t>
            </a:r>
          </a:p>
          <a:p>
            <a:pPr algn="just" eaLnBrk="0" hangingPunct="0">
              <a:buFontTx/>
              <a:buChar char="•"/>
            </a:pPr>
            <a:r>
              <a:rPr lang="tr-TR"/>
              <a:t>gün/ay/yıl verilmek suretiyle tarih, yığın numarası, üretim numarası v.b. yoluyla, </a:t>
            </a:r>
          </a:p>
          <a:p>
            <a:pPr algn="just" eaLnBrk="0" hangingPunct="0"/>
            <a:endParaRPr lang="tr-TR"/>
          </a:p>
          <a:p>
            <a:pPr algn="just" eaLnBrk="0" hangingPunct="0"/>
            <a:r>
              <a:rPr lang="tr-TR"/>
              <a:t>hizmet sektörü için ise;</a:t>
            </a:r>
          </a:p>
          <a:p>
            <a:pPr algn="just" eaLnBrk="0" hangingPunct="0">
              <a:buFontTx/>
              <a:buChar char="•"/>
            </a:pPr>
            <a:r>
              <a:rPr lang="tr-TR"/>
              <a:t>müşteri ismi, </a:t>
            </a:r>
          </a:p>
          <a:p>
            <a:pPr algn="just" eaLnBrk="0" hangingPunct="0">
              <a:buFontTx/>
              <a:buChar char="•"/>
            </a:pPr>
            <a:r>
              <a:rPr lang="tr-TR"/>
              <a:t>proje ismi, </a:t>
            </a:r>
          </a:p>
          <a:p>
            <a:pPr algn="just" eaLnBrk="0" hangingPunct="0">
              <a:buFontTx/>
              <a:buChar char="•"/>
            </a:pPr>
            <a:r>
              <a:rPr lang="tr-TR"/>
              <a:t>yine gün/ay/yıl verilmek suretiyle tarih v.b yoluyla </a:t>
            </a:r>
          </a:p>
          <a:p>
            <a:pPr algn="just" eaLnBrk="0" hangingPunct="0"/>
            <a:endParaRPr lang="tr-TR"/>
          </a:p>
          <a:p>
            <a:pPr algn="just" eaLnBrk="0" hangingPunct="0"/>
            <a:r>
              <a:rPr lang="tr-TR"/>
              <a:t> girdiden  itibaren nihai ürüne kadar yapılabilir. </a:t>
            </a:r>
          </a:p>
          <a:p>
            <a:pPr eaLnBrk="0" hangingPunct="0">
              <a:spcBef>
                <a:spcPct val="50000"/>
              </a:spcBef>
            </a:pPr>
            <a:endParaRPr lang="en-AU"/>
          </a:p>
        </p:txBody>
      </p:sp>
    </p:spTree>
  </p:cSld>
  <p:clrMapOvr>
    <a:masterClrMapping/>
  </p:clrMapOvr>
  <p:transition spd="med"/>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24258"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24259"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2DA8E5E4-2197-4E47-9C94-13615695EC92}" type="slidenum">
              <a:rPr lang="en-US" sz="1400">
                <a:latin typeface="Arial Narrow" pitchFamily="34" charset="0"/>
              </a:rPr>
              <a:pPr algn="r" eaLnBrk="0" hangingPunct="0">
                <a:spcBef>
                  <a:spcPct val="50000"/>
                </a:spcBef>
              </a:pPr>
              <a:t>224</a:t>
            </a:fld>
            <a:endParaRPr lang="en-US" sz="1400">
              <a:latin typeface="Arial Narrow" pitchFamily="34" charset="0"/>
            </a:endParaRPr>
          </a:p>
        </p:txBody>
      </p:sp>
      <p:sp>
        <p:nvSpPr>
          <p:cNvPr id="407554" name="Rectangle 2"/>
          <p:cNvSpPr>
            <a:spLocks noGrp="1" noChangeArrowheads="1"/>
          </p:cNvSpPr>
          <p:nvPr>
            <p:ph type="title" idx="4294967295"/>
          </p:nvPr>
        </p:nvSpPr>
        <p:spPr>
          <a:xfrm>
            <a:off x="0" y="0"/>
            <a:ext cx="9144000" cy="1143000"/>
          </a:xfrm>
        </p:spPr>
        <p:txBody>
          <a:bodyPr/>
          <a:lstStyle/>
          <a:p>
            <a:r>
              <a:rPr lang="en-AU" sz="1800">
                <a:effectLst>
                  <a:outerShdw blurRad="38100" dist="38100" dir="2700000" algn="tl">
                    <a:srgbClr val="000000"/>
                  </a:outerShdw>
                </a:effectLst>
              </a:rPr>
              <a:t>Ürün, İzleme ve Ölçme Şartları Bakımından;</a:t>
            </a:r>
          </a:p>
        </p:txBody>
      </p:sp>
      <p:sp>
        <p:nvSpPr>
          <p:cNvPr id="224261" name="Text Box 3"/>
          <p:cNvSpPr txBox="1">
            <a:spLocks noChangeArrowheads="1"/>
          </p:cNvSpPr>
          <p:nvPr/>
        </p:nvSpPr>
        <p:spPr bwMode="auto">
          <a:xfrm>
            <a:off x="971550" y="1544638"/>
            <a:ext cx="7735888" cy="5313362"/>
          </a:xfrm>
          <a:prstGeom prst="rect">
            <a:avLst/>
          </a:prstGeom>
          <a:noFill/>
          <a:ln w="9525">
            <a:noFill/>
            <a:miter lim="800000"/>
            <a:headEnd/>
            <a:tailEnd/>
          </a:ln>
        </p:spPr>
        <p:txBody>
          <a:bodyPr>
            <a:spAutoFit/>
          </a:bodyPr>
          <a:lstStyle/>
          <a:p>
            <a:pPr algn="just" eaLnBrk="0" hangingPunct="0">
              <a:lnSpc>
                <a:spcPct val="130000"/>
              </a:lnSpc>
              <a:buFontTx/>
              <a:buChar char="•"/>
            </a:pPr>
            <a:r>
              <a:rPr lang="tr-TR"/>
              <a:t>ürün muayene ve deneye tabi tutuldu, sonuç olumlu</a:t>
            </a:r>
          </a:p>
          <a:p>
            <a:pPr algn="just" eaLnBrk="0" hangingPunct="0">
              <a:lnSpc>
                <a:spcPct val="130000"/>
              </a:lnSpc>
              <a:buFontTx/>
              <a:buChar char="•"/>
            </a:pPr>
            <a:r>
              <a:rPr lang="tr-TR"/>
              <a:t>ürün muayene ve deneye tabi tutuldu, sonuç olumsuz</a:t>
            </a:r>
          </a:p>
          <a:p>
            <a:pPr eaLnBrk="0" hangingPunct="0">
              <a:lnSpc>
                <a:spcPct val="130000"/>
              </a:lnSpc>
              <a:buFontTx/>
              <a:buChar char="•"/>
            </a:pPr>
            <a:r>
              <a:rPr lang="tr-TR"/>
              <a:t>ürün muayene ve deney için bekliyor</a:t>
            </a:r>
          </a:p>
          <a:p>
            <a:pPr eaLnBrk="0" hangingPunct="0">
              <a:lnSpc>
                <a:spcPct val="130000"/>
              </a:lnSpc>
            </a:pPr>
            <a:r>
              <a:rPr lang="tr-TR"/>
              <a:t>olabilir.</a:t>
            </a:r>
          </a:p>
          <a:p>
            <a:pPr eaLnBrk="0" hangingPunct="0">
              <a:lnSpc>
                <a:spcPct val="130000"/>
              </a:lnSpc>
              <a:buFontTx/>
              <a:buChar char="•"/>
            </a:pPr>
            <a:r>
              <a:rPr lang="tr-TR"/>
              <a:t>İzlenebilirlik bir şart olduğunda nihai ürün üzerindeki belirleme kullanılarak (yukarıda belirtildiği şekilde) tüm ürün gerçekleştirme proseslerinde ürün; oluşturulan kayıtlar üzerinden (kullanılan girdiler, uygulanan muayene ve testler, sorumlular v.b. ) izlenebilmelidir</a:t>
            </a:r>
          </a:p>
          <a:p>
            <a:pPr eaLnBrk="0" hangingPunct="0">
              <a:lnSpc>
                <a:spcPct val="130000"/>
              </a:lnSpc>
              <a:buFontTx/>
              <a:buChar char="•"/>
            </a:pPr>
            <a:endParaRPr lang="tr-TR"/>
          </a:p>
          <a:p>
            <a:pPr eaLnBrk="0" hangingPunct="0">
              <a:lnSpc>
                <a:spcPct val="130000"/>
              </a:lnSpc>
              <a:buFontTx/>
              <a:buChar char="•"/>
            </a:pPr>
            <a:endParaRPr lang="en-AU"/>
          </a:p>
        </p:txBody>
      </p:sp>
    </p:spTree>
  </p:cSld>
  <p:clrMapOvr>
    <a:masterClrMapping/>
  </p:clrMapOvr>
  <p:transition spd="med"/>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09250" name="Rectangle 2"/>
          <p:cNvSpPr>
            <a:spLocks noGrp="1" noChangeArrowheads="1"/>
          </p:cNvSpPr>
          <p:nvPr>
            <p:ph type="title"/>
          </p:nvPr>
        </p:nvSpPr>
        <p:spPr/>
        <p:txBody>
          <a:bodyPr/>
          <a:lstStyle/>
          <a:p>
            <a:r>
              <a:rPr lang="en-AU" b="1"/>
              <a:t>7.5.4.</a:t>
            </a:r>
            <a:r>
              <a:rPr lang="tr-TR" b="1"/>
              <a:t>Müşteri Mülkiyeti</a:t>
            </a:r>
          </a:p>
        </p:txBody>
      </p:sp>
      <p:sp>
        <p:nvSpPr>
          <p:cNvPr id="309253" name="Rectangle 1027"/>
          <p:cNvSpPr>
            <a:spLocks noChangeArrowheads="1"/>
          </p:cNvSpPr>
          <p:nvPr/>
        </p:nvSpPr>
        <p:spPr bwMode="auto">
          <a:xfrm>
            <a:off x="539750" y="1341438"/>
            <a:ext cx="8153400" cy="4967287"/>
          </a:xfrm>
          <a:prstGeom prst="rect">
            <a:avLst/>
          </a:prstGeom>
          <a:noFill/>
          <a:ln w="9525">
            <a:noFill/>
            <a:miter lim="800000"/>
            <a:headEnd/>
            <a:tailEnd/>
          </a:ln>
          <a:effectLst/>
        </p:spPr>
        <p:txBody>
          <a:bodyPr lIns="92075" tIns="46038" rIns="92075" bIns="46038"/>
          <a:lstStyle/>
          <a:p>
            <a:pPr marL="342900" indent="-342900">
              <a:spcBef>
                <a:spcPct val="20000"/>
              </a:spcBef>
              <a:buClr>
                <a:schemeClr val="bg2"/>
              </a:buClr>
              <a:buSzPct val="75000"/>
              <a:buFont typeface="Wingdings" pitchFamily="2" charset="2"/>
              <a:buNone/>
            </a:pPr>
            <a:r>
              <a:rPr lang="tr-TR" sz="2800">
                <a:latin typeface="Verdana" pitchFamily="34" charset="0"/>
              </a:rPr>
              <a:t>	</a:t>
            </a:r>
            <a:r>
              <a:rPr lang="tr-TR">
                <a:latin typeface="Verdana" pitchFamily="34" charset="0"/>
              </a:rPr>
              <a:t>Kendi kontrolü altında olduğu veya kendisi tarafından kullanıldığı sürece kuruluş, müşteri mülkiyetine dikkat göstermelidir. Kuruluş, kullanım için veya ürünle bir araya getirmek için sağlanan müşteri mülkiyetini tanımlamalı, doğrulamalı, korumalı ve güvenliğini sağlamalıdır. Herhangi bir müşteri mülkü kaybolur, zarar görür veya bir şekilde kullanım için elverişsiz halde bulunursa kuruluş, bu durumu müşteriye rapor etmeli ve kayıtları muhafaza etmelidir (bkz. Madde 4.2.4).</a:t>
            </a:r>
            <a:endParaRPr lang="tr-TR" b="1">
              <a:latin typeface="Verdana" pitchFamily="34" charset="0"/>
            </a:endParaRPr>
          </a:p>
          <a:p>
            <a:pPr marL="342900" indent="-342900">
              <a:spcBef>
                <a:spcPct val="20000"/>
              </a:spcBef>
              <a:buClr>
                <a:schemeClr val="bg2"/>
              </a:buClr>
              <a:buSzPct val="75000"/>
              <a:buFont typeface="Wingdings" pitchFamily="2" charset="2"/>
              <a:buNone/>
            </a:pPr>
            <a:r>
              <a:rPr lang="tr-TR" b="1">
                <a:latin typeface="Verdana" pitchFamily="34" charset="0"/>
              </a:rPr>
              <a:t>	Not </a:t>
            </a:r>
            <a:r>
              <a:rPr lang="tr-TR">
                <a:latin typeface="Verdana" pitchFamily="34" charset="0"/>
              </a:rPr>
              <a:t>- Müşteri mülkiyeti, fikri mülkiyeti ve kişiye ait verileri kapsayabilir.</a:t>
            </a:r>
            <a:endParaRPr lang="en-AU">
              <a:latin typeface="Verdana" pitchFamily="34" charset="0"/>
            </a:endParaRPr>
          </a:p>
        </p:txBody>
      </p:sp>
    </p:spTree>
  </p:cSld>
  <p:clrMapOvr>
    <a:masterClrMapping/>
  </p:clrMapOvr>
  <p:transition spd="med"/>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26306"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26307"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FFB1CEBC-E405-44FF-B91C-BC1FC8989683}" type="slidenum">
              <a:rPr lang="en-US" sz="1400">
                <a:latin typeface="Arial Narrow" pitchFamily="34" charset="0"/>
              </a:rPr>
              <a:pPr algn="r" eaLnBrk="0" hangingPunct="0">
                <a:spcBef>
                  <a:spcPct val="50000"/>
                </a:spcBef>
              </a:pPr>
              <a:t>226</a:t>
            </a:fld>
            <a:endParaRPr lang="en-US" sz="1400">
              <a:latin typeface="Arial Narrow" pitchFamily="34" charset="0"/>
            </a:endParaRPr>
          </a:p>
        </p:txBody>
      </p:sp>
      <p:sp>
        <p:nvSpPr>
          <p:cNvPr id="409602" name="Rectangle 1026"/>
          <p:cNvSpPr>
            <a:spLocks noGrp="1" noChangeArrowheads="1"/>
          </p:cNvSpPr>
          <p:nvPr>
            <p:ph type="title" idx="4294967295"/>
          </p:nvPr>
        </p:nvSpPr>
        <p:spPr/>
        <p:txBody>
          <a:bodyPr/>
          <a:lstStyle/>
          <a:p>
            <a:r>
              <a:rPr lang="en-AU" sz="1800">
                <a:effectLst>
                  <a:outerShdw blurRad="38100" dist="38100" dir="2700000" algn="tl">
                    <a:srgbClr val="000000"/>
                  </a:outerShdw>
                </a:effectLst>
              </a:rPr>
              <a:t>Müşteri Mülkiyeti;</a:t>
            </a:r>
          </a:p>
        </p:txBody>
      </p:sp>
      <p:sp>
        <p:nvSpPr>
          <p:cNvPr id="226309" name="Text Box 1027"/>
          <p:cNvSpPr txBox="1">
            <a:spLocks noChangeArrowheads="1"/>
          </p:cNvSpPr>
          <p:nvPr/>
        </p:nvSpPr>
        <p:spPr bwMode="auto">
          <a:xfrm>
            <a:off x="1055688" y="2209800"/>
            <a:ext cx="7947025" cy="3013075"/>
          </a:xfrm>
          <a:prstGeom prst="rect">
            <a:avLst/>
          </a:prstGeom>
          <a:noFill/>
          <a:ln w="9525">
            <a:noFill/>
            <a:miter lim="800000"/>
            <a:headEnd/>
            <a:tailEnd/>
          </a:ln>
        </p:spPr>
        <p:txBody>
          <a:bodyPr>
            <a:spAutoFit/>
          </a:bodyPr>
          <a:lstStyle/>
          <a:p>
            <a:pPr eaLnBrk="0" hangingPunct="0">
              <a:spcBef>
                <a:spcPct val="50000"/>
              </a:spcBef>
              <a:buFontTx/>
              <a:buChar char="•"/>
            </a:pPr>
            <a:r>
              <a:rPr lang="en-AU"/>
              <a:t>Belirlenmeli,</a:t>
            </a:r>
          </a:p>
          <a:p>
            <a:pPr eaLnBrk="0" hangingPunct="0">
              <a:spcBef>
                <a:spcPct val="50000"/>
              </a:spcBef>
              <a:buFontTx/>
              <a:buChar char="•"/>
            </a:pPr>
            <a:r>
              <a:rPr lang="en-AU"/>
              <a:t>Doğrulanmalı,</a:t>
            </a:r>
          </a:p>
          <a:p>
            <a:pPr eaLnBrk="0" hangingPunct="0">
              <a:spcBef>
                <a:spcPct val="50000"/>
              </a:spcBef>
              <a:buFontTx/>
              <a:buChar char="•"/>
            </a:pPr>
            <a:r>
              <a:rPr lang="en-AU"/>
              <a:t>Korunmalı,</a:t>
            </a:r>
          </a:p>
          <a:p>
            <a:pPr eaLnBrk="0" hangingPunct="0">
              <a:spcBef>
                <a:spcPct val="50000"/>
              </a:spcBef>
              <a:buFontTx/>
              <a:buChar char="•"/>
            </a:pPr>
            <a:r>
              <a:rPr lang="en-AU"/>
              <a:t>Güvenliği sağlanmalı</a:t>
            </a:r>
          </a:p>
          <a:p>
            <a:pPr eaLnBrk="0" hangingPunct="0">
              <a:spcBef>
                <a:spcPct val="50000"/>
              </a:spcBef>
              <a:buFontTx/>
              <a:buChar char="•"/>
            </a:pPr>
            <a:r>
              <a:rPr lang="en-AU"/>
              <a:t>Kaybolduğunda, hasar gördüğünde, kullanıma uygun olmadığında müşteriye raporlanmalıdır.</a:t>
            </a:r>
          </a:p>
        </p:txBody>
      </p:sp>
    </p:spTree>
  </p:cSld>
  <p:clrMapOvr>
    <a:masterClrMapping/>
  </p:clrMapOvr>
  <p:transition spd="med"/>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10274" name="Rectangle 2"/>
          <p:cNvSpPr>
            <a:spLocks noGrp="1" noChangeArrowheads="1"/>
          </p:cNvSpPr>
          <p:nvPr>
            <p:ph type="title"/>
          </p:nvPr>
        </p:nvSpPr>
        <p:spPr/>
        <p:txBody>
          <a:bodyPr/>
          <a:lstStyle/>
          <a:p>
            <a:r>
              <a:rPr lang="en-AU" b="1"/>
              <a:t>7.5.5.</a:t>
            </a:r>
            <a:r>
              <a:rPr lang="tr-TR" b="1"/>
              <a:t> Ürünün Muhafazası</a:t>
            </a:r>
          </a:p>
        </p:txBody>
      </p:sp>
      <p:sp>
        <p:nvSpPr>
          <p:cNvPr id="310276" name="Rectangle 1027"/>
          <p:cNvSpPr>
            <a:spLocks noChangeArrowheads="1"/>
          </p:cNvSpPr>
          <p:nvPr/>
        </p:nvSpPr>
        <p:spPr bwMode="auto">
          <a:xfrm>
            <a:off x="684213" y="1341438"/>
            <a:ext cx="7772400" cy="4244975"/>
          </a:xfrm>
          <a:prstGeom prst="rect">
            <a:avLst/>
          </a:prstGeom>
          <a:noFill/>
          <a:ln w="9525">
            <a:noFill/>
            <a:miter lim="800000"/>
            <a:headEnd/>
            <a:tailEnd/>
          </a:ln>
          <a:effectLst/>
        </p:spPr>
        <p:txBody>
          <a:bodyPr lIns="92075" tIns="46038" rIns="92075" bIns="46038"/>
          <a:lstStyle/>
          <a:p>
            <a:pPr marL="342900" indent="-342900">
              <a:lnSpc>
                <a:spcPct val="120000"/>
              </a:lnSpc>
              <a:spcBef>
                <a:spcPct val="20000"/>
              </a:spcBef>
              <a:buClr>
                <a:schemeClr val="bg2"/>
              </a:buClr>
              <a:buSzPct val="75000"/>
              <a:buFont typeface="Wingdings" pitchFamily="2" charset="2"/>
              <a:buNone/>
            </a:pPr>
            <a:r>
              <a:rPr lang="tr-TR" sz="2800">
                <a:latin typeface="Verdana" pitchFamily="34" charset="0"/>
              </a:rPr>
              <a:t>Kuruluş şartlara uygunluğun sürekliliğini sağlamak için, iç proses süresince ve istenen yere teslim edilinceye kadar ürünü muhafaza etmelidir. Bu muhafaza, uygulanabildiği ölçüde; tanımlamayı, taşımayı, ambalajlamayı, depolamayı ve korumayı içermelidir. Muhafaza, ürünü teşkil eden parçalara da uygulanmalıdır.</a:t>
            </a:r>
            <a:endParaRPr lang="en-AU" sz="2800">
              <a:latin typeface="Verdana" pitchFamily="34" charset="0"/>
            </a:endParaRPr>
          </a:p>
        </p:txBody>
      </p:sp>
    </p:spTree>
  </p:cSld>
  <p:clrMapOvr>
    <a:masterClrMapping/>
  </p:clrMapOvr>
  <p:transition spd="med"/>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28354"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28355"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5EF60765-A1BD-4618-944C-36831B80977B}" type="slidenum">
              <a:rPr lang="en-US" sz="1400">
                <a:latin typeface="Arial Narrow" pitchFamily="34" charset="0"/>
              </a:rPr>
              <a:pPr algn="r" eaLnBrk="0" hangingPunct="0">
                <a:spcBef>
                  <a:spcPct val="50000"/>
                </a:spcBef>
              </a:pPr>
              <a:t>228</a:t>
            </a:fld>
            <a:endParaRPr lang="en-US" sz="1400">
              <a:latin typeface="Arial Narrow" pitchFamily="34" charset="0"/>
            </a:endParaRPr>
          </a:p>
        </p:txBody>
      </p:sp>
      <p:sp>
        <p:nvSpPr>
          <p:cNvPr id="411650" name="Rectangle 1026"/>
          <p:cNvSpPr>
            <a:spLocks noGrp="1" noChangeArrowheads="1"/>
          </p:cNvSpPr>
          <p:nvPr>
            <p:ph type="title" idx="4294967295"/>
          </p:nvPr>
        </p:nvSpPr>
        <p:spPr/>
        <p:txBody>
          <a:bodyPr/>
          <a:lstStyle/>
          <a:p>
            <a:r>
              <a:rPr lang="en-AU" sz="1800">
                <a:effectLst>
                  <a:outerShdw blurRad="38100" dist="38100" dir="2700000" algn="tl">
                    <a:srgbClr val="000000"/>
                  </a:outerShdw>
                </a:effectLst>
              </a:rPr>
              <a:t>Ürünün Muhafazası İçin;</a:t>
            </a:r>
          </a:p>
        </p:txBody>
      </p:sp>
      <p:sp>
        <p:nvSpPr>
          <p:cNvPr id="228357" name="Text Box 1027"/>
          <p:cNvSpPr txBox="1">
            <a:spLocks noChangeArrowheads="1"/>
          </p:cNvSpPr>
          <p:nvPr/>
        </p:nvSpPr>
        <p:spPr bwMode="auto">
          <a:xfrm>
            <a:off x="1055688" y="2063750"/>
            <a:ext cx="7877175" cy="4108450"/>
          </a:xfrm>
          <a:prstGeom prst="rect">
            <a:avLst/>
          </a:prstGeom>
          <a:noFill/>
          <a:ln w="9525">
            <a:noFill/>
            <a:miter lim="800000"/>
            <a:headEnd/>
            <a:tailEnd/>
          </a:ln>
        </p:spPr>
        <p:txBody>
          <a:bodyPr>
            <a:spAutoFit/>
          </a:bodyPr>
          <a:lstStyle/>
          <a:p>
            <a:pPr algn="just" eaLnBrk="0" hangingPunct="0">
              <a:buFont typeface="Symbol" pitchFamily="18" charset="2"/>
              <a:buChar char="·"/>
            </a:pPr>
            <a:r>
              <a:rPr lang="tr-TR"/>
              <a:t>Ürün belirlenmeli, prosesler arası geçişte, ürünün kuruluş içinde taşınması sırasında ürüne zarar vermeyecek taşıma metodları belirlenmeli, sevkiyat, yükleme, indirme ve depolama sırasında ürüne zarar vermeyecek şekilde ambalajlama yöntemleri belirlenmeli,</a:t>
            </a:r>
          </a:p>
          <a:p>
            <a:pPr algn="just" eaLnBrk="0" hangingPunct="0">
              <a:buFont typeface="Symbol" pitchFamily="18" charset="2"/>
              <a:buChar char="·"/>
            </a:pPr>
            <a:r>
              <a:rPr lang="tr-TR"/>
              <a:t>depolama şartları sağlanmalı, gerektiğinde sıcaklık, nem v.b. kontrolleri yapılmalı,</a:t>
            </a:r>
          </a:p>
          <a:p>
            <a:pPr algn="just" eaLnBrk="0" hangingPunct="0">
              <a:buFont typeface="Symbol" pitchFamily="18" charset="2"/>
              <a:buChar char="·"/>
            </a:pPr>
            <a:r>
              <a:rPr lang="tr-TR"/>
              <a:t>ürünün korunması için gerekli tedbirler alınmalı, </a:t>
            </a:r>
          </a:p>
          <a:p>
            <a:pPr algn="just" eaLnBrk="0" hangingPunct="0">
              <a:buFontTx/>
              <a:buChar char="•"/>
            </a:pPr>
            <a:r>
              <a:rPr lang="tr-TR"/>
              <a:t>muhafaza sadece ürün için değil ürünü oluşturan parçalar içinde sağlanmalıdır.</a:t>
            </a:r>
          </a:p>
          <a:p>
            <a:pPr lvl="2" algn="just" eaLnBrk="0" hangingPunct="0"/>
            <a:endParaRPr lang="en-AU"/>
          </a:p>
        </p:txBody>
      </p:sp>
    </p:spTree>
  </p:cSld>
  <p:clrMapOvr>
    <a:masterClrMapping/>
  </p:clrMapOvr>
  <p:transition spd="med"/>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11298" name="Rectangle 2"/>
          <p:cNvSpPr>
            <a:spLocks noGrp="1" noChangeArrowheads="1"/>
          </p:cNvSpPr>
          <p:nvPr>
            <p:ph type="title"/>
          </p:nvPr>
        </p:nvSpPr>
        <p:spPr/>
        <p:txBody>
          <a:bodyPr/>
          <a:lstStyle/>
          <a:p>
            <a:r>
              <a:rPr lang="en-AU" b="1"/>
              <a:t>7.6. İzleme </a:t>
            </a:r>
            <a:r>
              <a:rPr lang="tr-TR" b="1"/>
              <a:t>ve Ölçme Donanımının</a:t>
            </a:r>
            <a:r>
              <a:rPr lang="en-AU" b="1"/>
              <a:t> Kontrolu</a:t>
            </a:r>
            <a:endParaRPr lang="tr-TR" b="1"/>
          </a:p>
        </p:txBody>
      </p:sp>
      <p:sp>
        <p:nvSpPr>
          <p:cNvPr id="311300" name="Rectangle 1027"/>
          <p:cNvSpPr>
            <a:spLocks noChangeArrowheads="1"/>
          </p:cNvSpPr>
          <p:nvPr/>
        </p:nvSpPr>
        <p:spPr bwMode="auto">
          <a:xfrm>
            <a:off x="611188" y="1557338"/>
            <a:ext cx="7772400" cy="4267200"/>
          </a:xfrm>
          <a:prstGeom prst="rect">
            <a:avLst/>
          </a:prstGeom>
          <a:noFill/>
          <a:ln w="9525">
            <a:noFill/>
            <a:miter lim="800000"/>
            <a:headEnd/>
            <a:tailEnd/>
          </a:ln>
          <a:effectLst/>
        </p:spPr>
        <p:txBody>
          <a:bodyPr lIns="92075" tIns="46038" rIns="92075" bIns="46038"/>
          <a:lstStyle/>
          <a:p>
            <a:pPr marL="354013">
              <a:spcBef>
                <a:spcPct val="20000"/>
              </a:spcBef>
              <a:buClr>
                <a:schemeClr val="bg2"/>
              </a:buClr>
              <a:buSzPct val="75000"/>
              <a:buFont typeface="Wingdings" pitchFamily="2" charset="2"/>
              <a:buNone/>
            </a:pPr>
            <a:r>
              <a:rPr lang="tr-TR">
                <a:latin typeface="Verdana" pitchFamily="34" charset="0"/>
              </a:rPr>
              <a:t>Kuruluş ürünün belirlenen şartlara uygunluğuna ilişkin kanıt sağlamak üzere gerçekleştireceği izleme ve ölçmeleri, ve bunun için gereken izleme ve ölçme donanımını belirlemelidir.</a:t>
            </a:r>
          </a:p>
          <a:p>
            <a:pPr marL="354013">
              <a:spcBef>
                <a:spcPct val="20000"/>
              </a:spcBef>
              <a:buClr>
                <a:schemeClr val="bg2"/>
              </a:buClr>
              <a:buSzPct val="75000"/>
              <a:buFont typeface="Wingdings" pitchFamily="2" charset="2"/>
              <a:buNone/>
            </a:pPr>
            <a:r>
              <a:rPr lang="tr-TR">
                <a:latin typeface="Verdana" pitchFamily="34" charset="0"/>
              </a:rPr>
              <a:t>Kuruluş, izleme ve ölçmelerin yapılabilmesini ve bunların izleme ve ölçme şartları ile tutarlı olmasını güvence altına alacak prosesleri oluşturmalıdır.</a:t>
            </a:r>
          </a:p>
          <a:p>
            <a:pPr marL="354013">
              <a:spcBef>
                <a:spcPct val="20000"/>
              </a:spcBef>
              <a:buClr>
                <a:schemeClr val="bg2"/>
              </a:buClr>
              <a:buSzPct val="75000"/>
              <a:buFont typeface="Wingdings" pitchFamily="2" charset="2"/>
              <a:buNone/>
            </a:pPr>
            <a:r>
              <a:rPr lang="tr-TR">
                <a:latin typeface="Verdana" pitchFamily="34" charset="0"/>
              </a:rPr>
              <a:t>Gerekli olduğu yerlerde, sonuçların geçerliliğinden emin olunması için ölçme donanımı;</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77858"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377859"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30B0CB78-AF88-440E-9713-5DACA7649A2D}" type="slidenum">
              <a:rPr lang="en-US" sz="1400">
                <a:latin typeface="Arial Narrow" pitchFamily="34" charset="0"/>
              </a:rPr>
              <a:pPr algn="r" eaLnBrk="0" hangingPunct="0">
                <a:spcBef>
                  <a:spcPct val="50000"/>
                </a:spcBef>
              </a:pPr>
              <a:t>23</a:t>
            </a:fld>
            <a:endParaRPr lang="en-US" sz="1400">
              <a:latin typeface="Arial Narrow" pitchFamily="34" charset="0"/>
            </a:endParaRPr>
          </a:p>
        </p:txBody>
      </p:sp>
      <p:sp>
        <p:nvSpPr>
          <p:cNvPr id="17410" name="Rectangle 2"/>
          <p:cNvSpPr>
            <a:spLocks noGrp="1" noChangeArrowheads="1"/>
          </p:cNvSpPr>
          <p:nvPr>
            <p:ph type="title" idx="4294967295"/>
          </p:nvPr>
        </p:nvSpPr>
        <p:spPr>
          <a:noFill/>
          <a:effectLst>
            <a:outerShdw dist="13470" dir="2700000" algn="ctr" rotWithShape="0">
              <a:schemeClr val="bg2"/>
            </a:outerShdw>
          </a:effectLst>
        </p:spPr>
        <p:txBody>
          <a:bodyPr lIns="92075" tIns="46038" rIns="92075" bIns="46038" anchor="ctr"/>
          <a:lstStyle/>
          <a:p>
            <a:r>
              <a:rPr lang="en-AU" b="1">
                <a:effectLst>
                  <a:outerShdw blurRad="38100" dist="38100" dir="2700000" algn="tl">
                    <a:srgbClr val="C0C0C0"/>
                  </a:outerShdw>
                </a:effectLst>
              </a:rPr>
              <a:t>ÜRÜN</a:t>
            </a:r>
          </a:p>
        </p:txBody>
      </p:sp>
      <p:sp>
        <p:nvSpPr>
          <p:cNvPr id="17411" name="Rectangle 3"/>
          <p:cNvSpPr>
            <a:spLocks noGrp="1" noChangeArrowheads="1"/>
          </p:cNvSpPr>
          <p:nvPr>
            <p:ph type="body" idx="4294967295"/>
          </p:nvPr>
        </p:nvSpPr>
        <p:spPr>
          <a:noFill/>
        </p:spPr>
        <p:txBody>
          <a:bodyPr lIns="92075" tIns="46038" rIns="92075" bIns="46038"/>
          <a:lstStyle/>
          <a:p>
            <a:pPr>
              <a:buFont typeface="Wingdings" pitchFamily="2" charset="2"/>
              <a:buNone/>
            </a:pPr>
            <a:r>
              <a:rPr lang="tr-TR" sz="2400"/>
              <a:t>Not 2 - Hizmet, tedarikçi ve müşteri arasındaki arayüzde gerçekleştirilmesi gereken en az bir faaliyetin sonucudur ve genellikle soyuttur. Bir hizmetin sağlanması aşağıdakileri içerebilir:</a:t>
            </a:r>
          </a:p>
          <a:p>
            <a:pPr>
              <a:buClr>
                <a:schemeClr val="tx1"/>
              </a:buClr>
              <a:buSzTx/>
              <a:buFont typeface="Wingdings" pitchFamily="2" charset="2"/>
              <a:buChar char="§"/>
            </a:pPr>
            <a:r>
              <a:rPr lang="tr-TR" sz="2400"/>
              <a:t>Müşteri tarafından sağlanan ve somut bir ürün üzerinde yapılan faaliyet (örneğin, otomobil tamiri),</a:t>
            </a:r>
          </a:p>
          <a:p>
            <a:pPr>
              <a:buClr>
                <a:schemeClr val="tx1"/>
              </a:buClr>
              <a:buSzTx/>
              <a:buFont typeface="Wingdings" pitchFamily="2" charset="2"/>
              <a:buChar char="§"/>
            </a:pPr>
            <a:r>
              <a:rPr lang="tr-TR" sz="2400"/>
              <a:t>Müşteri tarafından sağlanan ve soyut bir ürün üzerinde yapılan faaliyet (örneğin, gelir beyanı üzerine vergi iadesi hazırlanması),</a:t>
            </a:r>
          </a:p>
          <a:p>
            <a:pPr>
              <a:buClr>
                <a:schemeClr val="tx1"/>
              </a:buClr>
              <a:buSzTx/>
              <a:buFont typeface="Wingdings" pitchFamily="2" charset="2"/>
              <a:buChar char="§"/>
            </a:pPr>
            <a:r>
              <a:rPr lang="tr-TR" sz="2400"/>
              <a:t>Soyut bir ürünün teslimi (örneğin, bilginin aktarımı bağlamında bilgi verilmesi),</a:t>
            </a:r>
          </a:p>
          <a:p>
            <a:pPr>
              <a:buClr>
                <a:schemeClr val="tx1"/>
              </a:buClr>
              <a:buSzTx/>
              <a:buFont typeface="Wingdings" pitchFamily="2" charset="2"/>
              <a:buChar char="§"/>
            </a:pPr>
            <a:r>
              <a:rPr lang="tr-TR" sz="2400"/>
              <a:t>Müşteri için ortam yaratma (örneğin, otellerde ve lokantalarda).</a:t>
            </a:r>
          </a:p>
        </p:txBody>
      </p:sp>
      <p:sp>
        <p:nvSpPr>
          <p:cNvPr id="9218" name="Rectangle 2"/>
          <p:cNvSpPr>
            <a:spLocks noChangeArrowheads="1"/>
          </p:cNvSpPr>
          <p:nvPr/>
        </p:nvSpPr>
        <p:spPr bwMode="auto">
          <a:xfrm>
            <a:off x="14288" y="-14288"/>
            <a:ext cx="9144000" cy="1125538"/>
          </a:xfrm>
          <a:prstGeom prst="rect">
            <a:avLst/>
          </a:prstGeom>
          <a:solidFill>
            <a:srgbClr val="FF0000"/>
          </a:solidFill>
          <a:ln w="9525">
            <a:noFill/>
            <a:miter lim="800000"/>
            <a:headEnd/>
            <a:tailEnd/>
          </a:ln>
          <a:effectLst/>
        </p:spPr>
        <p:txBody>
          <a:bodyPr anchor="b"/>
          <a:lstStyle/>
          <a:p>
            <a:pPr algn="ctr"/>
            <a:r>
              <a:rPr lang="tr-TR" b="1">
                <a:solidFill>
                  <a:schemeClr val="bg1"/>
                </a:solidFill>
                <a:latin typeface="Verdana" pitchFamily="34" charset="0"/>
              </a:rPr>
              <a:t>ÜRÜN</a:t>
            </a:r>
            <a:endParaRPr lang="en-AU" b="1">
              <a:solidFill>
                <a:schemeClr val="bg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0-#ppt_w/2"/>
                                          </p:val>
                                        </p:tav>
                                        <p:tav tm="100000">
                                          <p:val>
                                            <p:strVal val="#ppt_x"/>
                                          </p:val>
                                        </p:tav>
                                      </p:tavLst>
                                    </p:anim>
                                    <p:anim calcmode="lin" valueType="num">
                                      <p:cBhvr additive="base">
                                        <p:cTn id="8" dur="500" fill="hold"/>
                                        <p:tgtEl>
                                          <p:spTgt spid="174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12" dur="500"/>
                                        <p:tgtEl>
                                          <p:spTgt spid="17411">
                                            <p:txEl>
                                              <p:pRg st="0" end="0"/>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16" dur="500"/>
                                        <p:tgtEl>
                                          <p:spTgt spid="17411">
                                            <p:txEl>
                                              <p:pRg st="1" end="1"/>
                                            </p:txEl>
                                          </p:spTgt>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17411">
                                            <p:txEl>
                                              <p:pRg st="2" end="2"/>
                                            </p:txEl>
                                          </p:spTgt>
                                        </p:tgtEl>
                                        <p:attrNameLst>
                                          <p:attrName>style.visibility</p:attrName>
                                        </p:attrNameLst>
                                      </p:cBhvr>
                                      <p:to>
                                        <p:strVal val="visible"/>
                                      </p:to>
                                    </p:set>
                                    <p:animEffect transition="in" filter="blinds(horizontal)">
                                      <p:cBhvr>
                                        <p:cTn id="20" dur="500"/>
                                        <p:tgtEl>
                                          <p:spTgt spid="17411">
                                            <p:txEl>
                                              <p:pRg st="2" end="2"/>
                                            </p:txEl>
                                          </p:spTgt>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17411">
                                            <p:txEl>
                                              <p:pRg st="3" end="3"/>
                                            </p:txEl>
                                          </p:spTgt>
                                        </p:tgtEl>
                                        <p:attrNameLst>
                                          <p:attrName>style.visibility</p:attrName>
                                        </p:attrNameLst>
                                      </p:cBhvr>
                                      <p:to>
                                        <p:strVal val="visible"/>
                                      </p:to>
                                    </p:set>
                                    <p:animEffect transition="in" filter="blinds(horizontal)">
                                      <p:cBhvr>
                                        <p:cTn id="24" dur="500"/>
                                        <p:tgtEl>
                                          <p:spTgt spid="17411">
                                            <p:txEl>
                                              <p:pRg st="3" end="3"/>
                                            </p:txEl>
                                          </p:spTgt>
                                        </p:tgtEl>
                                      </p:cBhvr>
                                    </p:animEffect>
                                  </p:childTnLst>
                                </p:cTn>
                              </p:par>
                            </p:childTnLst>
                          </p:cTn>
                        </p:par>
                        <p:par>
                          <p:cTn id="25" fill="hold">
                            <p:stCondLst>
                              <p:cond delay="2500"/>
                            </p:stCondLst>
                            <p:childTnLst>
                              <p:par>
                                <p:cTn id="26" presetID="3" presetClass="entr" presetSubtype="10" fill="hold" grpId="0" nodeType="afterEffect">
                                  <p:stCondLst>
                                    <p:cond delay="0"/>
                                  </p:stCondLst>
                                  <p:childTnLst>
                                    <p:set>
                                      <p:cBhvr>
                                        <p:cTn id="27" dur="1" fill="hold">
                                          <p:stCondLst>
                                            <p:cond delay="0"/>
                                          </p:stCondLst>
                                        </p:cTn>
                                        <p:tgtEl>
                                          <p:spTgt spid="17411">
                                            <p:txEl>
                                              <p:pRg st="4" end="4"/>
                                            </p:txEl>
                                          </p:spTgt>
                                        </p:tgtEl>
                                        <p:attrNameLst>
                                          <p:attrName>style.visibility</p:attrName>
                                        </p:attrNameLst>
                                      </p:cBhvr>
                                      <p:to>
                                        <p:strVal val="visible"/>
                                      </p:to>
                                    </p:set>
                                    <p:animEffect transition="in" filter="blinds(horizontal)">
                                      <p:cBhvr>
                                        <p:cTn id="28" dur="500"/>
                                        <p:tgtEl>
                                          <p:spTgt spid="17411">
                                            <p:txEl>
                                              <p:pRg st="4" end="4"/>
                                            </p:txEl>
                                          </p:spTgt>
                                        </p:tgtEl>
                                      </p:cBhvr>
                                    </p:animEffect>
                                  </p:childTnLst>
                                </p:cTn>
                              </p:par>
                            </p:childTnLst>
                          </p:cTn>
                        </p:par>
                        <p:par>
                          <p:cTn id="29" fill="hold">
                            <p:stCondLst>
                              <p:cond delay="3000"/>
                            </p:stCondLst>
                            <p:childTnLst>
                              <p:par>
                                <p:cTn id="30" presetID="2" presetClass="entr" presetSubtype="8" fill="hold" grpId="0" nodeType="afterEffect">
                                  <p:stCondLst>
                                    <p:cond delay="0"/>
                                  </p:stCondLst>
                                  <p:childTnLst>
                                    <p:set>
                                      <p:cBhvr>
                                        <p:cTn id="31" dur="1" fill="hold">
                                          <p:stCondLst>
                                            <p:cond delay="0"/>
                                          </p:stCondLst>
                                        </p:cTn>
                                        <p:tgtEl>
                                          <p:spTgt spid="9218"/>
                                        </p:tgtEl>
                                        <p:attrNameLst>
                                          <p:attrName>style.visibility</p:attrName>
                                        </p:attrNameLst>
                                      </p:cBhvr>
                                      <p:to>
                                        <p:strVal val="visible"/>
                                      </p:to>
                                    </p:set>
                                    <p:anim calcmode="lin" valueType="num">
                                      <p:cBhvr additive="base">
                                        <p:cTn id="32" dur="500" fill="hold"/>
                                        <p:tgtEl>
                                          <p:spTgt spid="9218"/>
                                        </p:tgtEl>
                                        <p:attrNameLst>
                                          <p:attrName>ppt_x</p:attrName>
                                        </p:attrNameLst>
                                      </p:cBhvr>
                                      <p:tavLst>
                                        <p:tav tm="0">
                                          <p:val>
                                            <p:strVal val="0-#ppt_w/2"/>
                                          </p:val>
                                        </p:tav>
                                        <p:tav tm="100000">
                                          <p:val>
                                            <p:strVal val="#ppt_x"/>
                                          </p:val>
                                        </p:tav>
                                      </p:tavLst>
                                    </p:anim>
                                    <p:anim calcmode="lin" valueType="num">
                                      <p:cBhvr additive="base">
                                        <p:cTn id="33"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build="p" autoUpdateAnimBg="0" advAuto="0"/>
      <p:bldP spid="9218" grpId="0" animBg="1" autoUpdateAnimBg="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12322" name="Rectangle 2"/>
          <p:cNvSpPr>
            <a:spLocks noGrp="1" noChangeArrowheads="1"/>
          </p:cNvSpPr>
          <p:nvPr>
            <p:ph type="title"/>
          </p:nvPr>
        </p:nvSpPr>
        <p:spPr/>
        <p:txBody>
          <a:bodyPr/>
          <a:lstStyle/>
          <a:p>
            <a:r>
              <a:rPr lang="en-AU" b="1"/>
              <a:t>7.6. İzleme </a:t>
            </a:r>
            <a:r>
              <a:rPr lang="tr-TR" b="1"/>
              <a:t>ve Ölçme Donanımının</a:t>
            </a:r>
            <a:r>
              <a:rPr lang="en-AU" b="1"/>
              <a:t> Kontrolu</a:t>
            </a:r>
            <a:endParaRPr lang="tr-TR" b="1"/>
          </a:p>
        </p:txBody>
      </p:sp>
      <p:sp>
        <p:nvSpPr>
          <p:cNvPr id="312324" name="Rectangle 1026"/>
          <p:cNvSpPr>
            <a:spLocks noChangeArrowheads="1"/>
          </p:cNvSpPr>
          <p:nvPr/>
        </p:nvSpPr>
        <p:spPr bwMode="auto">
          <a:xfrm>
            <a:off x="611188" y="1341438"/>
            <a:ext cx="7772400" cy="4114800"/>
          </a:xfrm>
          <a:prstGeom prst="rect">
            <a:avLst/>
          </a:prstGeom>
          <a:noFill/>
          <a:ln w="9525">
            <a:noFill/>
            <a:miter lim="800000"/>
            <a:headEnd/>
            <a:tailEnd/>
          </a:ln>
          <a:effectLst/>
        </p:spPr>
        <p:txBody>
          <a:bodyPr/>
          <a:lstStyle/>
          <a:p>
            <a:pPr marL="342900" indent="-342900">
              <a:spcBef>
                <a:spcPct val="20000"/>
              </a:spcBef>
              <a:buClr>
                <a:schemeClr val="bg2"/>
              </a:buClr>
              <a:buSzPct val="75000"/>
              <a:buFont typeface="Wingdings" pitchFamily="2" charset="2"/>
              <a:buNone/>
            </a:pPr>
            <a:r>
              <a:rPr lang="tr-TR" sz="2800">
                <a:latin typeface="Verdana" pitchFamily="34" charset="0"/>
              </a:rPr>
              <a:t>a) Belirtilmiş aralıklarla veya kullanımdan önce, uluslararası veya ulusal ölçme standardlarına izlenebilir ölçme standardları ile kalibre edilmeli veya doğrulanmalı veya her ikisi de uygulanmalıdır. Bu tipte standardların bulunmadığı yerlerde, kalibrasyon ve doğrulamada esas alınan hususlar kaydedilmelidir (bkz. Madde 4.2.4).</a:t>
            </a:r>
          </a:p>
          <a:p>
            <a:pPr marL="342900" indent="-342900">
              <a:spcBef>
                <a:spcPct val="20000"/>
              </a:spcBef>
              <a:buClr>
                <a:schemeClr val="bg2"/>
              </a:buClr>
              <a:buSzPct val="75000"/>
              <a:buFont typeface="Wingdings" pitchFamily="2" charset="2"/>
              <a:buNone/>
            </a:pPr>
            <a:r>
              <a:rPr lang="tr-TR" sz="2800">
                <a:latin typeface="Verdana" pitchFamily="34" charset="0"/>
              </a:rPr>
              <a:t>b) Gerekli oldukça ayarlanmalı veya yeniden ayarlanmalıdır.</a:t>
            </a:r>
          </a:p>
        </p:txBody>
      </p:sp>
    </p:spTree>
  </p:cSld>
  <p:clrMapOvr>
    <a:masterClrMapping/>
  </p:clrMapOvr>
  <p:transition spd="med"/>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59426" name="Rectangle 2"/>
          <p:cNvSpPr>
            <a:spLocks noGrp="1" noChangeArrowheads="1"/>
          </p:cNvSpPr>
          <p:nvPr>
            <p:ph type="title"/>
          </p:nvPr>
        </p:nvSpPr>
        <p:spPr/>
        <p:txBody>
          <a:bodyPr/>
          <a:lstStyle/>
          <a:p>
            <a:r>
              <a:rPr lang="en-AU" b="1"/>
              <a:t>7.6. İzleme </a:t>
            </a:r>
            <a:r>
              <a:rPr lang="tr-TR" b="1"/>
              <a:t>ve Ölçme Donanımının</a:t>
            </a:r>
            <a:r>
              <a:rPr lang="en-AU" b="1"/>
              <a:t> Kontrolu</a:t>
            </a:r>
            <a:endParaRPr lang="tr-TR" b="1"/>
          </a:p>
        </p:txBody>
      </p:sp>
      <p:sp>
        <p:nvSpPr>
          <p:cNvPr id="359427" name="Rectangle 1026"/>
          <p:cNvSpPr>
            <a:spLocks noChangeArrowheads="1"/>
          </p:cNvSpPr>
          <p:nvPr/>
        </p:nvSpPr>
        <p:spPr bwMode="auto">
          <a:xfrm>
            <a:off x="611188" y="1341438"/>
            <a:ext cx="7772400" cy="4114800"/>
          </a:xfrm>
          <a:prstGeom prst="rect">
            <a:avLst/>
          </a:prstGeom>
          <a:noFill/>
          <a:ln w="9525">
            <a:noFill/>
            <a:miter lim="800000"/>
            <a:headEnd/>
            <a:tailEnd/>
          </a:ln>
          <a:effectLst/>
        </p:spPr>
        <p:txBody>
          <a:bodyPr/>
          <a:lstStyle/>
          <a:p>
            <a:pPr marL="342900" indent="-342900">
              <a:spcBef>
                <a:spcPct val="20000"/>
              </a:spcBef>
              <a:buClr>
                <a:schemeClr val="bg2"/>
              </a:buClr>
              <a:buSzPct val="75000"/>
              <a:buFont typeface="Wingdings" pitchFamily="2" charset="2"/>
              <a:buNone/>
            </a:pPr>
            <a:r>
              <a:rPr lang="tr-TR" sz="2800">
                <a:latin typeface="Verdana" pitchFamily="34" charset="0"/>
              </a:rPr>
              <a:t>c) Kalibrasyon durumunu belirlemeye imkan verecek şekilde tanımlanmış olmalıdır.</a:t>
            </a:r>
          </a:p>
          <a:p>
            <a:pPr marL="342900" indent="-342900">
              <a:spcBef>
                <a:spcPct val="20000"/>
              </a:spcBef>
              <a:buClr>
                <a:schemeClr val="bg2"/>
              </a:buClr>
              <a:buSzPct val="75000"/>
              <a:buFont typeface="Wingdings" pitchFamily="2" charset="2"/>
              <a:buNone/>
            </a:pPr>
            <a:r>
              <a:rPr lang="tr-TR" sz="2800">
                <a:latin typeface="Verdana" pitchFamily="34" charset="0"/>
              </a:rPr>
              <a:t>d) Ölçme sonuçlarını geçersiz kılabilecek ayarlamalara karşı emniyete alınmalıdır.</a:t>
            </a:r>
          </a:p>
          <a:p>
            <a:pPr marL="342900" indent="-342900">
              <a:spcBef>
                <a:spcPct val="20000"/>
              </a:spcBef>
              <a:buClr>
                <a:schemeClr val="bg2"/>
              </a:buClr>
              <a:buSzPct val="75000"/>
              <a:buFont typeface="Wingdings" pitchFamily="2" charset="2"/>
              <a:buNone/>
            </a:pPr>
            <a:r>
              <a:rPr lang="tr-TR" sz="2800">
                <a:latin typeface="Verdana" pitchFamily="34" charset="0"/>
              </a:rPr>
              <a:t>e) Taşıma, bakım ve depolama sırasında oluşabilecek hasar ve bozulmalara karşı korunmuş olmalıdır.</a:t>
            </a:r>
          </a:p>
        </p:txBody>
      </p:sp>
    </p:spTree>
  </p:cSld>
  <p:clrMapOvr>
    <a:masterClrMapping/>
  </p:clrMapOvr>
  <p:transition spd="med"/>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13346" name="Rectangle 2"/>
          <p:cNvSpPr>
            <a:spLocks noGrp="1" noChangeArrowheads="1"/>
          </p:cNvSpPr>
          <p:nvPr>
            <p:ph type="title"/>
          </p:nvPr>
        </p:nvSpPr>
        <p:spPr/>
        <p:txBody>
          <a:bodyPr/>
          <a:lstStyle/>
          <a:p>
            <a:r>
              <a:rPr lang="en-AU" b="1"/>
              <a:t>7.6. İzleme </a:t>
            </a:r>
            <a:r>
              <a:rPr lang="tr-TR" b="1"/>
              <a:t>ve Ölçme Donanımının</a:t>
            </a:r>
            <a:r>
              <a:rPr lang="en-AU" b="1"/>
              <a:t> Kontrolu</a:t>
            </a:r>
            <a:endParaRPr lang="tr-TR" b="1"/>
          </a:p>
        </p:txBody>
      </p:sp>
      <p:sp>
        <p:nvSpPr>
          <p:cNvPr id="313348" name="Rectangle 1026"/>
          <p:cNvSpPr>
            <a:spLocks noChangeArrowheads="1"/>
          </p:cNvSpPr>
          <p:nvPr/>
        </p:nvSpPr>
        <p:spPr bwMode="auto">
          <a:xfrm>
            <a:off x="468313" y="1628775"/>
            <a:ext cx="7772400" cy="4114800"/>
          </a:xfrm>
          <a:prstGeom prst="rect">
            <a:avLst/>
          </a:prstGeom>
          <a:noFill/>
          <a:ln w="9525">
            <a:noFill/>
            <a:miter lim="800000"/>
            <a:headEnd/>
            <a:tailEnd/>
          </a:ln>
          <a:effectLst/>
        </p:spPr>
        <p:txBody>
          <a:bodyPr/>
          <a:lstStyle/>
          <a:p>
            <a:pPr marL="342900" indent="-342900">
              <a:spcBef>
                <a:spcPct val="20000"/>
              </a:spcBef>
              <a:buClr>
                <a:schemeClr val="bg2"/>
              </a:buClr>
              <a:buSzPct val="75000"/>
              <a:buFont typeface="Wingdings" pitchFamily="2" charset="2"/>
              <a:buNone/>
            </a:pPr>
            <a:r>
              <a:rPr lang="tr-TR" sz="2000"/>
              <a:t>    </a:t>
            </a:r>
            <a:r>
              <a:rPr lang="tr-TR" sz="2800">
                <a:latin typeface="Verdana" pitchFamily="34" charset="0"/>
              </a:rPr>
              <a:t>İlave olarak kuruluş, donanımın şartlara uygun olmadığı görüldüğünde, önceden yapılmış ölçme sonuçlarının geçerliliğini değerlendirmeli ve kaydetmelidir. Kuruluş, donanım ve bu durumdan etkilenen ürünle ilgili gereken tedbiri almalıdır.</a:t>
            </a:r>
          </a:p>
          <a:p>
            <a:pPr marL="342900" indent="-342900">
              <a:spcBef>
                <a:spcPct val="20000"/>
              </a:spcBef>
              <a:buClr>
                <a:schemeClr val="bg2"/>
              </a:buClr>
              <a:buSzPct val="75000"/>
              <a:buFont typeface="Wingdings" pitchFamily="2" charset="2"/>
              <a:buNone/>
            </a:pPr>
            <a:r>
              <a:rPr lang="tr-TR" sz="2800">
                <a:latin typeface="Verdana" pitchFamily="34" charset="0"/>
              </a:rPr>
              <a:t>	Kalibrasyon ve doğrulama sonuçlarının kayıtları muhafaza edilmelidir (bkz. Madde 4.2.4).</a:t>
            </a:r>
          </a:p>
        </p:txBody>
      </p:sp>
    </p:spTree>
  </p:cSld>
  <p:clrMapOvr>
    <a:masterClrMapping/>
  </p:clrMapOvr>
  <p:transition spd="med"/>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61474" name="Rectangle 2"/>
          <p:cNvSpPr>
            <a:spLocks noGrp="1" noChangeArrowheads="1"/>
          </p:cNvSpPr>
          <p:nvPr>
            <p:ph type="title"/>
          </p:nvPr>
        </p:nvSpPr>
        <p:spPr/>
        <p:txBody>
          <a:bodyPr/>
          <a:lstStyle/>
          <a:p>
            <a:r>
              <a:rPr lang="en-AU" b="1"/>
              <a:t>7.6. İzleme </a:t>
            </a:r>
            <a:r>
              <a:rPr lang="tr-TR" b="1"/>
              <a:t>ve Ölçme Donanımının</a:t>
            </a:r>
            <a:r>
              <a:rPr lang="en-AU" b="1"/>
              <a:t> Kontrolu</a:t>
            </a:r>
            <a:endParaRPr lang="tr-TR" b="1"/>
          </a:p>
        </p:txBody>
      </p:sp>
      <p:sp>
        <p:nvSpPr>
          <p:cNvPr id="361475" name="Rectangle 1026"/>
          <p:cNvSpPr>
            <a:spLocks noChangeArrowheads="1"/>
          </p:cNvSpPr>
          <p:nvPr/>
        </p:nvSpPr>
        <p:spPr bwMode="auto">
          <a:xfrm>
            <a:off x="468313" y="1628775"/>
            <a:ext cx="7772400" cy="4114800"/>
          </a:xfrm>
          <a:prstGeom prst="rect">
            <a:avLst/>
          </a:prstGeom>
          <a:noFill/>
          <a:ln w="9525">
            <a:noFill/>
            <a:miter lim="800000"/>
            <a:headEnd/>
            <a:tailEnd/>
          </a:ln>
          <a:effectLst/>
        </p:spPr>
        <p:txBody>
          <a:bodyPr/>
          <a:lstStyle/>
          <a:p>
            <a:pPr marL="342900" indent="-342900">
              <a:spcBef>
                <a:spcPct val="20000"/>
              </a:spcBef>
              <a:buClr>
                <a:schemeClr val="bg2"/>
              </a:buClr>
              <a:buSzPct val="75000"/>
              <a:buFont typeface="Wingdings" pitchFamily="2" charset="2"/>
              <a:buNone/>
            </a:pPr>
            <a:r>
              <a:rPr lang="tr-TR" sz="2800">
                <a:latin typeface="Verdana" pitchFamily="34" charset="0"/>
              </a:rPr>
              <a:t>	Belirtilmiş şartların izlenmesi ve ölçülmesinde bilgisayar yazılımı kullanıldığında, yazılımın istenen uygulamayı yerine getirme yeteneği teyit edilmelidir. Bu işlem ilk kullanımdan önce gerçekleştirilmeli ve gerekli oldukça yeniden teyit edilmelidir.</a:t>
            </a:r>
          </a:p>
        </p:txBody>
      </p:sp>
    </p:spTree>
  </p:cSld>
  <p:clrMapOvr>
    <a:masterClrMapping/>
  </p:clrMapOvr>
  <p:transition spd="med"/>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62498" name="Rectangle 2"/>
          <p:cNvSpPr>
            <a:spLocks noGrp="1" noChangeArrowheads="1"/>
          </p:cNvSpPr>
          <p:nvPr>
            <p:ph type="title"/>
          </p:nvPr>
        </p:nvSpPr>
        <p:spPr/>
        <p:txBody>
          <a:bodyPr/>
          <a:lstStyle/>
          <a:p>
            <a:r>
              <a:rPr lang="en-AU" b="1"/>
              <a:t>7.6. İzleme </a:t>
            </a:r>
            <a:r>
              <a:rPr lang="tr-TR" b="1"/>
              <a:t>ve Ölçme Donanımının</a:t>
            </a:r>
            <a:r>
              <a:rPr lang="en-AU" b="1"/>
              <a:t> Kontrolu</a:t>
            </a:r>
            <a:endParaRPr lang="tr-TR" b="1"/>
          </a:p>
        </p:txBody>
      </p:sp>
      <p:sp>
        <p:nvSpPr>
          <p:cNvPr id="362499" name="Rectangle 1026"/>
          <p:cNvSpPr>
            <a:spLocks noChangeArrowheads="1"/>
          </p:cNvSpPr>
          <p:nvPr/>
        </p:nvSpPr>
        <p:spPr bwMode="auto">
          <a:xfrm>
            <a:off x="468313" y="1628775"/>
            <a:ext cx="7772400" cy="4114800"/>
          </a:xfrm>
          <a:prstGeom prst="rect">
            <a:avLst/>
          </a:prstGeom>
          <a:noFill/>
          <a:ln w="9525">
            <a:noFill/>
            <a:miter lim="800000"/>
            <a:headEnd/>
            <a:tailEnd/>
          </a:ln>
          <a:effectLst/>
        </p:spPr>
        <p:txBody>
          <a:bodyPr/>
          <a:lstStyle/>
          <a:p>
            <a:pPr marL="342900" indent="-342900">
              <a:spcBef>
                <a:spcPct val="20000"/>
              </a:spcBef>
              <a:buClr>
                <a:schemeClr val="bg2"/>
              </a:buClr>
              <a:buSzPct val="75000"/>
              <a:buFont typeface="Wingdings" pitchFamily="2" charset="2"/>
              <a:buNone/>
            </a:pPr>
            <a:r>
              <a:rPr lang="tr-TR" sz="2800">
                <a:latin typeface="Verdana" pitchFamily="34" charset="0"/>
              </a:rPr>
              <a:t>	</a:t>
            </a:r>
            <a:r>
              <a:rPr lang="tr-TR" sz="2800" b="1">
                <a:latin typeface="Verdana" pitchFamily="34" charset="0"/>
              </a:rPr>
              <a:t>Not – </a:t>
            </a:r>
            <a:r>
              <a:rPr lang="tr-TR" sz="2800">
                <a:latin typeface="Verdana" pitchFamily="34" charset="0"/>
              </a:rPr>
              <a:t>Bilgisayar yazılımının istenen uygulamayı yerine getirme yeteneğinin teyidi tipik olarak, yazılımın doğrulanmasını ve kullanıma elverişliliğinin sürekliliği amacıyla konfigürasyon yönetimini içerir.</a:t>
            </a:r>
          </a:p>
        </p:txBody>
      </p:sp>
    </p:spTree>
  </p:cSld>
  <p:clrMapOvr>
    <a:masterClrMapping/>
  </p:clrMapOvr>
  <p:transition spd="med"/>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32450"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32451"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C80E73DB-778E-455E-B3E6-E582AA520AF1}" type="slidenum">
              <a:rPr lang="en-US" sz="1400">
                <a:latin typeface="Arial Narrow" pitchFamily="34" charset="0"/>
              </a:rPr>
              <a:pPr algn="r" eaLnBrk="0" hangingPunct="0">
                <a:spcBef>
                  <a:spcPct val="50000"/>
                </a:spcBef>
              </a:pPr>
              <a:t>235</a:t>
            </a:fld>
            <a:endParaRPr lang="en-US" sz="1400">
              <a:latin typeface="Arial Narrow" pitchFamily="34" charset="0"/>
            </a:endParaRPr>
          </a:p>
        </p:txBody>
      </p:sp>
      <p:sp>
        <p:nvSpPr>
          <p:cNvPr id="415746" name="Rectangle 2"/>
          <p:cNvSpPr>
            <a:spLocks noGrp="1" noChangeArrowheads="1"/>
          </p:cNvSpPr>
          <p:nvPr>
            <p:ph type="title" idx="4294967295"/>
          </p:nvPr>
        </p:nvSpPr>
        <p:spPr/>
        <p:txBody>
          <a:bodyPr/>
          <a:lstStyle/>
          <a:p>
            <a:r>
              <a:rPr lang="en-AU">
                <a:effectLst>
                  <a:outerShdw blurRad="38100" dist="38100" dir="2700000" algn="tl">
                    <a:srgbClr val="000000"/>
                  </a:outerShdw>
                </a:effectLst>
              </a:rPr>
              <a:t>tanımlar</a:t>
            </a:r>
          </a:p>
        </p:txBody>
      </p:sp>
      <p:sp>
        <p:nvSpPr>
          <p:cNvPr id="415747" name="Rectangle 3"/>
          <p:cNvSpPr>
            <a:spLocks noGrp="1" noChangeArrowheads="1"/>
          </p:cNvSpPr>
          <p:nvPr>
            <p:ph type="body" idx="4294967295"/>
          </p:nvPr>
        </p:nvSpPr>
        <p:spPr/>
        <p:txBody>
          <a:bodyPr/>
          <a:lstStyle/>
          <a:p>
            <a:r>
              <a:rPr lang="en-AU" sz="2400" b="1">
                <a:effectLst>
                  <a:outerShdw blurRad="38100" dist="38100" dir="2700000" algn="tl">
                    <a:srgbClr val="C0C0C0"/>
                  </a:outerShdw>
                </a:effectLst>
              </a:rPr>
              <a:t>Ölçüm</a:t>
            </a:r>
            <a:r>
              <a:rPr lang="en-AU" sz="2400">
                <a:effectLst>
                  <a:outerShdw blurRad="38100" dist="38100" dir="2700000" algn="tl">
                    <a:srgbClr val="C0C0C0"/>
                  </a:outerShdw>
                </a:effectLst>
              </a:rPr>
              <a:t>:Büyüklüğün belirlenmesi(kaç?, ne kadar?)</a:t>
            </a:r>
          </a:p>
          <a:p>
            <a:r>
              <a:rPr lang="en-AU" sz="2400" b="1">
                <a:effectLst>
                  <a:outerShdw blurRad="38100" dist="38100" dir="2700000" algn="tl">
                    <a:srgbClr val="C0C0C0"/>
                  </a:outerShdw>
                </a:effectLst>
              </a:rPr>
              <a:t>Kalibrasyon</a:t>
            </a:r>
            <a:r>
              <a:rPr lang="en-AU" sz="2400">
                <a:effectLst>
                  <a:outerShdw blurRad="38100" dist="38100" dir="2700000" algn="tl">
                    <a:srgbClr val="C0C0C0"/>
                  </a:outerShdw>
                </a:effectLst>
              </a:rPr>
              <a:t>: Ölçü aletinin gösterdiği değerler ile ölçülerin bunlara tekabül eden ve bilinen değerleri arasında bağlantı kurmak</a:t>
            </a:r>
          </a:p>
          <a:p>
            <a:r>
              <a:rPr lang="en-AU" sz="2400" b="1">
                <a:effectLst>
                  <a:outerShdw blurRad="38100" dist="38100" dir="2700000" algn="tl">
                    <a:srgbClr val="C0C0C0"/>
                  </a:outerShdw>
                </a:effectLst>
              </a:rPr>
              <a:t>Sapma</a:t>
            </a:r>
            <a:r>
              <a:rPr lang="en-AU" sz="2400">
                <a:effectLst>
                  <a:outerShdw blurRad="38100" dist="38100" dir="2700000" algn="tl">
                    <a:srgbClr val="C0C0C0"/>
                  </a:outerShdw>
                </a:effectLst>
              </a:rPr>
              <a:t>:Bilinen değerle ölçülen değer arasındaki fark</a:t>
            </a:r>
          </a:p>
          <a:p>
            <a:r>
              <a:rPr lang="en-AU" sz="2400" b="1">
                <a:effectLst>
                  <a:outerShdw blurRad="38100" dist="38100" dir="2700000" algn="tl">
                    <a:srgbClr val="C0C0C0"/>
                  </a:outerShdw>
                </a:effectLst>
              </a:rPr>
              <a:t>Doğrulama</a:t>
            </a:r>
            <a:r>
              <a:rPr lang="en-AU" sz="2400">
                <a:effectLst>
                  <a:outerShdw blurRad="38100" dist="38100" dir="2700000" algn="tl">
                    <a:srgbClr val="C0C0C0"/>
                  </a:outerShdw>
                </a:effectLst>
              </a:rPr>
              <a:t>:Sonuç üzerinden büyüklüğü tayin</a:t>
            </a:r>
            <a:endParaRPr lang="en-AU">
              <a:effectLst>
                <a:outerShdw blurRad="38100" dist="38100" dir="2700000" algn="tl">
                  <a:srgbClr val="C0C0C0"/>
                </a:outerShdw>
              </a:effectLst>
            </a:endParaRPr>
          </a:p>
        </p:txBody>
      </p:sp>
    </p:spTree>
  </p:cSld>
  <p:clrMapOvr>
    <a:masterClrMapping/>
  </p:clrMapOvr>
  <p:transition spd="med"/>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14370" name="Rectangle 2"/>
          <p:cNvSpPr>
            <a:spLocks noGrp="1" noChangeArrowheads="1"/>
          </p:cNvSpPr>
          <p:nvPr>
            <p:ph type="title"/>
          </p:nvPr>
        </p:nvSpPr>
        <p:spPr/>
        <p:txBody>
          <a:bodyPr/>
          <a:lstStyle/>
          <a:p>
            <a:r>
              <a:rPr lang="en-AU" b="1"/>
              <a:t>8. Ölçme, Analiz ve İyileştirme</a:t>
            </a:r>
            <a:br>
              <a:rPr lang="en-AU" b="1"/>
            </a:br>
            <a:r>
              <a:rPr lang="en-AU" b="1"/>
              <a:t>8.1</a:t>
            </a:r>
            <a:r>
              <a:rPr lang="tr-TR" b="1"/>
              <a:t> Genel</a:t>
            </a:r>
          </a:p>
        </p:txBody>
      </p:sp>
      <p:sp>
        <p:nvSpPr>
          <p:cNvPr id="314372" name="Rectangle 3"/>
          <p:cNvSpPr>
            <a:spLocks noChangeArrowheads="1"/>
          </p:cNvSpPr>
          <p:nvPr/>
        </p:nvSpPr>
        <p:spPr bwMode="auto">
          <a:xfrm>
            <a:off x="0" y="1557338"/>
            <a:ext cx="9144000" cy="4530725"/>
          </a:xfrm>
          <a:prstGeom prst="rect">
            <a:avLst/>
          </a:prstGeom>
          <a:noFill/>
          <a:ln w="9525">
            <a:noFill/>
            <a:miter lim="800000"/>
            <a:headEnd/>
            <a:tailEnd/>
          </a:ln>
          <a:effectLst/>
        </p:spPr>
        <p:txBody>
          <a:bodyPr lIns="92075" tIns="46038" rIns="92075" bIns="46038"/>
          <a:lstStyle/>
          <a:p>
            <a:pPr marL="342900" indent="-342900">
              <a:spcBef>
                <a:spcPct val="20000"/>
              </a:spcBef>
              <a:buClr>
                <a:schemeClr val="bg2"/>
              </a:buClr>
              <a:buSzPct val="75000"/>
              <a:buFont typeface="Wingdings" pitchFamily="2" charset="2"/>
              <a:buNone/>
            </a:pPr>
            <a:r>
              <a:rPr lang="tr-TR">
                <a:latin typeface="Verdana" pitchFamily="34" charset="0"/>
              </a:rPr>
              <a:t>Kuruluş, aşağıdakiler için gerekli olan izleme, ölçme, analiz ve iyileştirme proseslerini plânlamalı ve uygulamalıdır</a:t>
            </a:r>
            <a:r>
              <a:rPr lang="tr-TR" b="1">
                <a:latin typeface="Verdana" pitchFamily="34" charset="0"/>
              </a:rPr>
              <a:t>:</a:t>
            </a:r>
            <a:endParaRPr lang="tr-TR">
              <a:latin typeface="Verdana" pitchFamily="34" charset="0"/>
            </a:endParaRPr>
          </a:p>
          <a:p>
            <a:pPr marL="342900" indent="-342900">
              <a:spcBef>
                <a:spcPct val="20000"/>
              </a:spcBef>
              <a:buClr>
                <a:schemeClr val="bg2"/>
              </a:buClr>
              <a:buSzPct val="75000"/>
              <a:buFont typeface="Wingdings" pitchFamily="2" charset="2"/>
              <a:buNone/>
            </a:pPr>
            <a:r>
              <a:rPr lang="tr-TR">
                <a:latin typeface="Verdana" pitchFamily="34" charset="0"/>
              </a:rPr>
              <a:t>a) Ürün şartlarına uygunluğu göstermek,</a:t>
            </a:r>
          </a:p>
          <a:p>
            <a:pPr marL="342900" indent="-342900">
              <a:spcBef>
                <a:spcPct val="20000"/>
              </a:spcBef>
              <a:buClr>
                <a:schemeClr val="bg2"/>
              </a:buClr>
              <a:buSzPct val="75000"/>
              <a:buFont typeface="Wingdings" pitchFamily="2" charset="2"/>
              <a:buNone/>
            </a:pPr>
            <a:r>
              <a:rPr lang="tr-TR">
                <a:latin typeface="Verdana" pitchFamily="34" charset="0"/>
              </a:rPr>
              <a:t>b) Kalite yönetim sisteminin uygunluğunu güvence altına almak,</a:t>
            </a:r>
          </a:p>
          <a:p>
            <a:pPr marL="342900" indent="-342900">
              <a:spcBef>
                <a:spcPct val="20000"/>
              </a:spcBef>
              <a:buClr>
                <a:schemeClr val="bg2"/>
              </a:buClr>
              <a:buSzPct val="75000"/>
              <a:buFont typeface="Wingdings" pitchFamily="2" charset="2"/>
              <a:buNone/>
            </a:pPr>
            <a:r>
              <a:rPr lang="tr-TR">
                <a:latin typeface="Verdana" pitchFamily="34" charset="0"/>
              </a:rPr>
              <a:t>c) Kalite yönetim sisteminin etkinliğini sürekli iyileştirmek.</a:t>
            </a:r>
          </a:p>
          <a:p>
            <a:pPr marL="342900" indent="-342900">
              <a:spcBef>
                <a:spcPct val="20000"/>
              </a:spcBef>
              <a:buClr>
                <a:schemeClr val="bg2"/>
              </a:buClr>
              <a:buSzPct val="75000"/>
              <a:buFont typeface="Wingdings" pitchFamily="2" charset="2"/>
              <a:buNone/>
            </a:pPr>
            <a:r>
              <a:rPr lang="tr-TR">
                <a:latin typeface="Verdana" pitchFamily="34" charset="0"/>
              </a:rPr>
              <a:t>Bu, istatistiksel teknikler ve bu tekniklerin kullanım seviyesini de içine alan, uygulanabilir metotların belirlenmesini içermelidir.</a:t>
            </a:r>
            <a:endParaRPr lang="en-AU">
              <a:latin typeface="Verdana" pitchFamily="34" charset="0"/>
            </a:endParaRPr>
          </a:p>
        </p:txBody>
      </p:sp>
    </p:spTree>
  </p:cSld>
  <p:clrMapOvr>
    <a:masterClrMapping/>
  </p:clrMapOvr>
  <p:transition spd="med"/>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34498"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34499"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754AF9B6-5DC1-4314-9B4F-D1C350AE9FC8}" type="slidenum">
              <a:rPr lang="en-US" sz="1400">
                <a:latin typeface="Arial Narrow" pitchFamily="34" charset="0"/>
              </a:rPr>
              <a:pPr algn="r" eaLnBrk="0" hangingPunct="0">
                <a:spcBef>
                  <a:spcPct val="50000"/>
                </a:spcBef>
              </a:pPr>
              <a:t>237</a:t>
            </a:fld>
            <a:endParaRPr lang="en-US" sz="1400">
              <a:latin typeface="Arial Narrow" pitchFamily="34" charset="0"/>
            </a:endParaRPr>
          </a:p>
        </p:txBody>
      </p:sp>
      <p:sp>
        <p:nvSpPr>
          <p:cNvPr id="417794" name="Rectangle 2"/>
          <p:cNvSpPr>
            <a:spLocks noGrp="1" noChangeArrowheads="1"/>
          </p:cNvSpPr>
          <p:nvPr>
            <p:ph type="title" idx="4294967295"/>
          </p:nvPr>
        </p:nvSpPr>
        <p:spPr>
          <a:noFill/>
        </p:spPr>
        <p:txBody>
          <a:bodyPr lIns="92075" tIns="46038" rIns="92075" bIns="46038" anchor="ctr"/>
          <a:lstStyle/>
          <a:p>
            <a:r>
              <a:rPr lang="en-AU">
                <a:solidFill>
                  <a:schemeClr val="tx1"/>
                </a:solidFill>
                <a:effectLst>
                  <a:outerShdw blurRad="38100" dist="38100" dir="2700000" algn="tl">
                    <a:srgbClr val="C0C0C0"/>
                  </a:outerShdw>
                </a:effectLst>
              </a:rPr>
              <a:t>Sürekli İyileşme Döngüsü</a:t>
            </a:r>
            <a:r>
              <a:rPr lang="en-AU">
                <a:effectLst>
                  <a:outerShdw blurRad="38100" dist="38100" dir="2700000" algn="tl">
                    <a:srgbClr val="C0C0C0"/>
                  </a:outerShdw>
                </a:effectLst>
              </a:rPr>
              <a:t> </a:t>
            </a:r>
          </a:p>
        </p:txBody>
      </p:sp>
      <p:grpSp>
        <p:nvGrpSpPr>
          <p:cNvPr id="234501" name="Group 3"/>
          <p:cNvGrpSpPr>
            <a:grpSpLocks/>
          </p:cNvGrpSpPr>
          <p:nvPr/>
        </p:nvGrpSpPr>
        <p:grpSpPr bwMode="auto">
          <a:xfrm>
            <a:off x="974725" y="1828800"/>
            <a:ext cx="7518400" cy="4022725"/>
            <a:chOff x="665" y="1152"/>
            <a:chExt cx="5131" cy="2534"/>
          </a:xfrm>
        </p:grpSpPr>
        <p:sp>
          <p:nvSpPr>
            <p:cNvPr id="234502" name="Rectangle 4"/>
            <p:cNvSpPr>
              <a:spLocks noChangeArrowheads="1"/>
            </p:cNvSpPr>
            <p:nvPr/>
          </p:nvSpPr>
          <p:spPr bwMode="auto">
            <a:xfrm>
              <a:off x="665" y="1574"/>
              <a:ext cx="1604" cy="518"/>
            </a:xfrm>
            <a:prstGeom prst="rect">
              <a:avLst/>
            </a:prstGeom>
            <a:noFill/>
            <a:ln w="9525">
              <a:noFill/>
              <a:miter lim="800000"/>
              <a:headEnd/>
              <a:tailEnd/>
            </a:ln>
          </p:spPr>
          <p:txBody>
            <a:bodyPr wrap="none" lIns="92075" tIns="46038" rIns="92075" bIns="46038">
              <a:spAutoFit/>
            </a:bodyPr>
            <a:lstStyle/>
            <a:p>
              <a:pPr eaLnBrk="0" hangingPunct="0"/>
              <a:r>
                <a:rPr lang="en-AU" b="1"/>
                <a:t>Yönetimin gözden</a:t>
              </a:r>
            </a:p>
            <a:p>
              <a:pPr eaLnBrk="0" hangingPunct="0"/>
              <a:r>
                <a:rPr lang="en-AU" b="1"/>
                <a:t>geçirmesi</a:t>
              </a:r>
            </a:p>
          </p:txBody>
        </p:sp>
        <p:sp>
          <p:nvSpPr>
            <p:cNvPr id="234503" name="Rectangle 5"/>
            <p:cNvSpPr>
              <a:spLocks noChangeArrowheads="1"/>
            </p:cNvSpPr>
            <p:nvPr/>
          </p:nvSpPr>
          <p:spPr bwMode="auto">
            <a:xfrm>
              <a:off x="3588" y="1152"/>
              <a:ext cx="1040" cy="288"/>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AU" b="1"/>
                <a:t>Politika</a:t>
              </a:r>
              <a:endParaRPr lang="en-AU"/>
            </a:p>
          </p:txBody>
        </p:sp>
        <p:sp>
          <p:nvSpPr>
            <p:cNvPr id="234504" name="Rectangle 6"/>
            <p:cNvSpPr>
              <a:spLocks noChangeArrowheads="1"/>
            </p:cNvSpPr>
            <p:nvPr/>
          </p:nvSpPr>
          <p:spPr bwMode="auto">
            <a:xfrm>
              <a:off x="3317" y="1622"/>
              <a:ext cx="1069" cy="288"/>
            </a:xfrm>
            <a:prstGeom prst="rect">
              <a:avLst/>
            </a:prstGeom>
            <a:noFill/>
            <a:ln w="9525">
              <a:noFill/>
              <a:miter lim="800000"/>
              <a:headEnd/>
              <a:tailEnd/>
            </a:ln>
          </p:spPr>
          <p:txBody>
            <a:bodyPr wrap="none" lIns="92075" tIns="46038" rIns="92075" bIns="46038">
              <a:spAutoFit/>
            </a:bodyPr>
            <a:lstStyle/>
            <a:p>
              <a:pPr eaLnBrk="0" hangingPunct="0"/>
              <a:r>
                <a:rPr lang="tr-TR" b="1"/>
                <a:t>     H</a:t>
              </a:r>
              <a:r>
                <a:rPr lang="en-AU" b="1"/>
                <a:t>edefler</a:t>
              </a:r>
              <a:endParaRPr lang="en-AU"/>
            </a:p>
          </p:txBody>
        </p:sp>
        <p:sp>
          <p:nvSpPr>
            <p:cNvPr id="234505" name="Rectangle 7"/>
            <p:cNvSpPr>
              <a:spLocks noChangeArrowheads="1"/>
            </p:cNvSpPr>
            <p:nvPr/>
          </p:nvSpPr>
          <p:spPr bwMode="auto">
            <a:xfrm>
              <a:off x="3629" y="2150"/>
              <a:ext cx="894" cy="288"/>
            </a:xfrm>
            <a:prstGeom prst="rect">
              <a:avLst/>
            </a:prstGeom>
            <a:noFill/>
            <a:ln w="9525">
              <a:noFill/>
              <a:miter lim="800000"/>
              <a:headEnd/>
              <a:tailEnd/>
            </a:ln>
          </p:spPr>
          <p:txBody>
            <a:bodyPr wrap="none" lIns="92075" tIns="46038" rIns="92075" bIns="46038">
              <a:spAutoFit/>
            </a:bodyPr>
            <a:lstStyle/>
            <a:p>
              <a:pPr eaLnBrk="0" hangingPunct="0"/>
              <a:r>
                <a:rPr lang="en-AU" b="1"/>
                <a:t>Planlama</a:t>
              </a:r>
              <a:endParaRPr lang="en-AU"/>
            </a:p>
          </p:txBody>
        </p:sp>
        <p:sp>
          <p:nvSpPr>
            <p:cNvPr id="234506" name="Rectangle 8"/>
            <p:cNvSpPr>
              <a:spLocks noChangeArrowheads="1"/>
            </p:cNvSpPr>
            <p:nvPr/>
          </p:nvSpPr>
          <p:spPr bwMode="auto">
            <a:xfrm>
              <a:off x="3577" y="2678"/>
              <a:ext cx="959" cy="288"/>
            </a:xfrm>
            <a:prstGeom prst="rect">
              <a:avLst/>
            </a:prstGeom>
            <a:noFill/>
            <a:ln w="9525">
              <a:noFill/>
              <a:miter lim="800000"/>
              <a:headEnd/>
              <a:tailEnd/>
            </a:ln>
          </p:spPr>
          <p:txBody>
            <a:bodyPr wrap="none" lIns="92075" tIns="46038" rIns="92075" bIns="46038">
              <a:spAutoFit/>
            </a:bodyPr>
            <a:lstStyle/>
            <a:p>
              <a:pPr eaLnBrk="0" hangingPunct="0"/>
              <a:r>
                <a:rPr lang="en-AU" b="1"/>
                <a:t>Uygulama</a:t>
              </a:r>
              <a:endParaRPr lang="en-AU"/>
            </a:p>
          </p:txBody>
        </p:sp>
        <p:sp>
          <p:nvSpPr>
            <p:cNvPr id="234507" name="Rectangle 9"/>
            <p:cNvSpPr>
              <a:spLocks noChangeArrowheads="1"/>
            </p:cNvSpPr>
            <p:nvPr/>
          </p:nvSpPr>
          <p:spPr bwMode="auto">
            <a:xfrm>
              <a:off x="4461" y="3398"/>
              <a:ext cx="1335" cy="288"/>
            </a:xfrm>
            <a:prstGeom prst="rect">
              <a:avLst/>
            </a:prstGeom>
            <a:noFill/>
            <a:ln w="9525">
              <a:noFill/>
              <a:miter lim="800000"/>
              <a:headEnd/>
              <a:tailEnd/>
            </a:ln>
          </p:spPr>
          <p:txBody>
            <a:bodyPr wrap="none" lIns="92075" tIns="46038" rIns="92075" bIns="46038">
              <a:spAutoFit/>
            </a:bodyPr>
            <a:lstStyle/>
            <a:p>
              <a:pPr eaLnBrk="0" hangingPunct="0"/>
              <a:r>
                <a:rPr lang="en-AU" b="1"/>
                <a:t>Ölçme, İzleme</a:t>
              </a:r>
              <a:r>
                <a:rPr lang="en-AU"/>
                <a:t> </a:t>
              </a:r>
            </a:p>
          </p:txBody>
        </p:sp>
        <p:sp>
          <p:nvSpPr>
            <p:cNvPr id="234508" name="Rectangle 10"/>
            <p:cNvSpPr>
              <a:spLocks noChangeArrowheads="1"/>
            </p:cNvSpPr>
            <p:nvPr/>
          </p:nvSpPr>
          <p:spPr bwMode="auto">
            <a:xfrm>
              <a:off x="2745" y="3398"/>
              <a:ext cx="894" cy="288"/>
            </a:xfrm>
            <a:prstGeom prst="rect">
              <a:avLst/>
            </a:prstGeom>
            <a:noFill/>
            <a:ln w="9525">
              <a:noFill/>
              <a:miter lim="800000"/>
              <a:headEnd/>
              <a:tailEnd/>
            </a:ln>
          </p:spPr>
          <p:txBody>
            <a:bodyPr wrap="none" lIns="92075" tIns="46038" rIns="92075" bIns="46038">
              <a:spAutoFit/>
            </a:bodyPr>
            <a:lstStyle/>
            <a:p>
              <a:pPr eaLnBrk="0" hangingPunct="0"/>
              <a:r>
                <a:rPr lang="en-AU" b="1"/>
                <a:t>Düzeltme</a:t>
              </a:r>
              <a:endParaRPr lang="en-AU"/>
            </a:p>
          </p:txBody>
        </p:sp>
        <p:sp>
          <p:nvSpPr>
            <p:cNvPr id="234509" name="Line 11"/>
            <p:cNvSpPr>
              <a:spLocks noChangeShapeType="1"/>
            </p:cNvSpPr>
            <p:nvPr/>
          </p:nvSpPr>
          <p:spPr bwMode="auto">
            <a:xfrm>
              <a:off x="4004" y="1392"/>
              <a:ext cx="0" cy="336"/>
            </a:xfrm>
            <a:prstGeom prst="line">
              <a:avLst/>
            </a:prstGeom>
            <a:noFill/>
            <a:ln w="12700">
              <a:solidFill>
                <a:schemeClr val="tx1"/>
              </a:solidFill>
              <a:round/>
              <a:headEnd type="none" w="sm" len="sm"/>
              <a:tailEnd type="stealth" w="med" len="med"/>
            </a:ln>
          </p:spPr>
          <p:txBody>
            <a:bodyPr wrap="none" anchor="ctr"/>
            <a:lstStyle/>
            <a:p>
              <a:endParaRPr lang="tr-TR"/>
            </a:p>
          </p:txBody>
        </p:sp>
        <p:sp>
          <p:nvSpPr>
            <p:cNvPr id="234510" name="Line 12"/>
            <p:cNvSpPr>
              <a:spLocks noChangeShapeType="1"/>
            </p:cNvSpPr>
            <p:nvPr/>
          </p:nvSpPr>
          <p:spPr bwMode="auto">
            <a:xfrm>
              <a:off x="4004" y="1872"/>
              <a:ext cx="0" cy="336"/>
            </a:xfrm>
            <a:prstGeom prst="line">
              <a:avLst/>
            </a:prstGeom>
            <a:noFill/>
            <a:ln w="12700">
              <a:solidFill>
                <a:schemeClr val="tx1"/>
              </a:solidFill>
              <a:round/>
              <a:headEnd type="none" w="sm" len="sm"/>
              <a:tailEnd type="stealth" w="med" len="med"/>
            </a:ln>
          </p:spPr>
          <p:txBody>
            <a:bodyPr wrap="none" anchor="ctr"/>
            <a:lstStyle/>
            <a:p>
              <a:endParaRPr lang="tr-TR"/>
            </a:p>
          </p:txBody>
        </p:sp>
        <p:sp>
          <p:nvSpPr>
            <p:cNvPr id="234511" name="Line 13"/>
            <p:cNvSpPr>
              <a:spLocks noChangeShapeType="1"/>
            </p:cNvSpPr>
            <p:nvPr/>
          </p:nvSpPr>
          <p:spPr bwMode="auto">
            <a:xfrm>
              <a:off x="4004" y="2400"/>
              <a:ext cx="0" cy="336"/>
            </a:xfrm>
            <a:prstGeom prst="line">
              <a:avLst/>
            </a:prstGeom>
            <a:noFill/>
            <a:ln w="12700">
              <a:solidFill>
                <a:schemeClr val="tx1"/>
              </a:solidFill>
              <a:round/>
              <a:headEnd type="none" w="sm" len="sm"/>
              <a:tailEnd type="stealth" w="med" len="med"/>
            </a:ln>
          </p:spPr>
          <p:txBody>
            <a:bodyPr wrap="none" anchor="ctr"/>
            <a:lstStyle/>
            <a:p>
              <a:endParaRPr lang="tr-TR"/>
            </a:p>
          </p:txBody>
        </p:sp>
        <p:sp>
          <p:nvSpPr>
            <p:cNvPr id="234512" name="Line 14"/>
            <p:cNvSpPr>
              <a:spLocks noChangeShapeType="1"/>
            </p:cNvSpPr>
            <p:nvPr/>
          </p:nvSpPr>
          <p:spPr bwMode="auto">
            <a:xfrm>
              <a:off x="4316" y="2976"/>
              <a:ext cx="780" cy="432"/>
            </a:xfrm>
            <a:prstGeom prst="line">
              <a:avLst/>
            </a:prstGeom>
            <a:noFill/>
            <a:ln w="12700">
              <a:solidFill>
                <a:schemeClr val="tx1"/>
              </a:solidFill>
              <a:round/>
              <a:headEnd type="none" w="sm" len="sm"/>
              <a:tailEnd type="stealth" w="med" len="med"/>
            </a:ln>
          </p:spPr>
          <p:txBody>
            <a:bodyPr wrap="none" anchor="ctr"/>
            <a:lstStyle/>
            <a:p>
              <a:endParaRPr lang="tr-TR"/>
            </a:p>
          </p:txBody>
        </p:sp>
        <p:sp>
          <p:nvSpPr>
            <p:cNvPr id="234513" name="Line 15"/>
            <p:cNvSpPr>
              <a:spLocks noChangeShapeType="1"/>
            </p:cNvSpPr>
            <p:nvPr/>
          </p:nvSpPr>
          <p:spPr bwMode="auto">
            <a:xfrm flipH="1">
              <a:off x="3796" y="3552"/>
              <a:ext cx="520" cy="0"/>
            </a:xfrm>
            <a:prstGeom prst="line">
              <a:avLst/>
            </a:prstGeom>
            <a:noFill/>
            <a:ln w="12700">
              <a:solidFill>
                <a:schemeClr val="tx1"/>
              </a:solidFill>
              <a:round/>
              <a:headEnd type="none" w="sm" len="sm"/>
              <a:tailEnd type="stealth" w="med" len="med"/>
            </a:ln>
          </p:spPr>
          <p:txBody>
            <a:bodyPr wrap="none" anchor="ctr"/>
            <a:lstStyle/>
            <a:p>
              <a:endParaRPr lang="tr-TR"/>
            </a:p>
          </p:txBody>
        </p:sp>
        <p:sp>
          <p:nvSpPr>
            <p:cNvPr id="234514" name="Line 16"/>
            <p:cNvSpPr>
              <a:spLocks noChangeShapeType="1"/>
            </p:cNvSpPr>
            <p:nvPr/>
          </p:nvSpPr>
          <p:spPr bwMode="auto">
            <a:xfrm flipV="1">
              <a:off x="3328" y="2928"/>
              <a:ext cx="572" cy="480"/>
            </a:xfrm>
            <a:prstGeom prst="line">
              <a:avLst/>
            </a:prstGeom>
            <a:noFill/>
            <a:ln w="12700">
              <a:solidFill>
                <a:schemeClr val="tx1"/>
              </a:solidFill>
              <a:round/>
              <a:headEnd type="none" w="sm" len="sm"/>
              <a:tailEnd type="stealth" w="med" len="med"/>
            </a:ln>
          </p:spPr>
          <p:txBody>
            <a:bodyPr wrap="none" anchor="ctr"/>
            <a:lstStyle/>
            <a:p>
              <a:endParaRPr lang="tr-TR"/>
            </a:p>
          </p:txBody>
        </p:sp>
        <p:sp>
          <p:nvSpPr>
            <p:cNvPr id="234515" name="Line 17"/>
            <p:cNvSpPr>
              <a:spLocks noChangeShapeType="1"/>
            </p:cNvSpPr>
            <p:nvPr/>
          </p:nvSpPr>
          <p:spPr bwMode="auto">
            <a:xfrm flipH="1" flipV="1">
              <a:off x="1664" y="2208"/>
              <a:ext cx="1248" cy="960"/>
            </a:xfrm>
            <a:prstGeom prst="line">
              <a:avLst/>
            </a:prstGeom>
            <a:noFill/>
            <a:ln w="12700">
              <a:solidFill>
                <a:schemeClr val="tx1"/>
              </a:solidFill>
              <a:round/>
              <a:headEnd type="none" w="sm" len="sm"/>
              <a:tailEnd type="stealth" w="med" len="med"/>
            </a:ln>
          </p:spPr>
          <p:txBody>
            <a:bodyPr wrap="none" anchor="ctr"/>
            <a:lstStyle/>
            <a:p>
              <a:endParaRPr lang="tr-TR"/>
            </a:p>
          </p:txBody>
        </p:sp>
        <p:sp>
          <p:nvSpPr>
            <p:cNvPr id="234516" name="Line 18"/>
            <p:cNvSpPr>
              <a:spLocks noChangeShapeType="1"/>
            </p:cNvSpPr>
            <p:nvPr/>
          </p:nvSpPr>
          <p:spPr bwMode="auto">
            <a:xfrm flipV="1">
              <a:off x="1976" y="1296"/>
              <a:ext cx="1560" cy="240"/>
            </a:xfrm>
            <a:prstGeom prst="line">
              <a:avLst/>
            </a:prstGeom>
            <a:noFill/>
            <a:ln w="12700">
              <a:solidFill>
                <a:schemeClr val="tx1"/>
              </a:solidFill>
              <a:round/>
              <a:headEnd type="none" w="sm" len="sm"/>
              <a:tailEnd type="stealth" w="med" len="med"/>
            </a:ln>
          </p:spPr>
          <p:txBody>
            <a:bodyPr wrap="none" anchor="ctr"/>
            <a:lstStyle/>
            <a:p>
              <a:endParaRPr lang="tr-TR"/>
            </a:p>
          </p:txBody>
        </p:sp>
        <p:graphicFrame>
          <p:nvGraphicFramePr>
            <p:cNvPr id="234517" name="Object 1024"/>
            <p:cNvGraphicFramePr>
              <a:graphicFrameLocks/>
            </p:cNvGraphicFramePr>
            <p:nvPr/>
          </p:nvGraphicFramePr>
          <p:xfrm>
            <a:off x="2314" y="1790"/>
            <a:ext cx="724" cy="712"/>
          </p:xfrm>
          <a:graphic>
            <a:graphicData uri="http://schemas.openxmlformats.org/presentationml/2006/ole">
              <p:oleObj spid="_x0000_s234517" name="Clip" r:id="rId3" imgW="3660480" imgH="3601800" progId="MS_ClipArt_Gallery.2">
                <p:embed/>
              </p:oleObj>
            </a:graphicData>
          </a:graphic>
        </p:graphicFrame>
        <p:graphicFrame>
          <p:nvGraphicFramePr>
            <p:cNvPr id="234518" name="Object 1025"/>
            <p:cNvGraphicFramePr>
              <a:graphicFrameLocks/>
            </p:cNvGraphicFramePr>
            <p:nvPr/>
          </p:nvGraphicFramePr>
          <p:xfrm>
            <a:off x="3864" y="2990"/>
            <a:ext cx="484" cy="476"/>
          </p:xfrm>
          <a:graphic>
            <a:graphicData uri="http://schemas.openxmlformats.org/presentationml/2006/ole">
              <p:oleObj spid="_x0000_s234518" name="Clip" r:id="rId4" imgW="3660480" imgH="3601800" progId="MS_ClipArt_Gallery.2">
                <p:embed/>
              </p:oleObj>
            </a:graphicData>
          </a:graphic>
        </p:graphicFrame>
      </p:grpSp>
    </p:spTree>
  </p:cSld>
  <p:clrMapOvr>
    <a:masterClrMapping/>
  </p:clrMapOvr>
  <p:transition spd="med"/>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15394" name="Rectangle 2"/>
          <p:cNvSpPr>
            <a:spLocks noGrp="1" noChangeArrowheads="1"/>
          </p:cNvSpPr>
          <p:nvPr>
            <p:ph type="title"/>
          </p:nvPr>
        </p:nvSpPr>
        <p:spPr/>
        <p:txBody>
          <a:bodyPr/>
          <a:lstStyle/>
          <a:p>
            <a:r>
              <a:rPr lang="en-AU" b="1"/>
              <a:t>8.2. İzleme ve Ölçme</a:t>
            </a:r>
            <a:br>
              <a:rPr lang="en-AU" b="1"/>
            </a:br>
            <a:r>
              <a:rPr lang="en-AU" b="1"/>
              <a:t>8.2.1. Müşteri Memnuniyeti</a:t>
            </a:r>
            <a:endParaRPr lang="tr-TR" b="1"/>
          </a:p>
        </p:txBody>
      </p:sp>
      <p:sp>
        <p:nvSpPr>
          <p:cNvPr id="315396" name="Rectangle 3"/>
          <p:cNvSpPr>
            <a:spLocks noChangeArrowheads="1"/>
          </p:cNvSpPr>
          <p:nvPr/>
        </p:nvSpPr>
        <p:spPr bwMode="auto">
          <a:xfrm>
            <a:off x="468313" y="1600200"/>
            <a:ext cx="8280400" cy="4530725"/>
          </a:xfrm>
          <a:prstGeom prst="rect">
            <a:avLst/>
          </a:prstGeom>
          <a:noFill/>
          <a:ln w="9525">
            <a:noFill/>
            <a:miter lim="800000"/>
            <a:headEnd/>
            <a:tailEnd/>
          </a:ln>
          <a:effectLst/>
        </p:spPr>
        <p:txBody>
          <a:bodyPr lIns="92075" tIns="46038" rIns="92075" bIns="46038"/>
          <a:lstStyle/>
          <a:p>
            <a:pPr marL="342900" indent="-342900">
              <a:spcBef>
                <a:spcPct val="20000"/>
              </a:spcBef>
              <a:buClr>
                <a:schemeClr val="bg2"/>
              </a:buClr>
              <a:buSzPct val="75000"/>
              <a:buFont typeface="Wingdings" pitchFamily="2" charset="2"/>
              <a:buNone/>
            </a:pPr>
            <a:r>
              <a:rPr lang="tr-TR" sz="2800">
                <a:latin typeface="Verdana" pitchFamily="34" charset="0"/>
              </a:rPr>
              <a:t>	</a:t>
            </a:r>
            <a:r>
              <a:rPr lang="tr-TR">
                <a:latin typeface="Verdana" pitchFamily="34" charset="0"/>
              </a:rPr>
              <a:t>Kalite yönetim sisteminin performansının ölçmelerinden birisi olarak kuruluş, müşteri şartlarının karşılanıp karşılanmadığı hakkındaki müşteri algılaması ile ilgili bilgileri izlemelidir. Bu bilgileri elde etmek ve kullanmak için metotlar belirlenmelidir.</a:t>
            </a:r>
            <a:endParaRPr lang="tr-TR" b="1">
              <a:latin typeface="Verdana" pitchFamily="34" charset="0"/>
            </a:endParaRPr>
          </a:p>
          <a:p>
            <a:pPr marL="342900" indent="-342900">
              <a:spcBef>
                <a:spcPct val="20000"/>
              </a:spcBef>
              <a:buClr>
                <a:schemeClr val="bg2"/>
              </a:buClr>
              <a:buSzPct val="75000"/>
              <a:buFont typeface="Wingdings" pitchFamily="2" charset="2"/>
              <a:buNone/>
            </a:pPr>
            <a:r>
              <a:rPr lang="tr-TR" b="1">
                <a:latin typeface="Verdana" pitchFamily="34" charset="0"/>
              </a:rPr>
              <a:t>	Not – </a:t>
            </a:r>
            <a:r>
              <a:rPr lang="tr-TR">
                <a:latin typeface="Verdana" pitchFamily="34" charset="0"/>
              </a:rPr>
              <a:t>Müşteri algılamasının izlenmesi; müşteri memnuniyeti anketleri, teslim edilen ürünün kalitesi ile ilgili müşteri verileri, kullanıcı tercihi anketleri, iş kaybı analizleri, takdir etmeler, garanti kapsamında gelen talepler ve satıcılardan gelen raporlar gibi kaynaklardan girdi elde etmeyi içine alabilir.</a:t>
            </a:r>
            <a:endParaRPr lang="en-AU">
              <a:latin typeface="Verdana" pitchFamily="34" charset="0"/>
            </a:endParaRPr>
          </a:p>
        </p:txBody>
      </p:sp>
    </p:spTree>
  </p:cSld>
  <p:clrMapOvr>
    <a:masterClrMapping/>
  </p:clrMapOvr>
  <p:transition spd="med"/>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36546"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36547"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CC5EEB57-C1D2-4171-B8BF-FFCAB39FC264}" type="slidenum">
              <a:rPr lang="en-US" sz="1400">
                <a:latin typeface="Arial Narrow" pitchFamily="34" charset="0"/>
              </a:rPr>
              <a:pPr algn="r" eaLnBrk="0" hangingPunct="0">
                <a:spcBef>
                  <a:spcPct val="50000"/>
                </a:spcBef>
              </a:pPr>
              <a:t>239</a:t>
            </a:fld>
            <a:endParaRPr lang="en-US" sz="1400">
              <a:latin typeface="Arial Narrow" pitchFamily="34" charset="0"/>
            </a:endParaRPr>
          </a:p>
        </p:txBody>
      </p:sp>
      <p:sp>
        <p:nvSpPr>
          <p:cNvPr id="419842" name="Rectangle 2"/>
          <p:cNvSpPr>
            <a:spLocks noGrp="1" noChangeArrowheads="1"/>
          </p:cNvSpPr>
          <p:nvPr>
            <p:ph type="title" idx="4294967295"/>
          </p:nvPr>
        </p:nvSpPr>
        <p:spPr/>
        <p:txBody>
          <a:bodyPr/>
          <a:lstStyle/>
          <a:p>
            <a:r>
              <a:rPr lang="en-AU">
                <a:effectLst>
                  <a:outerShdw blurRad="38100" dist="38100" dir="2700000" algn="tl">
                    <a:srgbClr val="000000"/>
                  </a:outerShdw>
                </a:effectLst>
              </a:rPr>
              <a:t>Müşteri memnuniyetinin ölçümü</a:t>
            </a:r>
          </a:p>
        </p:txBody>
      </p:sp>
      <p:sp>
        <p:nvSpPr>
          <p:cNvPr id="419843" name="Rectangle 3"/>
          <p:cNvSpPr>
            <a:spLocks noGrp="1" noChangeArrowheads="1"/>
          </p:cNvSpPr>
          <p:nvPr>
            <p:ph type="body" idx="4294967295"/>
          </p:nvPr>
        </p:nvSpPr>
        <p:spPr>
          <a:xfrm>
            <a:off x="949325" y="1905000"/>
            <a:ext cx="8194675" cy="4114800"/>
          </a:xfrm>
        </p:spPr>
        <p:txBody>
          <a:bodyPr/>
          <a:lstStyle/>
          <a:p>
            <a:pPr algn="just">
              <a:buFont typeface="Wingdings" pitchFamily="2" charset="2"/>
              <a:buNone/>
            </a:pPr>
            <a:r>
              <a:rPr lang="tr-TR" sz="2000" b="1">
                <a:effectLst>
                  <a:outerShdw blurRad="38100" dist="38100" dir="2700000" algn="tl">
                    <a:srgbClr val="C0C0C0"/>
                  </a:outerShdw>
                </a:effectLst>
              </a:rPr>
              <a:t>Müşteri memnuniyetinin ölçümüne ilişkin yöntemler;</a:t>
            </a:r>
            <a:endParaRPr lang="tr-TR">
              <a:effectLst>
                <a:outerShdw blurRad="38100" dist="38100" dir="2700000" algn="tl">
                  <a:srgbClr val="C0C0C0"/>
                </a:outerShdw>
              </a:effectLst>
            </a:endParaRPr>
          </a:p>
          <a:p>
            <a:pPr lvl="2" algn="just">
              <a:buFont typeface="Symbol" pitchFamily="18" charset="2"/>
              <a:buChar char="·"/>
            </a:pPr>
            <a:r>
              <a:rPr lang="tr-TR">
                <a:effectLst>
                  <a:outerShdw blurRad="38100" dist="38100" dir="2700000" algn="tl">
                    <a:srgbClr val="C0C0C0"/>
                  </a:outerShdw>
                </a:effectLst>
              </a:rPr>
              <a:t>Müşteri ile doğrudan iletişim kanalları kurulması,</a:t>
            </a:r>
          </a:p>
          <a:p>
            <a:pPr lvl="2" algn="just">
              <a:buFont typeface="Symbol" pitchFamily="18" charset="2"/>
              <a:buChar char="·"/>
            </a:pPr>
            <a:r>
              <a:rPr lang="tr-TR">
                <a:effectLst>
                  <a:outerShdw blurRad="38100" dist="38100" dir="2700000" algn="tl">
                    <a:srgbClr val="C0C0C0"/>
                  </a:outerShdw>
                </a:effectLst>
              </a:rPr>
              <a:t>Sektörel veya müşteri grubu bazında anketlerin yapılması,</a:t>
            </a:r>
          </a:p>
          <a:p>
            <a:pPr lvl="2" algn="just">
              <a:buFont typeface="Symbol" pitchFamily="18" charset="2"/>
              <a:buChar char="·"/>
            </a:pPr>
            <a:r>
              <a:rPr lang="tr-TR">
                <a:effectLst>
                  <a:outerShdw blurRad="38100" dist="38100" dir="2700000" algn="tl">
                    <a:srgbClr val="C0C0C0"/>
                  </a:outerShdw>
                </a:effectLst>
              </a:rPr>
              <a:t>Müşteri olmayan grup bazında anket yapılması,</a:t>
            </a:r>
          </a:p>
          <a:p>
            <a:pPr lvl="2" algn="just">
              <a:buFont typeface="Symbol" pitchFamily="18" charset="2"/>
              <a:buChar char="·"/>
            </a:pPr>
            <a:r>
              <a:rPr lang="tr-TR">
                <a:effectLst>
                  <a:outerShdw blurRad="38100" dist="38100" dir="2700000" algn="tl">
                    <a:srgbClr val="C0C0C0"/>
                  </a:outerShdw>
                </a:effectLst>
              </a:rPr>
              <a:t>Müşteri şikayetleri,</a:t>
            </a:r>
          </a:p>
          <a:p>
            <a:pPr lvl="2" algn="just">
              <a:buFont typeface="Symbol" pitchFamily="18" charset="2"/>
              <a:buChar char="·"/>
            </a:pPr>
            <a:r>
              <a:rPr lang="tr-TR">
                <a:effectLst>
                  <a:outerShdw blurRad="38100" dist="38100" dir="2700000" algn="tl">
                    <a:srgbClr val="C0C0C0"/>
                  </a:outerShdw>
                </a:effectLst>
              </a:rPr>
              <a:t>Sektörel ve/veya genel yayın organlarının kuruluş ile ilgili raporları</a:t>
            </a:r>
          </a:p>
          <a:p>
            <a:pPr lvl="2" algn="just">
              <a:buFont typeface="Symbol" pitchFamily="18" charset="2"/>
              <a:buChar char="·"/>
            </a:pPr>
            <a:r>
              <a:rPr lang="tr-TR">
                <a:effectLst>
                  <a:outerShdw blurRad="38100" dist="38100" dir="2700000" algn="tl">
                    <a:srgbClr val="C0C0C0"/>
                  </a:outerShdw>
                </a:effectLst>
              </a:rPr>
              <a:t>Rekabet ile ilgili bilgiler</a:t>
            </a:r>
          </a:p>
          <a:p>
            <a:pPr lvl="2" algn="just">
              <a:buFont typeface="Symbol" pitchFamily="18" charset="2"/>
              <a:buChar char="·"/>
            </a:pPr>
            <a:r>
              <a:rPr lang="tr-TR">
                <a:effectLst>
                  <a:outerShdw blurRad="38100" dist="38100" dir="2700000" algn="tl">
                    <a:srgbClr val="C0C0C0"/>
                  </a:outerShdw>
                </a:effectLst>
              </a:rPr>
              <a:t>Kuruluş içindeki müşteri ile doğrudan ilişki kuran personelin fikirleri,</a:t>
            </a:r>
          </a:p>
          <a:p>
            <a:pPr>
              <a:buFont typeface="Wingdings" pitchFamily="2" charset="2"/>
              <a:buNone/>
            </a:pPr>
            <a:endParaRPr lang="en-AU">
              <a:effectLst>
                <a:outerShdw blurRad="38100" dist="38100" dir="2700000" algn="tl">
                  <a:srgbClr val="C0C0C0"/>
                </a:outerShdw>
              </a:effectLst>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78882"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378883"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F6889AEF-A3FF-4C38-8C25-E92AA9330E6A}" type="slidenum">
              <a:rPr lang="en-US" sz="1400">
                <a:latin typeface="Arial Narrow" pitchFamily="34" charset="0"/>
              </a:rPr>
              <a:pPr algn="r" eaLnBrk="0" hangingPunct="0">
                <a:spcBef>
                  <a:spcPct val="50000"/>
                </a:spcBef>
              </a:pPr>
              <a:t>24</a:t>
            </a:fld>
            <a:endParaRPr lang="en-US" sz="1400">
              <a:latin typeface="Arial Narrow" pitchFamily="34" charset="0"/>
            </a:endParaRPr>
          </a:p>
        </p:txBody>
      </p:sp>
      <p:sp>
        <p:nvSpPr>
          <p:cNvPr id="17410" name="Rectangle 2"/>
          <p:cNvSpPr>
            <a:spLocks noGrp="1" noChangeArrowheads="1"/>
          </p:cNvSpPr>
          <p:nvPr>
            <p:ph type="title" idx="4294967295"/>
          </p:nvPr>
        </p:nvSpPr>
        <p:spPr>
          <a:noFill/>
          <a:effectLst>
            <a:outerShdw dist="13470" dir="2700000" algn="ctr" rotWithShape="0">
              <a:schemeClr val="bg2"/>
            </a:outerShdw>
          </a:effectLst>
        </p:spPr>
        <p:txBody>
          <a:bodyPr lIns="92075" tIns="46038" rIns="92075" bIns="46038" anchor="ctr"/>
          <a:lstStyle/>
          <a:p>
            <a:r>
              <a:rPr lang="en-AU" b="1">
                <a:effectLst>
                  <a:outerShdw blurRad="38100" dist="38100" dir="2700000" algn="tl">
                    <a:srgbClr val="C0C0C0"/>
                  </a:outerShdw>
                </a:effectLst>
              </a:rPr>
              <a:t>ÜRÜN</a:t>
            </a:r>
          </a:p>
        </p:txBody>
      </p:sp>
      <p:sp>
        <p:nvSpPr>
          <p:cNvPr id="17411" name="Rectangle 3"/>
          <p:cNvSpPr>
            <a:spLocks noGrp="1" noChangeArrowheads="1"/>
          </p:cNvSpPr>
          <p:nvPr>
            <p:ph type="body" idx="4294967295"/>
          </p:nvPr>
        </p:nvSpPr>
        <p:spPr>
          <a:noFill/>
        </p:spPr>
        <p:txBody>
          <a:bodyPr lIns="92075" tIns="46038" rIns="92075" bIns="46038"/>
          <a:lstStyle/>
          <a:p>
            <a:pPr>
              <a:buClr>
                <a:schemeClr val="tx1"/>
              </a:buClr>
              <a:buSzTx/>
              <a:buFont typeface="Wingdings" pitchFamily="2" charset="2"/>
              <a:buChar char="§"/>
            </a:pPr>
            <a:r>
              <a:rPr lang="tr-TR" sz="2400"/>
              <a:t>Yazılım bilgiden oluşur, genellikle soyuttur ve yaklaşımlar, işlemler veya prosedürler şeklinde olabilir.</a:t>
            </a:r>
          </a:p>
          <a:p>
            <a:pPr>
              <a:buClr>
                <a:schemeClr val="tx1"/>
              </a:buClr>
              <a:buSzTx/>
              <a:buFont typeface="Wingdings" pitchFamily="2" charset="2"/>
              <a:buChar char="§"/>
            </a:pPr>
            <a:r>
              <a:rPr lang="tr-TR" sz="2400"/>
              <a:t>Donanım genellikle somuttur ve miktarı sayılabilir bir karakteristiktir. İşlenmiş malzemeler genellikle somuttur ve miktarı adetle ifade edilemeyen bir karakteristiktir. Donanım ve işlenmiş malzemeler, sıklıkla mal olarak adlandırılır.</a:t>
            </a:r>
          </a:p>
          <a:p>
            <a:pPr>
              <a:buClr>
                <a:schemeClr val="tx1"/>
              </a:buClr>
              <a:buSzTx/>
              <a:buFont typeface="Wingdings" pitchFamily="2" charset="2"/>
              <a:buChar char="§"/>
            </a:pPr>
            <a:endParaRPr lang="tr-TR" sz="2400" b="1"/>
          </a:p>
          <a:p>
            <a:pPr>
              <a:buClr>
                <a:schemeClr val="tx1"/>
              </a:buClr>
              <a:buSzTx/>
              <a:buFont typeface="Wingdings" pitchFamily="2" charset="2"/>
              <a:buChar char="§"/>
            </a:pPr>
            <a:r>
              <a:rPr lang="tr-TR" sz="2400" b="1"/>
              <a:t>Not 3</a:t>
            </a:r>
            <a:r>
              <a:rPr lang="tr-TR" sz="2400"/>
              <a:t> - Kalite güvence, esas olarak amaçlanan ürün üzerine odaklanır.</a:t>
            </a:r>
            <a:endParaRPr lang="en-AU" sz="2400"/>
          </a:p>
        </p:txBody>
      </p:sp>
      <p:sp>
        <p:nvSpPr>
          <p:cNvPr id="9218" name="Rectangle 2"/>
          <p:cNvSpPr>
            <a:spLocks noChangeArrowheads="1"/>
          </p:cNvSpPr>
          <p:nvPr/>
        </p:nvSpPr>
        <p:spPr bwMode="auto">
          <a:xfrm>
            <a:off x="14288" y="-14288"/>
            <a:ext cx="9144000" cy="1125538"/>
          </a:xfrm>
          <a:prstGeom prst="rect">
            <a:avLst/>
          </a:prstGeom>
          <a:solidFill>
            <a:srgbClr val="FF0000"/>
          </a:solidFill>
          <a:ln w="9525">
            <a:noFill/>
            <a:miter lim="800000"/>
            <a:headEnd/>
            <a:tailEnd/>
          </a:ln>
          <a:effectLst/>
        </p:spPr>
        <p:txBody>
          <a:bodyPr anchor="b"/>
          <a:lstStyle/>
          <a:p>
            <a:pPr algn="ctr"/>
            <a:r>
              <a:rPr lang="tr-TR" b="1">
                <a:solidFill>
                  <a:schemeClr val="bg1"/>
                </a:solidFill>
                <a:latin typeface="Verdana" pitchFamily="34" charset="0"/>
              </a:rPr>
              <a:t>ÜRÜN</a:t>
            </a:r>
            <a:endParaRPr lang="en-AU" b="1">
              <a:solidFill>
                <a:schemeClr val="bg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0-#ppt_w/2"/>
                                          </p:val>
                                        </p:tav>
                                        <p:tav tm="100000">
                                          <p:val>
                                            <p:strVal val="#ppt_x"/>
                                          </p:val>
                                        </p:tav>
                                      </p:tavLst>
                                    </p:anim>
                                    <p:anim calcmode="lin" valueType="num">
                                      <p:cBhvr additive="base">
                                        <p:cTn id="8" dur="500" fill="hold"/>
                                        <p:tgtEl>
                                          <p:spTgt spid="174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12" dur="500"/>
                                        <p:tgtEl>
                                          <p:spTgt spid="17411">
                                            <p:txEl>
                                              <p:pRg st="0" end="0"/>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16" dur="500"/>
                                        <p:tgtEl>
                                          <p:spTgt spid="17411">
                                            <p:txEl>
                                              <p:pRg st="1" end="1"/>
                                            </p:txEl>
                                          </p:spTgt>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17411">
                                            <p:txEl>
                                              <p:pRg st="3" end="3"/>
                                            </p:txEl>
                                          </p:spTgt>
                                        </p:tgtEl>
                                        <p:attrNameLst>
                                          <p:attrName>style.visibility</p:attrName>
                                        </p:attrNameLst>
                                      </p:cBhvr>
                                      <p:to>
                                        <p:strVal val="visible"/>
                                      </p:to>
                                    </p:set>
                                    <p:animEffect transition="in" filter="blinds(horizontal)">
                                      <p:cBhvr>
                                        <p:cTn id="20" dur="500"/>
                                        <p:tgtEl>
                                          <p:spTgt spid="17411">
                                            <p:txEl>
                                              <p:pRg st="3" end="3"/>
                                            </p:txEl>
                                          </p:spTgt>
                                        </p:tgtEl>
                                      </p:cBhvr>
                                    </p:animEffect>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9218"/>
                                        </p:tgtEl>
                                        <p:attrNameLst>
                                          <p:attrName>style.visibility</p:attrName>
                                        </p:attrNameLst>
                                      </p:cBhvr>
                                      <p:to>
                                        <p:strVal val="visible"/>
                                      </p:to>
                                    </p:set>
                                    <p:anim calcmode="lin" valueType="num">
                                      <p:cBhvr additive="base">
                                        <p:cTn id="24" dur="500" fill="hold"/>
                                        <p:tgtEl>
                                          <p:spTgt spid="9218"/>
                                        </p:tgtEl>
                                        <p:attrNameLst>
                                          <p:attrName>ppt_x</p:attrName>
                                        </p:attrNameLst>
                                      </p:cBhvr>
                                      <p:tavLst>
                                        <p:tav tm="0">
                                          <p:val>
                                            <p:strVal val="0-#ppt_w/2"/>
                                          </p:val>
                                        </p:tav>
                                        <p:tav tm="100000">
                                          <p:val>
                                            <p:strVal val="#ppt_x"/>
                                          </p:val>
                                        </p:tav>
                                      </p:tavLst>
                                    </p:anim>
                                    <p:anim calcmode="lin" valueType="num">
                                      <p:cBhvr additive="base">
                                        <p:cTn id="25"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build="p" autoUpdateAnimBg="0" advAuto="0"/>
      <p:bldP spid="9218" grpId="0" animBg="1" autoUpdateAnimBg="0"/>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37570"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37571"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93A864C4-180D-4823-B576-A27AB1F7C3A5}" type="slidenum">
              <a:rPr lang="en-US" sz="1400">
                <a:latin typeface="Arial Narrow" pitchFamily="34" charset="0"/>
              </a:rPr>
              <a:pPr algn="r" eaLnBrk="0" hangingPunct="0">
                <a:spcBef>
                  <a:spcPct val="50000"/>
                </a:spcBef>
              </a:pPr>
              <a:t>240</a:t>
            </a:fld>
            <a:endParaRPr lang="en-US" sz="1400">
              <a:latin typeface="Arial Narrow" pitchFamily="34" charset="0"/>
            </a:endParaRPr>
          </a:p>
        </p:txBody>
      </p:sp>
      <p:sp>
        <p:nvSpPr>
          <p:cNvPr id="420866" name="Rectangle 2"/>
          <p:cNvSpPr>
            <a:spLocks noGrp="1" noChangeArrowheads="1"/>
          </p:cNvSpPr>
          <p:nvPr>
            <p:ph type="title" idx="4294967295"/>
          </p:nvPr>
        </p:nvSpPr>
        <p:spPr/>
        <p:txBody>
          <a:bodyPr/>
          <a:lstStyle/>
          <a:p>
            <a:r>
              <a:rPr lang="en-AU">
                <a:effectLst>
                  <a:outerShdw blurRad="38100" dist="38100" dir="2700000" algn="tl">
                    <a:srgbClr val="000000"/>
                  </a:outerShdw>
                </a:effectLst>
              </a:rPr>
              <a:t>Müşteri bilgileri</a:t>
            </a:r>
          </a:p>
        </p:txBody>
      </p:sp>
      <p:sp>
        <p:nvSpPr>
          <p:cNvPr id="420867" name="Rectangle 3"/>
          <p:cNvSpPr>
            <a:spLocks noGrp="1" noChangeArrowheads="1"/>
          </p:cNvSpPr>
          <p:nvPr>
            <p:ph type="body" idx="4294967295"/>
          </p:nvPr>
        </p:nvSpPr>
        <p:spPr>
          <a:xfrm>
            <a:off x="914400" y="2362200"/>
            <a:ext cx="7772400" cy="4114800"/>
          </a:xfrm>
        </p:spPr>
        <p:txBody>
          <a:bodyPr/>
          <a:lstStyle/>
          <a:p>
            <a:pPr lvl="2" algn="just">
              <a:buFont typeface="Symbol" pitchFamily="18" charset="2"/>
              <a:buChar char="·"/>
            </a:pPr>
            <a:r>
              <a:rPr lang="tr-TR">
                <a:effectLst>
                  <a:outerShdw blurRad="38100" dist="38100" dir="2700000" algn="tl">
                    <a:srgbClr val="C0C0C0"/>
                  </a:outerShdw>
                </a:effectLst>
              </a:rPr>
              <a:t>Ürün şartlarının sağlandığına dair bilgiler,</a:t>
            </a:r>
          </a:p>
          <a:p>
            <a:pPr lvl="2" algn="just">
              <a:buFont typeface="Symbol" pitchFamily="18" charset="2"/>
              <a:buChar char="·"/>
            </a:pPr>
            <a:r>
              <a:rPr lang="tr-TR">
                <a:effectLst>
                  <a:outerShdw blurRad="38100" dist="38100" dir="2700000" algn="tl">
                    <a:srgbClr val="C0C0C0"/>
                  </a:outerShdw>
                </a:effectLst>
              </a:rPr>
              <a:t>Sunulan ürüne ilişkin geri besleme,</a:t>
            </a:r>
          </a:p>
          <a:p>
            <a:pPr lvl="2" algn="just">
              <a:buFont typeface="Symbol" pitchFamily="18" charset="2"/>
              <a:buChar char="·"/>
            </a:pPr>
            <a:r>
              <a:rPr lang="tr-TR">
                <a:effectLst>
                  <a:outerShdw blurRad="38100" dist="38100" dir="2700000" algn="tl">
                    <a:srgbClr val="C0C0C0"/>
                  </a:outerShdw>
                </a:effectLst>
              </a:rPr>
              <a:t>Sözleşme şartlarının yeterliliğine dair bilgiler,</a:t>
            </a:r>
          </a:p>
          <a:p>
            <a:pPr lvl="2" algn="just">
              <a:buFont typeface="Symbol" pitchFamily="18" charset="2"/>
              <a:buChar char="·"/>
            </a:pPr>
            <a:r>
              <a:rPr lang="tr-TR">
                <a:effectLst>
                  <a:outerShdw blurRad="38100" dist="38100" dir="2700000" algn="tl">
                    <a:srgbClr val="C0C0C0"/>
                  </a:outerShdw>
                </a:effectLst>
              </a:rPr>
              <a:t>Müşteriye sunulabilecek yeni ürüne ilişkin bilgiler,</a:t>
            </a:r>
          </a:p>
          <a:p>
            <a:pPr lvl="2" algn="just">
              <a:buFont typeface="Symbol" pitchFamily="18" charset="2"/>
              <a:buChar char="·"/>
            </a:pPr>
            <a:r>
              <a:rPr lang="tr-TR">
                <a:effectLst>
                  <a:outerShdw blurRad="38100" dist="38100" dir="2700000" algn="tl">
                    <a:srgbClr val="C0C0C0"/>
                  </a:outerShdw>
                </a:effectLst>
              </a:rPr>
              <a:t>Rekabet ve pazar isteklerine ilişkin bilgiler</a:t>
            </a:r>
          </a:p>
          <a:p>
            <a:pPr>
              <a:buFont typeface="Wingdings" pitchFamily="2" charset="2"/>
              <a:buNone/>
            </a:pPr>
            <a:endParaRPr lang="en-AU">
              <a:effectLst>
                <a:outerShdw blurRad="38100" dist="38100" dir="2700000" algn="tl">
                  <a:srgbClr val="C0C0C0"/>
                </a:outerShdw>
              </a:effectLst>
            </a:endParaRPr>
          </a:p>
        </p:txBody>
      </p:sp>
    </p:spTree>
  </p:cSld>
  <p:clrMapOvr>
    <a:masterClrMapping/>
  </p:clrMapOvr>
  <p:transition spd="med"/>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38594"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38595"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9C4DA253-10BC-4427-A373-179B4F226775}" type="slidenum">
              <a:rPr lang="en-US" sz="1400">
                <a:latin typeface="Arial Narrow" pitchFamily="34" charset="0"/>
              </a:rPr>
              <a:pPr algn="r" eaLnBrk="0" hangingPunct="0">
                <a:spcBef>
                  <a:spcPct val="50000"/>
                </a:spcBef>
              </a:pPr>
              <a:t>241</a:t>
            </a:fld>
            <a:endParaRPr lang="en-US" sz="1400">
              <a:latin typeface="Arial Narrow" pitchFamily="34" charset="0"/>
            </a:endParaRPr>
          </a:p>
        </p:txBody>
      </p:sp>
      <p:sp>
        <p:nvSpPr>
          <p:cNvPr id="421890" name="Rectangle 2"/>
          <p:cNvSpPr>
            <a:spLocks noGrp="1" noChangeArrowheads="1"/>
          </p:cNvSpPr>
          <p:nvPr>
            <p:ph type="title" idx="4294967295"/>
          </p:nvPr>
        </p:nvSpPr>
        <p:spPr/>
        <p:txBody>
          <a:bodyPr/>
          <a:lstStyle/>
          <a:p>
            <a:r>
              <a:rPr lang="en-AU">
                <a:effectLst>
                  <a:outerShdw blurRad="38100" dist="38100" dir="2700000" algn="tl">
                    <a:srgbClr val="000000"/>
                  </a:outerShdw>
                </a:effectLst>
              </a:rPr>
              <a:t>Bu bilgiler kullanılarak;</a:t>
            </a:r>
          </a:p>
        </p:txBody>
      </p:sp>
      <p:sp>
        <p:nvSpPr>
          <p:cNvPr id="421891" name="Rectangle 3"/>
          <p:cNvSpPr>
            <a:spLocks noGrp="1" noChangeArrowheads="1"/>
          </p:cNvSpPr>
          <p:nvPr>
            <p:ph type="body" idx="4294967295"/>
          </p:nvPr>
        </p:nvSpPr>
        <p:spPr/>
        <p:txBody>
          <a:bodyPr/>
          <a:lstStyle/>
          <a:p>
            <a:pPr algn="just"/>
            <a:r>
              <a:rPr lang="tr-TR" sz="2400">
                <a:effectLst>
                  <a:outerShdw blurRad="38100" dist="38100" dir="2700000" algn="tl">
                    <a:srgbClr val="C0C0C0"/>
                  </a:outerShdw>
                </a:effectLst>
              </a:rPr>
              <a:t>Müşteri memnuniyetinin arttırılması,</a:t>
            </a:r>
          </a:p>
          <a:p>
            <a:pPr algn="just"/>
            <a:r>
              <a:rPr lang="tr-TR" sz="2400">
                <a:effectLst>
                  <a:outerShdw blurRad="38100" dist="38100" dir="2700000" algn="tl">
                    <a:srgbClr val="C0C0C0"/>
                  </a:outerShdw>
                </a:effectLst>
              </a:rPr>
              <a:t>Gerektiği durumlarda proses değişiminin sağlanması,</a:t>
            </a:r>
          </a:p>
          <a:p>
            <a:pPr algn="just"/>
            <a:r>
              <a:rPr lang="tr-TR" sz="2400">
                <a:effectLst>
                  <a:outerShdw blurRad="38100" dist="38100" dir="2700000" algn="tl">
                    <a:srgbClr val="C0C0C0"/>
                  </a:outerShdw>
                </a:effectLst>
              </a:rPr>
              <a:t>Sürekli iyileştirmede veri oluşturulması,</a:t>
            </a:r>
          </a:p>
          <a:p>
            <a:pPr algn="just"/>
            <a:r>
              <a:rPr lang="tr-TR" sz="2400">
                <a:effectLst>
                  <a:outerShdw blurRad="38100" dist="38100" dir="2700000" algn="tl">
                    <a:srgbClr val="C0C0C0"/>
                  </a:outerShdw>
                </a:effectLst>
              </a:rPr>
              <a:t>Rekabet gücünün artması,</a:t>
            </a:r>
          </a:p>
          <a:p>
            <a:pPr algn="just"/>
            <a:r>
              <a:rPr lang="tr-TR" sz="2400">
                <a:effectLst>
                  <a:outerShdw blurRad="38100" dist="38100" dir="2700000" algn="tl">
                    <a:srgbClr val="C0C0C0"/>
                  </a:outerShdw>
                </a:effectLst>
              </a:rPr>
              <a:t>Ürün kalitesinin ölçülmesi ve iyileştirilmesi,</a:t>
            </a:r>
          </a:p>
          <a:p>
            <a:r>
              <a:rPr lang="tr-TR" sz="2400">
                <a:effectLst>
                  <a:outerShdw blurRad="38100" dist="38100" dir="2700000" algn="tl">
                    <a:srgbClr val="C0C0C0"/>
                  </a:outerShdw>
                </a:effectLst>
              </a:rPr>
              <a:t>Kaynakların doğru ve etkin olarak kullanılması</a:t>
            </a:r>
            <a:r>
              <a:rPr lang="tr-TR">
                <a:effectLst>
                  <a:outerShdw blurRad="38100" dist="38100" dir="2700000" algn="tl">
                    <a:srgbClr val="C0C0C0"/>
                  </a:outerShdw>
                </a:effectLst>
              </a:rPr>
              <a:t> gibi İYİLEŞTİRME çalışmalarının etkinliği sağlanabilir.</a:t>
            </a:r>
            <a:endParaRPr lang="en-AU">
              <a:effectLst>
                <a:outerShdw blurRad="38100" dist="38100" dir="2700000" algn="tl">
                  <a:srgbClr val="C0C0C0"/>
                </a:outerShdw>
              </a:effectLst>
            </a:endParaRPr>
          </a:p>
        </p:txBody>
      </p:sp>
    </p:spTree>
  </p:cSld>
  <p:clrMapOvr>
    <a:masterClrMapping/>
  </p:clrMapOvr>
  <p:transition spd="med"/>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16418" name="Rectangle 2"/>
          <p:cNvSpPr>
            <a:spLocks noGrp="1" noChangeArrowheads="1"/>
          </p:cNvSpPr>
          <p:nvPr>
            <p:ph type="title"/>
          </p:nvPr>
        </p:nvSpPr>
        <p:spPr/>
        <p:txBody>
          <a:bodyPr/>
          <a:lstStyle/>
          <a:p>
            <a:r>
              <a:rPr lang="en-AU" b="1"/>
              <a:t>8.2.2. İç Tetkik</a:t>
            </a:r>
            <a:endParaRPr lang="tr-TR" b="1"/>
          </a:p>
        </p:txBody>
      </p:sp>
      <p:sp>
        <p:nvSpPr>
          <p:cNvPr id="316420" name="Rectangle 3"/>
          <p:cNvSpPr>
            <a:spLocks noChangeArrowheads="1"/>
          </p:cNvSpPr>
          <p:nvPr/>
        </p:nvSpPr>
        <p:spPr bwMode="auto">
          <a:xfrm>
            <a:off x="395288" y="1628775"/>
            <a:ext cx="8194675" cy="4114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bg2"/>
              </a:buClr>
              <a:buSzPct val="75000"/>
              <a:buFont typeface="Wingdings" pitchFamily="2" charset="2"/>
              <a:buNone/>
            </a:pPr>
            <a:r>
              <a:rPr lang="tr-TR" sz="2800">
                <a:latin typeface="Verdana" pitchFamily="34" charset="0"/>
              </a:rPr>
              <a:t>Kuruluş, kalite yönetim sisteminin;</a:t>
            </a:r>
          </a:p>
          <a:p>
            <a:pPr marL="342900" indent="-342900">
              <a:spcBef>
                <a:spcPct val="20000"/>
              </a:spcBef>
              <a:buClr>
                <a:schemeClr val="bg2"/>
              </a:buClr>
              <a:buSzPct val="75000"/>
              <a:buFont typeface="Wingdings" pitchFamily="2" charset="2"/>
              <a:buNone/>
            </a:pPr>
            <a:r>
              <a:rPr lang="tr-TR" sz="2800">
                <a:latin typeface="Verdana" pitchFamily="34" charset="0"/>
              </a:rPr>
              <a:t>a) Plânlanmış düzenlemelere (bkz. Madde 7.1), bu standardın şartlarına ve kuruluş tarafından oluşturulan kalite yönetim sistemi şartlarına uyup uymadığını,</a:t>
            </a:r>
          </a:p>
          <a:p>
            <a:pPr marL="342900" indent="-342900">
              <a:spcBef>
                <a:spcPct val="20000"/>
              </a:spcBef>
              <a:buClr>
                <a:schemeClr val="bg2"/>
              </a:buClr>
              <a:buSzPct val="75000"/>
              <a:buFont typeface="Wingdings" pitchFamily="2" charset="2"/>
              <a:buNone/>
            </a:pPr>
            <a:r>
              <a:rPr lang="tr-TR" sz="2800">
                <a:latin typeface="Verdana" pitchFamily="34" charset="0"/>
              </a:rPr>
              <a:t>b) Etkin olarak uygulanıp uygulanmadığı ve sürekliliğinin sağlanıp sağlanmadığını belirlemek için plânlanmış aralıklarla iç tetkikler gerçekleştirilmelidir.</a:t>
            </a:r>
          </a:p>
        </p:txBody>
      </p:sp>
    </p:spTree>
  </p:cSld>
  <p:clrMapOvr>
    <a:masterClrMapping/>
  </p:clrMapOvr>
  <p:transition spd="med"/>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63522" name="Rectangle 2"/>
          <p:cNvSpPr>
            <a:spLocks noGrp="1" noChangeArrowheads="1"/>
          </p:cNvSpPr>
          <p:nvPr>
            <p:ph type="title"/>
          </p:nvPr>
        </p:nvSpPr>
        <p:spPr/>
        <p:txBody>
          <a:bodyPr/>
          <a:lstStyle/>
          <a:p>
            <a:r>
              <a:rPr lang="en-AU" b="1"/>
              <a:t>8.2.2. İç Tetkik</a:t>
            </a:r>
            <a:endParaRPr lang="tr-TR" b="1"/>
          </a:p>
        </p:txBody>
      </p:sp>
      <p:sp>
        <p:nvSpPr>
          <p:cNvPr id="363523" name="Rectangle 3"/>
          <p:cNvSpPr>
            <a:spLocks noChangeArrowheads="1"/>
          </p:cNvSpPr>
          <p:nvPr/>
        </p:nvSpPr>
        <p:spPr bwMode="auto">
          <a:xfrm>
            <a:off x="395288" y="1628775"/>
            <a:ext cx="8194675" cy="4114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bg2"/>
              </a:buClr>
              <a:buSzPct val="75000"/>
              <a:buFont typeface="Wingdings" pitchFamily="2" charset="2"/>
              <a:buNone/>
            </a:pPr>
            <a:r>
              <a:rPr lang="tr-TR" sz="2800">
                <a:latin typeface="Verdana" pitchFamily="34" charset="0"/>
              </a:rPr>
              <a:t>Bir tetkik programı, tetkik edilecek alanların ve proseslerin durum ve önemleri ve bunun yanı sıra geçmiş tetkiklerin sonuçları göz önünde bulundurularak planlanmalıdır. Tetkik kriterleri, kapsamı, sıklığı ve metotları tanımlanmalıdır. Tetkikçilerin seçimi ve tetkikin gerçekleştirilmesi, tetkik prosesinin objektifliğini ve tarafsızlığını güvence altına almalıdır. Tetkikçiler kendi işlerini tetkik etmemelidir.</a:t>
            </a:r>
          </a:p>
        </p:txBody>
      </p:sp>
    </p:spTree>
  </p:cSld>
  <p:clrMapOvr>
    <a:masterClrMapping/>
  </p:clrMapOvr>
  <p:transition spd="med"/>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17442" name="Rectangle 2"/>
          <p:cNvSpPr>
            <a:spLocks noGrp="1" noChangeArrowheads="1"/>
          </p:cNvSpPr>
          <p:nvPr>
            <p:ph type="title"/>
          </p:nvPr>
        </p:nvSpPr>
        <p:spPr/>
        <p:txBody>
          <a:bodyPr/>
          <a:lstStyle/>
          <a:p>
            <a:r>
              <a:rPr lang="en-AU" b="1"/>
              <a:t>8.2.2. İç Tetkik</a:t>
            </a:r>
            <a:endParaRPr lang="tr-TR" b="1"/>
          </a:p>
        </p:txBody>
      </p:sp>
      <p:sp>
        <p:nvSpPr>
          <p:cNvPr id="317444" name="Rectangle 3"/>
          <p:cNvSpPr>
            <a:spLocks noChangeArrowheads="1"/>
          </p:cNvSpPr>
          <p:nvPr/>
        </p:nvSpPr>
        <p:spPr bwMode="auto">
          <a:xfrm>
            <a:off x="611188" y="1700213"/>
            <a:ext cx="7772400" cy="4114800"/>
          </a:xfrm>
          <a:prstGeom prst="rect">
            <a:avLst/>
          </a:prstGeom>
          <a:noFill/>
          <a:ln w="9525">
            <a:noFill/>
            <a:miter lim="800000"/>
            <a:headEnd/>
            <a:tailEnd/>
          </a:ln>
          <a:effectLst/>
        </p:spPr>
        <p:txBody>
          <a:bodyPr/>
          <a:lstStyle/>
          <a:p>
            <a:pPr marL="342900" indent="-342900">
              <a:lnSpc>
                <a:spcPct val="90000"/>
              </a:lnSpc>
              <a:spcBef>
                <a:spcPct val="20000"/>
              </a:spcBef>
              <a:buClr>
                <a:schemeClr val="bg2"/>
              </a:buClr>
              <a:buSzPct val="75000"/>
              <a:buFont typeface="Wingdings" pitchFamily="2" charset="2"/>
              <a:buNone/>
            </a:pPr>
            <a:r>
              <a:rPr lang="tr-TR" sz="2000"/>
              <a:t> </a:t>
            </a:r>
            <a:r>
              <a:rPr lang="tr-TR" sz="2800">
                <a:latin typeface="Verdana" pitchFamily="34" charset="0"/>
              </a:rPr>
              <a:t>Tetkiklerin plânlanması, gerçekleştirilmesi, kayıtların oluşturulması ve sonuçların rapor edilmesi için sorumluluk ve şartları tanımlamak amacıyla dokümante edilmiş bir prosedür oluşturulmalıdır.</a:t>
            </a:r>
          </a:p>
          <a:p>
            <a:pPr marL="342900" indent="-342900">
              <a:spcBef>
                <a:spcPct val="20000"/>
              </a:spcBef>
              <a:buClr>
                <a:schemeClr val="bg2"/>
              </a:buClr>
              <a:buSzPct val="75000"/>
              <a:buFont typeface="Wingdings" pitchFamily="2" charset="2"/>
              <a:buNone/>
            </a:pPr>
            <a:endParaRPr lang="tr-TR" sz="2800">
              <a:latin typeface="Verdana" pitchFamily="34" charset="0"/>
            </a:endParaRPr>
          </a:p>
          <a:p>
            <a:pPr marL="342900" indent="-342900">
              <a:spcBef>
                <a:spcPct val="20000"/>
              </a:spcBef>
              <a:buClr>
                <a:schemeClr val="bg2"/>
              </a:buClr>
              <a:buSzPct val="75000"/>
              <a:buFont typeface="Wingdings" pitchFamily="2" charset="2"/>
              <a:buNone/>
            </a:pPr>
            <a:r>
              <a:rPr lang="tr-TR" sz="2800">
                <a:latin typeface="Verdana" pitchFamily="34" charset="0"/>
              </a:rPr>
              <a:t>Tetkiklerin ve tetkik sonuçlarının kayıtları muhafaza edilmelidir (bkz. Madde 4.2.4).</a:t>
            </a:r>
          </a:p>
        </p:txBody>
      </p:sp>
    </p:spTree>
  </p:cSld>
  <p:clrMapOvr>
    <a:masterClrMapping/>
  </p:clrMapOvr>
  <p:transition spd="med"/>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64546" name="Rectangle 2"/>
          <p:cNvSpPr>
            <a:spLocks noGrp="1" noChangeArrowheads="1"/>
          </p:cNvSpPr>
          <p:nvPr>
            <p:ph type="title"/>
          </p:nvPr>
        </p:nvSpPr>
        <p:spPr/>
        <p:txBody>
          <a:bodyPr/>
          <a:lstStyle/>
          <a:p>
            <a:r>
              <a:rPr lang="en-AU" b="1"/>
              <a:t>8.2.2. İç Tetkik</a:t>
            </a:r>
            <a:endParaRPr lang="tr-TR" b="1"/>
          </a:p>
        </p:txBody>
      </p:sp>
      <p:sp>
        <p:nvSpPr>
          <p:cNvPr id="364547" name="Rectangle 3"/>
          <p:cNvSpPr>
            <a:spLocks noChangeArrowheads="1"/>
          </p:cNvSpPr>
          <p:nvPr/>
        </p:nvSpPr>
        <p:spPr bwMode="auto">
          <a:xfrm>
            <a:off x="611188" y="1700213"/>
            <a:ext cx="7772400" cy="4114800"/>
          </a:xfrm>
          <a:prstGeom prst="rect">
            <a:avLst/>
          </a:prstGeom>
          <a:noFill/>
          <a:ln w="9525">
            <a:noFill/>
            <a:miter lim="800000"/>
            <a:headEnd/>
            <a:tailEnd/>
          </a:ln>
          <a:effectLst/>
        </p:spPr>
        <p:txBody>
          <a:bodyPr/>
          <a:lstStyle/>
          <a:p>
            <a:pPr marL="342900" indent="-342900">
              <a:spcBef>
                <a:spcPct val="20000"/>
              </a:spcBef>
              <a:buClr>
                <a:schemeClr val="bg2"/>
              </a:buClr>
              <a:buSzPct val="75000"/>
              <a:buFont typeface="Wingdings" pitchFamily="2" charset="2"/>
              <a:buNone/>
            </a:pPr>
            <a:r>
              <a:rPr lang="tr-TR" sz="2800">
                <a:latin typeface="Verdana" pitchFamily="34" charset="0"/>
              </a:rPr>
              <a:t>  Tetkik edilen alandan sorumlu yönetim, tespit edilmiş uygunsuzlukların ve bunların nedenlerinin ortadan kaldırılması için gereksiz bir gecikme olmaksızın gereken düzeltmelerin ve düzeltici faaliyetlerin gerçekleştirilmesini güvence altına almalıdır. Takip faaliyetleri, gerçekleştirilen faaliyetlerin doğrulanması ve doğrulama sonuçlarının raporlanmasını kapsamalıdır (bkz. Madde 8.5.2).</a:t>
            </a:r>
            <a:endParaRPr lang="tr-TR" sz="2800" b="1">
              <a:latin typeface="Verdana" pitchFamily="34" charset="0"/>
            </a:endParaRPr>
          </a:p>
        </p:txBody>
      </p:sp>
    </p:spTree>
  </p:cSld>
  <p:clrMapOvr>
    <a:masterClrMapping/>
  </p:clrMapOvr>
  <p:transition spd="med"/>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65570" name="Rectangle 2"/>
          <p:cNvSpPr>
            <a:spLocks noGrp="1" noChangeArrowheads="1"/>
          </p:cNvSpPr>
          <p:nvPr>
            <p:ph type="title"/>
          </p:nvPr>
        </p:nvSpPr>
        <p:spPr/>
        <p:txBody>
          <a:bodyPr/>
          <a:lstStyle/>
          <a:p>
            <a:r>
              <a:rPr lang="en-AU" b="1"/>
              <a:t>8.2.2. İç Tetkik</a:t>
            </a:r>
            <a:endParaRPr lang="tr-TR" b="1"/>
          </a:p>
        </p:txBody>
      </p:sp>
      <p:sp>
        <p:nvSpPr>
          <p:cNvPr id="365571" name="Rectangle 3"/>
          <p:cNvSpPr>
            <a:spLocks noChangeArrowheads="1"/>
          </p:cNvSpPr>
          <p:nvPr/>
        </p:nvSpPr>
        <p:spPr bwMode="auto">
          <a:xfrm>
            <a:off x="611188" y="1700213"/>
            <a:ext cx="7772400" cy="4114800"/>
          </a:xfrm>
          <a:prstGeom prst="rect">
            <a:avLst/>
          </a:prstGeom>
          <a:noFill/>
          <a:ln w="9525">
            <a:noFill/>
            <a:miter lim="800000"/>
            <a:headEnd/>
            <a:tailEnd/>
          </a:ln>
          <a:effectLst/>
        </p:spPr>
        <p:txBody>
          <a:bodyPr/>
          <a:lstStyle/>
          <a:p>
            <a:pPr marL="342900" indent="-342900">
              <a:spcBef>
                <a:spcPct val="20000"/>
              </a:spcBef>
              <a:buClr>
                <a:schemeClr val="bg2"/>
              </a:buClr>
              <a:buSzPct val="75000"/>
              <a:buFont typeface="Wingdings" pitchFamily="2" charset="2"/>
              <a:buNone/>
            </a:pPr>
            <a:r>
              <a:rPr lang="tr-TR" sz="2800" b="1">
                <a:latin typeface="Verdana" pitchFamily="34" charset="0"/>
              </a:rPr>
              <a:t>Not </a:t>
            </a:r>
            <a:r>
              <a:rPr lang="tr-TR" sz="2800">
                <a:latin typeface="Verdana" pitchFamily="34" charset="0"/>
              </a:rPr>
              <a:t>– Kılavuzluk için ISO 19011 standardına bakılmalıdır.</a:t>
            </a:r>
            <a:endParaRPr lang="en-AU" sz="2800">
              <a:latin typeface="Verdana" pitchFamily="34" charset="0"/>
            </a:endParaRPr>
          </a:p>
        </p:txBody>
      </p:sp>
    </p:spTree>
  </p:cSld>
  <p:clrMapOvr>
    <a:masterClrMapping/>
  </p:clrMapOvr>
  <p:transition spd="med"/>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41666"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41667"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47D3A026-9070-4595-9347-3D8FBCC36D0C}" type="slidenum">
              <a:rPr lang="en-US" sz="1400">
                <a:latin typeface="Arial Narrow" pitchFamily="34" charset="0"/>
              </a:rPr>
              <a:pPr algn="r" eaLnBrk="0" hangingPunct="0">
                <a:spcBef>
                  <a:spcPct val="50000"/>
                </a:spcBef>
              </a:pPr>
              <a:t>247</a:t>
            </a:fld>
            <a:endParaRPr lang="en-US" sz="1400">
              <a:latin typeface="Arial Narrow" pitchFamily="34" charset="0"/>
            </a:endParaRPr>
          </a:p>
        </p:txBody>
      </p:sp>
      <p:sp>
        <p:nvSpPr>
          <p:cNvPr id="424962" name="Rectangle 2"/>
          <p:cNvSpPr>
            <a:spLocks noGrp="1" noChangeArrowheads="1"/>
          </p:cNvSpPr>
          <p:nvPr>
            <p:ph type="title" idx="4294967295"/>
          </p:nvPr>
        </p:nvSpPr>
        <p:spPr/>
        <p:txBody>
          <a:bodyPr/>
          <a:lstStyle/>
          <a:p>
            <a:r>
              <a:rPr lang="en-AU">
                <a:effectLst>
                  <a:outerShdw blurRad="38100" dist="38100" dir="2700000" algn="tl">
                    <a:srgbClr val="000000"/>
                  </a:outerShdw>
                </a:effectLst>
              </a:rPr>
              <a:t>Tetkik;</a:t>
            </a:r>
          </a:p>
        </p:txBody>
      </p:sp>
      <p:sp>
        <p:nvSpPr>
          <p:cNvPr id="424963" name="Rectangle 3"/>
          <p:cNvSpPr>
            <a:spLocks noGrp="1" noChangeArrowheads="1"/>
          </p:cNvSpPr>
          <p:nvPr>
            <p:ph type="body" idx="4294967295"/>
          </p:nvPr>
        </p:nvSpPr>
        <p:spPr/>
        <p:txBody>
          <a:bodyPr/>
          <a:lstStyle/>
          <a:p>
            <a:pPr lvl="2" algn="just">
              <a:buFont typeface="Symbol" pitchFamily="18" charset="2"/>
              <a:buNone/>
            </a:pPr>
            <a:r>
              <a:rPr lang="tr-TR" sz="1800">
                <a:effectLst>
                  <a:outerShdw blurRad="38100" dist="38100" dir="2700000" algn="tl">
                    <a:srgbClr val="C0C0C0"/>
                  </a:outerShdw>
                </a:effectLst>
              </a:rPr>
              <a:t>Kalite sisteminin geliştirilmesine  yardımcı olur.</a:t>
            </a:r>
          </a:p>
          <a:p>
            <a:pPr lvl="2" algn="just">
              <a:buFont typeface="Symbol" pitchFamily="18" charset="2"/>
              <a:buNone/>
            </a:pPr>
            <a:endParaRPr lang="tr-TR" sz="1800">
              <a:effectLst>
                <a:outerShdw blurRad="38100" dist="38100" dir="2700000" algn="tl">
                  <a:srgbClr val="C0C0C0"/>
                </a:outerShdw>
              </a:effectLst>
            </a:endParaRPr>
          </a:p>
          <a:p>
            <a:pPr lvl="2" algn="just">
              <a:buFont typeface="Symbol" pitchFamily="18" charset="2"/>
              <a:buNone/>
            </a:pPr>
            <a:r>
              <a:rPr lang="tr-TR" sz="1800">
                <a:effectLst>
                  <a:outerShdw blurRad="38100" dist="38100" dir="2700000" algn="tl">
                    <a:srgbClr val="C0C0C0"/>
                  </a:outerShdw>
                </a:effectLst>
              </a:rPr>
              <a:t>Kalite sisteminin uygun ve etkin unsurlarının tespiti amacıyla yapılır.</a:t>
            </a:r>
          </a:p>
          <a:p>
            <a:pPr lvl="2" algn="just">
              <a:buFont typeface="Symbol" pitchFamily="18" charset="2"/>
              <a:buNone/>
            </a:pPr>
            <a:endParaRPr lang="tr-TR" sz="1800">
              <a:effectLst>
                <a:outerShdw blurRad="38100" dist="38100" dir="2700000" algn="tl">
                  <a:srgbClr val="C0C0C0"/>
                </a:outerShdw>
              </a:effectLst>
            </a:endParaRPr>
          </a:p>
          <a:p>
            <a:pPr lvl="2" algn="just">
              <a:buFont typeface="Symbol" pitchFamily="18" charset="2"/>
              <a:buNone/>
            </a:pPr>
            <a:r>
              <a:rPr lang="tr-TR" sz="1800">
                <a:effectLst>
                  <a:outerShdw blurRad="38100" dist="38100" dir="2700000" algn="tl">
                    <a:srgbClr val="C0C0C0"/>
                  </a:outerShdw>
                </a:effectLst>
              </a:rPr>
              <a:t>Yönetim aracıdır.</a:t>
            </a:r>
          </a:p>
          <a:p>
            <a:pPr lvl="2" algn="just">
              <a:buFont typeface="Symbol" pitchFamily="18" charset="2"/>
              <a:buNone/>
            </a:pPr>
            <a:endParaRPr lang="tr-TR" sz="1800">
              <a:effectLst>
                <a:outerShdw blurRad="38100" dist="38100" dir="2700000" algn="tl">
                  <a:srgbClr val="C0C0C0"/>
                </a:outerShdw>
              </a:effectLst>
            </a:endParaRPr>
          </a:p>
          <a:p>
            <a:pPr lvl="2" algn="just">
              <a:buFont typeface="Symbol" pitchFamily="18" charset="2"/>
              <a:buNone/>
            </a:pPr>
            <a:r>
              <a:rPr lang="tr-TR" sz="1800">
                <a:effectLst>
                  <a:outerShdw blurRad="38100" dist="38100" dir="2700000" algn="tl">
                    <a:srgbClr val="C0C0C0"/>
                  </a:outerShdw>
                </a:effectLst>
              </a:rPr>
              <a:t>Kuruluş hedeflerine ulaşmasında yardımcıdır.</a:t>
            </a:r>
          </a:p>
          <a:p>
            <a:pPr>
              <a:buFont typeface="Wingdings" pitchFamily="2" charset="2"/>
              <a:buNone/>
            </a:pPr>
            <a:r>
              <a:rPr lang="tr-TR" sz="1800">
                <a:effectLst>
                  <a:outerShdw blurRad="38100" dist="38100" dir="2700000" algn="tl">
                    <a:srgbClr val="C0C0C0"/>
                  </a:outerShdw>
                </a:effectLst>
              </a:rPr>
              <a:t>		</a:t>
            </a:r>
          </a:p>
          <a:p>
            <a:pPr>
              <a:buFont typeface="Wingdings" pitchFamily="2" charset="2"/>
              <a:buNone/>
            </a:pPr>
            <a:r>
              <a:rPr lang="tr-TR" sz="1800">
                <a:effectLst>
                  <a:outerShdw blurRad="38100" dist="38100" dir="2700000" algn="tl">
                    <a:srgbClr val="C0C0C0"/>
                  </a:outerShdw>
                </a:effectLst>
              </a:rPr>
              <a:t>		Uygunsuzlukları azaltılması, ortadan kaldırılması, önlenmesi için 		objektif delil sağlar</a:t>
            </a:r>
            <a:endParaRPr lang="en-AU">
              <a:effectLst>
                <a:outerShdw blurRad="38100" dist="38100" dir="2700000" algn="tl">
                  <a:srgbClr val="C0C0C0"/>
                </a:outerShdw>
              </a:effectLst>
            </a:endParaRPr>
          </a:p>
        </p:txBody>
      </p:sp>
    </p:spTree>
  </p:cSld>
  <p:clrMapOvr>
    <a:masterClrMapping/>
  </p:clrMapOvr>
  <p:transition spd="med"/>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42690"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42691"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E90947A4-7679-42A2-B1A2-38DB06D6191F}" type="slidenum">
              <a:rPr lang="en-US" sz="1400">
                <a:latin typeface="Arial Narrow" pitchFamily="34" charset="0"/>
              </a:rPr>
              <a:pPr algn="r" eaLnBrk="0" hangingPunct="0">
                <a:spcBef>
                  <a:spcPct val="50000"/>
                </a:spcBef>
              </a:pPr>
              <a:t>248</a:t>
            </a:fld>
            <a:endParaRPr lang="en-US" sz="1400">
              <a:latin typeface="Arial Narrow" pitchFamily="34" charset="0"/>
            </a:endParaRPr>
          </a:p>
        </p:txBody>
      </p:sp>
      <p:sp>
        <p:nvSpPr>
          <p:cNvPr id="425986" name="Rectangle 2"/>
          <p:cNvSpPr>
            <a:spLocks noGrp="1" noChangeArrowheads="1"/>
          </p:cNvSpPr>
          <p:nvPr>
            <p:ph type="title" idx="4294967295"/>
          </p:nvPr>
        </p:nvSpPr>
        <p:spPr/>
        <p:txBody>
          <a:bodyPr/>
          <a:lstStyle/>
          <a:p>
            <a:r>
              <a:rPr lang="en-AU">
                <a:effectLst>
                  <a:outerShdw blurRad="38100" dist="38100" dir="2700000" algn="tl">
                    <a:srgbClr val="000000"/>
                  </a:outerShdw>
                </a:effectLst>
              </a:rPr>
              <a:t>Referans Dokümanlar</a:t>
            </a:r>
          </a:p>
        </p:txBody>
      </p:sp>
      <p:sp>
        <p:nvSpPr>
          <p:cNvPr id="425987" name="Rectangle 3"/>
          <p:cNvSpPr>
            <a:spLocks noGrp="1" noChangeArrowheads="1"/>
          </p:cNvSpPr>
          <p:nvPr>
            <p:ph type="body" idx="4294967295"/>
          </p:nvPr>
        </p:nvSpPr>
        <p:spPr>
          <a:xfrm>
            <a:off x="0" y="2019300"/>
            <a:ext cx="9144000" cy="2782888"/>
          </a:xfrm>
        </p:spPr>
        <p:txBody>
          <a:bodyPr/>
          <a:lstStyle/>
          <a:p>
            <a:pPr lvl="2">
              <a:lnSpc>
                <a:spcPct val="150000"/>
              </a:lnSpc>
              <a:buFont typeface="Symbol" pitchFamily="18" charset="2"/>
              <a:buChar char="·"/>
            </a:pPr>
            <a:r>
              <a:rPr lang="tr-TR">
                <a:solidFill>
                  <a:srgbClr val="000000"/>
                </a:solidFill>
                <a:effectLst>
                  <a:outerShdw blurRad="38100" dist="38100" dir="2700000" algn="tl">
                    <a:srgbClr val="C0C0C0"/>
                  </a:outerShdw>
                </a:effectLst>
              </a:rPr>
              <a:t>TS-EN ISO 9000 standardlar serisi,</a:t>
            </a:r>
          </a:p>
          <a:p>
            <a:pPr lvl="2">
              <a:lnSpc>
                <a:spcPct val="150000"/>
              </a:lnSpc>
              <a:buFont typeface="Symbol" pitchFamily="18" charset="2"/>
              <a:buChar char="·"/>
            </a:pPr>
            <a:r>
              <a:rPr lang="tr-TR">
                <a:solidFill>
                  <a:srgbClr val="000000"/>
                </a:solidFill>
                <a:effectLst>
                  <a:outerShdw blurRad="38100" dist="38100" dir="2700000" algn="tl">
                    <a:srgbClr val="C0C0C0"/>
                  </a:outerShdw>
                </a:effectLst>
              </a:rPr>
              <a:t>Önceki tetkik bulguları,</a:t>
            </a:r>
          </a:p>
          <a:p>
            <a:pPr lvl="2">
              <a:lnSpc>
                <a:spcPct val="150000"/>
              </a:lnSpc>
              <a:buFont typeface="Symbol" pitchFamily="18" charset="2"/>
              <a:buChar char="·"/>
            </a:pPr>
            <a:r>
              <a:rPr lang="tr-TR">
                <a:solidFill>
                  <a:srgbClr val="000000"/>
                </a:solidFill>
                <a:effectLst>
                  <a:outerShdw blurRad="38100" dist="38100" dir="2700000" algn="tl">
                    <a:srgbClr val="C0C0C0"/>
                  </a:outerShdw>
                </a:effectLst>
              </a:rPr>
              <a:t>Tetkik edilecek bölüm dokümanları,</a:t>
            </a:r>
          </a:p>
          <a:p>
            <a:pPr lvl="2">
              <a:lnSpc>
                <a:spcPct val="150000"/>
              </a:lnSpc>
              <a:buFont typeface="Symbol" pitchFamily="18" charset="2"/>
              <a:buChar char="·"/>
            </a:pPr>
            <a:r>
              <a:rPr lang="tr-TR">
                <a:solidFill>
                  <a:srgbClr val="000000"/>
                </a:solidFill>
                <a:effectLst>
                  <a:outerShdw blurRad="38100" dist="38100" dir="2700000" algn="tl">
                    <a:srgbClr val="C0C0C0"/>
                  </a:outerShdw>
                </a:effectLst>
              </a:rPr>
              <a:t>ISO-19011</a:t>
            </a:r>
          </a:p>
          <a:p>
            <a:pPr>
              <a:lnSpc>
                <a:spcPct val="150000"/>
              </a:lnSpc>
              <a:buFont typeface="Wingdings" pitchFamily="2" charset="2"/>
              <a:buNone/>
            </a:pPr>
            <a:endParaRPr lang="en-AU">
              <a:effectLst>
                <a:outerShdw blurRad="38100" dist="38100" dir="2700000" algn="tl">
                  <a:srgbClr val="C0C0C0"/>
                </a:outerShdw>
              </a:effectLst>
            </a:endParaRPr>
          </a:p>
        </p:txBody>
      </p:sp>
    </p:spTree>
  </p:cSld>
  <p:clrMapOvr>
    <a:masterClrMapping/>
  </p:clrMapOvr>
  <p:transition spd="med"/>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43714"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43715"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B275B77B-4140-4092-94CB-9CC97E300049}" type="slidenum">
              <a:rPr lang="en-US" sz="1400">
                <a:latin typeface="Arial Narrow" pitchFamily="34" charset="0"/>
              </a:rPr>
              <a:pPr algn="r" eaLnBrk="0" hangingPunct="0">
                <a:spcBef>
                  <a:spcPct val="50000"/>
                </a:spcBef>
              </a:pPr>
              <a:t>249</a:t>
            </a:fld>
            <a:endParaRPr lang="en-US" sz="1400">
              <a:latin typeface="Arial Narrow" pitchFamily="34" charset="0"/>
            </a:endParaRPr>
          </a:p>
        </p:txBody>
      </p:sp>
      <p:sp>
        <p:nvSpPr>
          <p:cNvPr id="427010" name="Rectangle 2"/>
          <p:cNvSpPr>
            <a:spLocks noGrp="1" noChangeArrowheads="1"/>
          </p:cNvSpPr>
          <p:nvPr>
            <p:ph type="title" idx="4294967295"/>
          </p:nvPr>
        </p:nvSpPr>
        <p:spPr/>
        <p:txBody>
          <a:bodyPr/>
          <a:lstStyle/>
          <a:p>
            <a:r>
              <a:rPr lang="en-AU">
                <a:effectLst>
                  <a:outerShdw blurRad="38100" dist="38100" dir="2700000" algn="tl">
                    <a:srgbClr val="000000"/>
                  </a:outerShdw>
                </a:effectLst>
              </a:rPr>
              <a:t>Tetkik safhaları</a:t>
            </a:r>
          </a:p>
        </p:txBody>
      </p:sp>
      <p:sp>
        <p:nvSpPr>
          <p:cNvPr id="427011" name="Rectangle 3"/>
          <p:cNvSpPr>
            <a:spLocks noGrp="1" noChangeArrowheads="1"/>
          </p:cNvSpPr>
          <p:nvPr>
            <p:ph type="body" idx="4294967295"/>
          </p:nvPr>
        </p:nvSpPr>
        <p:spPr/>
        <p:txBody>
          <a:bodyPr/>
          <a:lstStyle/>
          <a:p>
            <a:pPr lvl="2">
              <a:buFont typeface="Symbol" pitchFamily="18" charset="2"/>
              <a:buNone/>
            </a:pPr>
            <a:r>
              <a:rPr lang="tr-TR" sz="2400">
                <a:solidFill>
                  <a:srgbClr val="000000"/>
                </a:solidFill>
                <a:effectLst>
                  <a:outerShdw blurRad="38100" dist="38100" dir="2700000" algn="tl">
                    <a:srgbClr val="C0C0C0"/>
                  </a:outerShdw>
                </a:effectLst>
              </a:rPr>
              <a:t>Hazırlık,</a:t>
            </a:r>
          </a:p>
          <a:p>
            <a:pPr lvl="2">
              <a:buFont typeface="Symbol" pitchFamily="18" charset="2"/>
              <a:buNone/>
            </a:pPr>
            <a:r>
              <a:rPr lang="tr-TR" sz="2400">
                <a:solidFill>
                  <a:srgbClr val="000000"/>
                </a:solidFill>
                <a:effectLst>
                  <a:outerShdw blurRad="38100" dist="38100" dir="2700000" algn="tl">
                    <a:srgbClr val="C0C0C0"/>
                  </a:outerShdw>
                </a:effectLst>
              </a:rPr>
              <a:t>Planlama,</a:t>
            </a:r>
          </a:p>
          <a:p>
            <a:pPr lvl="2">
              <a:buFont typeface="Symbol" pitchFamily="18" charset="2"/>
              <a:buNone/>
            </a:pPr>
            <a:r>
              <a:rPr lang="tr-TR" sz="2400">
                <a:solidFill>
                  <a:srgbClr val="000000"/>
                </a:solidFill>
                <a:effectLst>
                  <a:outerShdw blurRad="38100" dist="38100" dir="2700000" algn="tl">
                    <a:srgbClr val="C0C0C0"/>
                  </a:outerShdw>
                </a:effectLst>
              </a:rPr>
              <a:t>Uygulama,</a:t>
            </a:r>
          </a:p>
          <a:p>
            <a:pPr>
              <a:buFont typeface="Wingdings" pitchFamily="2" charset="2"/>
              <a:buNone/>
            </a:pPr>
            <a:r>
              <a:rPr lang="tr-TR" sz="2400">
                <a:solidFill>
                  <a:srgbClr val="000000"/>
                </a:solidFill>
                <a:effectLst>
                  <a:outerShdw blurRad="38100" dist="38100" dir="2700000" algn="tl">
                    <a:srgbClr val="C0C0C0"/>
                  </a:outerShdw>
                </a:effectLst>
              </a:rPr>
              <a:t>		Değerlendirme</a:t>
            </a:r>
            <a:endParaRPr lang="en-AU">
              <a:solidFill>
                <a:srgbClr val="000000"/>
              </a:solidFill>
              <a:effectLst>
                <a:outerShdw blurRad="38100" dist="38100" dir="2700000" algn="tl">
                  <a:srgbClr val="C0C0C0"/>
                </a:outerShdw>
              </a:effectLst>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9938"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39939"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2C109F34-1DA0-4332-9E1E-A8D406ADC339}" type="slidenum">
              <a:rPr lang="en-US" sz="1400">
                <a:latin typeface="Arial Narrow" pitchFamily="34" charset="0"/>
              </a:rPr>
              <a:pPr algn="r" eaLnBrk="0" hangingPunct="0">
                <a:spcBef>
                  <a:spcPct val="50000"/>
                </a:spcBef>
              </a:pPr>
              <a:t>25</a:t>
            </a:fld>
            <a:endParaRPr lang="en-US" sz="1400">
              <a:latin typeface="Arial Narrow" pitchFamily="34" charset="0"/>
            </a:endParaRPr>
          </a:p>
        </p:txBody>
      </p:sp>
      <p:sp>
        <p:nvSpPr>
          <p:cNvPr id="20482" name="Rectangle 2"/>
          <p:cNvSpPr>
            <a:spLocks noGrp="1" noChangeArrowheads="1"/>
          </p:cNvSpPr>
          <p:nvPr>
            <p:ph type="title" idx="4294967295"/>
          </p:nvPr>
        </p:nvSpPr>
        <p:spPr>
          <a:noFill/>
          <a:effectLst>
            <a:outerShdw dist="13470" dir="2700000" algn="ctr" rotWithShape="0">
              <a:schemeClr val="bg2"/>
            </a:outerShdw>
          </a:effectLst>
        </p:spPr>
        <p:txBody>
          <a:bodyPr lIns="92075" tIns="46038" rIns="92075" bIns="46038" anchor="ctr"/>
          <a:lstStyle/>
          <a:p>
            <a:r>
              <a:rPr lang="en-AU" b="1">
                <a:effectLst>
                  <a:outerShdw blurRad="38100" dist="38100" dir="2700000" algn="tl">
                    <a:srgbClr val="C0C0C0"/>
                  </a:outerShdw>
                </a:effectLst>
              </a:rPr>
              <a:t>MÜŞTERİ MEMNUNİYETİ</a:t>
            </a:r>
            <a:r>
              <a:rPr lang="en-AU">
                <a:effectLst>
                  <a:outerShdw blurRad="38100" dist="38100" dir="2700000" algn="tl">
                    <a:srgbClr val="C0C0C0"/>
                  </a:outerShdw>
                </a:effectLst>
              </a:rPr>
              <a:t> </a:t>
            </a:r>
          </a:p>
        </p:txBody>
      </p:sp>
      <p:sp>
        <p:nvSpPr>
          <p:cNvPr id="20483" name="Rectangle 3"/>
          <p:cNvSpPr>
            <a:spLocks noGrp="1" noChangeArrowheads="1"/>
          </p:cNvSpPr>
          <p:nvPr>
            <p:ph type="body" idx="4294967295"/>
          </p:nvPr>
        </p:nvSpPr>
        <p:spPr>
          <a:xfrm>
            <a:off x="0" y="1600200"/>
            <a:ext cx="5516563" cy="4530725"/>
          </a:xfrm>
          <a:noFill/>
        </p:spPr>
        <p:txBody>
          <a:bodyPr lIns="92075" tIns="46038" rIns="92075" bIns="46038"/>
          <a:lstStyle/>
          <a:p>
            <a:pPr>
              <a:lnSpc>
                <a:spcPct val="80000"/>
              </a:lnSpc>
              <a:buFont typeface="Wingdings" pitchFamily="2" charset="2"/>
              <a:buNone/>
            </a:pPr>
            <a:r>
              <a:rPr lang="tr-TR" sz="2000" b="1">
                <a:effectLst>
                  <a:outerShdw blurRad="38100" dist="38100" dir="2700000" algn="tl">
                    <a:srgbClr val="C0C0C0"/>
                  </a:outerShdw>
                </a:effectLst>
              </a:rPr>
              <a:t>Müşteri memnuniyeti</a:t>
            </a:r>
            <a:endParaRPr lang="tr-TR" sz="2000">
              <a:effectLst>
                <a:outerShdw blurRad="38100" dist="38100" dir="2700000" algn="tl">
                  <a:srgbClr val="C0C0C0"/>
                </a:outerShdw>
              </a:effectLst>
            </a:endParaRPr>
          </a:p>
          <a:p>
            <a:pPr>
              <a:lnSpc>
                <a:spcPct val="80000"/>
              </a:lnSpc>
              <a:buFont typeface="Wingdings" pitchFamily="2" charset="2"/>
              <a:buNone/>
            </a:pPr>
            <a:r>
              <a:rPr lang="tr-TR" sz="2000">
                <a:effectLst>
                  <a:outerShdw blurRad="38100" dist="38100" dir="2700000" algn="tl">
                    <a:srgbClr val="C0C0C0"/>
                  </a:outerShdw>
                </a:effectLst>
              </a:rPr>
              <a:t>Yerine getirilen müşteri </a:t>
            </a:r>
            <a:r>
              <a:rPr lang="tr-TR" sz="2000" b="1">
                <a:effectLst>
                  <a:outerShdw blurRad="38100" dist="38100" dir="2700000" algn="tl">
                    <a:srgbClr val="C0C0C0"/>
                  </a:outerShdw>
                </a:effectLst>
              </a:rPr>
              <a:t>şartlarının</a:t>
            </a:r>
            <a:r>
              <a:rPr lang="tr-TR" sz="2000">
                <a:effectLst>
                  <a:outerShdw blurRad="38100" dist="38100" dir="2700000" algn="tl">
                    <a:srgbClr val="C0C0C0"/>
                  </a:outerShdw>
                </a:effectLst>
              </a:rPr>
              <a:t>, müşteri tarafından algılanma derecesi.</a:t>
            </a:r>
            <a:endParaRPr lang="tr-TR" sz="2000" b="1">
              <a:effectLst>
                <a:outerShdw blurRad="38100" dist="38100" dir="2700000" algn="tl">
                  <a:srgbClr val="C0C0C0"/>
                </a:outerShdw>
              </a:effectLst>
            </a:endParaRPr>
          </a:p>
          <a:p>
            <a:pPr>
              <a:lnSpc>
                <a:spcPct val="80000"/>
              </a:lnSpc>
              <a:buFont typeface="Wingdings" pitchFamily="2" charset="2"/>
              <a:buNone/>
            </a:pPr>
            <a:endParaRPr lang="tr-TR" sz="2000" b="1">
              <a:effectLst>
                <a:outerShdw blurRad="38100" dist="38100" dir="2700000" algn="tl">
                  <a:srgbClr val="C0C0C0"/>
                </a:outerShdw>
              </a:effectLst>
            </a:endParaRPr>
          </a:p>
          <a:p>
            <a:pPr>
              <a:lnSpc>
                <a:spcPct val="80000"/>
              </a:lnSpc>
              <a:buFont typeface="Wingdings" pitchFamily="2" charset="2"/>
              <a:buNone/>
            </a:pPr>
            <a:r>
              <a:rPr lang="tr-TR" sz="2000" b="1">
                <a:effectLst>
                  <a:outerShdw blurRad="38100" dist="38100" dir="2700000" algn="tl">
                    <a:srgbClr val="C0C0C0"/>
                  </a:outerShdw>
                </a:effectLst>
              </a:rPr>
              <a:t>Not 1 - </a:t>
            </a:r>
            <a:r>
              <a:rPr lang="tr-TR" sz="2000">
                <a:effectLst>
                  <a:outerShdw blurRad="38100" dist="38100" dir="2700000" algn="tl">
                    <a:srgbClr val="C0C0C0"/>
                  </a:outerShdw>
                </a:effectLst>
              </a:rPr>
              <a:t>Müşteri şikayetleri, düşük müşteri memnuniyetinin yaygın bir göstergesidir. Ancak müşteri şikayetlerinin olmaması, müşteri memnuniyetinin yüksek olduğu anlamının çıkarılmasını gerektirmez.</a:t>
            </a:r>
            <a:endParaRPr lang="tr-TR" sz="2000" b="1">
              <a:effectLst>
                <a:outerShdw blurRad="38100" dist="38100" dir="2700000" algn="tl">
                  <a:srgbClr val="C0C0C0"/>
                </a:outerShdw>
              </a:effectLst>
            </a:endParaRPr>
          </a:p>
          <a:p>
            <a:pPr>
              <a:lnSpc>
                <a:spcPct val="80000"/>
              </a:lnSpc>
              <a:buFont typeface="Wingdings" pitchFamily="2" charset="2"/>
              <a:buNone/>
            </a:pPr>
            <a:endParaRPr lang="tr-TR" sz="2000" b="1">
              <a:effectLst>
                <a:outerShdw blurRad="38100" dist="38100" dir="2700000" algn="tl">
                  <a:srgbClr val="C0C0C0"/>
                </a:outerShdw>
              </a:effectLst>
            </a:endParaRPr>
          </a:p>
          <a:p>
            <a:pPr>
              <a:lnSpc>
                <a:spcPct val="80000"/>
              </a:lnSpc>
              <a:buFont typeface="Wingdings" pitchFamily="2" charset="2"/>
              <a:buNone/>
            </a:pPr>
            <a:r>
              <a:rPr lang="tr-TR" sz="2000" b="1">
                <a:effectLst>
                  <a:outerShdw blurRad="38100" dist="38100" dir="2700000" algn="tl">
                    <a:srgbClr val="C0C0C0"/>
                  </a:outerShdw>
                </a:effectLst>
              </a:rPr>
              <a:t>Not 2 - </a:t>
            </a:r>
            <a:r>
              <a:rPr lang="tr-TR" sz="2000">
                <a:effectLst>
                  <a:outerShdw blurRad="38100" dist="38100" dir="2700000" algn="tl">
                    <a:srgbClr val="C0C0C0"/>
                  </a:outerShdw>
                </a:effectLst>
              </a:rPr>
              <a:t>Müşteri şartları, müşteri ile anlaşmaya varılmış ve gerçekleştirilmiş olsa bile, bu durum yüksek müşteri memnuniyetinin sağlandığı anlamının çıkarılmasını gerektirmez.</a:t>
            </a:r>
            <a:endParaRPr lang="en-AU" sz="2000">
              <a:effectLst>
                <a:outerShdw blurRad="38100" dist="38100" dir="2700000" algn="tl">
                  <a:srgbClr val="C0C0C0"/>
                </a:outerShdw>
              </a:effectLst>
            </a:endParaRPr>
          </a:p>
        </p:txBody>
      </p:sp>
      <p:graphicFrame>
        <p:nvGraphicFramePr>
          <p:cNvPr id="20484" name="Object 4"/>
          <p:cNvGraphicFramePr>
            <a:graphicFrameLocks/>
          </p:cNvGraphicFramePr>
          <p:nvPr/>
        </p:nvGraphicFramePr>
        <p:xfrm>
          <a:off x="5545138" y="1981200"/>
          <a:ext cx="3106737" cy="4279900"/>
        </p:xfrm>
        <a:graphic>
          <a:graphicData uri="http://schemas.openxmlformats.org/presentationml/2006/ole">
            <p:oleObj spid="_x0000_s39942" name="Clip" r:id="rId3" imgW="3365280" imgH="4279680" progId="MS_ClipArt_Gallery.2">
              <p:embed/>
            </p:oleObj>
          </a:graphicData>
        </a:graphic>
      </p:graphicFrame>
      <p:sp>
        <p:nvSpPr>
          <p:cNvPr id="9218"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b="1">
                <a:solidFill>
                  <a:schemeClr val="bg1"/>
                </a:solidFill>
                <a:latin typeface="Verdana" pitchFamily="34" charset="0"/>
              </a:rPr>
              <a:t>MÜŞTERİ MEMNUNİYETİ</a:t>
            </a:r>
            <a:endParaRPr lang="en-AU" b="1">
              <a:solidFill>
                <a:schemeClr val="bg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0-#ppt_w/2"/>
                                          </p:val>
                                        </p:tav>
                                        <p:tav tm="100000">
                                          <p:val>
                                            <p:strVal val="#ppt_x"/>
                                          </p:val>
                                        </p:tav>
                                      </p:tavLst>
                                    </p:anim>
                                    <p:anim calcmode="lin" valueType="num">
                                      <p:cBhvr additive="base">
                                        <p:cTn id="8" dur="500" fill="hold"/>
                                        <p:tgtEl>
                                          <p:spTgt spid="2048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blinds(horizontal)">
                                      <p:cBhvr>
                                        <p:cTn id="12" dur="500"/>
                                        <p:tgtEl>
                                          <p:spTgt spid="20483">
                                            <p:txEl>
                                              <p:pRg st="0" end="0"/>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20483">
                                            <p:txEl>
                                              <p:pRg st="1" end="1"/>
                                            </p:txEl>
                                          </p:spTgt>
                                        </p:tgtEl>
                                        <p:attrNameLst>
                                          <p:attrName>style.visibility</p:attrName>
                                        </p:attrNameLst>
                                      </p:cBhvr>
                                      <p:to>
                                        <p:strVal val="visible"/>
                                      </p:to>
                                    </p:set>
                                    <p:animEffect transition="in" filter="blinds(horizontal)">
                                      <p:cBhvr>
                                        <p:cTn id="16" dur="500"/>
                                        <p:tgtEl>
                                          <p:spTgt spid="20483">
                                            <p:txEl>
                                              <p:pRg st="1" end="1"/>
                                            </p:txEl>
                                          </p:spTgt>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20483">
                                            <p:txEl>
                                              <p:pRg st="3" end="3"/>
                                            </p:txEl>
                                          </p:spTgt>
                                        </p:tgtEl>
                                        <p:attrNameLst>
                                          <p:attrName>style.visibility</p:attrName>
                                        </p:attrNameLst>
                                      </p:cBhvr>
                                      <p:to>
                                        <p:strVal val="visible"/>
                                      </p:to>
                                    </p:set>
                                    <p:animEffect transition="in" filter="blinds(horizontal)">
                                      <p:cBhvr>
                                        <p:cTn id="20" dur="500"/>
                                        <p:tgtEl>
                                          <p:spTgt spid="20483">
                                            <p:txEl>
                                              <p:pRg st="3" end="3"/>
                                            </p:txEl>
                                          </p:spTgt>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20483">
                                            <p:txEl>
                                              <p:pRg st="5" end="5"/>
                                            </p:txEl>
                                          </p:spTgt>
                                        </p:tgtEl>
                                        <p:attrNameLst>
                                          <p:attrName>style.visibility</p:attrName>
                                        </p:attrNameLst>
                                      </p:cBhvr>
                                      <p:to>
                                        <p:strVal val="visible"/>
                                      </p:to>
                                    </p:set>
                                    <p:animEffect transition="in" filter="blinds(horizontal)">
                                      <p:cBhvr>
                                        <p:cTn id="24" dur="500"/>
                                        <p:tgtEl>
                                          <p:spTgt spid="20483">
                                            <p:txEl>
                                              <p:pRg st="5" end="5"/>
                                            </p:txEl>
                                          </p:spTgt>
                                        </p:tgtEl>
                                      </p:cBhvr>
                                    </p:animEffect>
                                  </p:childTnLst>
                                </p:cTn>
                              </p:par>
                            </p:childTnLst>
                          </p:cTn>
                        </p:par>
                        <p:par>
                          <p:cTn id="25" fill="hold">
                            <p:stCondLst>
                              <p:cond delay="2500"/>
                            </p:stCondLst>
                            <p:childTnLst>
                              <p:par>
                                <p:cTn id="26" presetID="4" presetClass="entr" presetSubtype="32" fill="hold" nodeType="afterEffect">
                                  <p:stCondLst>
                                    <p:cond delay="0"/>
                                  </p:stCondLst>
                                  <p:childTnLst>
                                    <p:set>
                                      <p:cBhvr>
                                        <p:cTn id="27" dur="1" fill="hold">
                                          <p:stCondLst>
                                            <p:cond delay="0"/>
                                          </p:stCondLst>
                                        </p:cTn>
                                        <p:tgtEl>
                                          <p:spTgt spid="20484"/>
                                        </p:tgtEl>
                                        <p:attrNameLst>
                                          <p:attrName>style.visibility</p:attrName>
                                        </p:attrNameLst>
                                      </p:cBhvr>
                                      <p:to>
                                        <p:strVal val="visible"/>
                                      </p:to>
                                    </p:set>
                                    <p:animEffect transition="in" filter="box(out)">
                                      <p:cBhvr>
                                        <p:cTn id="28" dur="500"/>
                                        <p:tgtEl>
                                          <p:spTgt spid="20484"/>
                                        </p:tgtEl>
                                      </p:cBhvr>
                                    </p:animEffect>
                                  </p:childTnLst>
                                </p:cTn>
                              </p:par>
                            </p:childTnLst>
                          </p:cTn>
                        </p:par>
                        <p:par>
                          <p:cTn id="29" fill="hold">
                            <p:stCondLst>
                              <p:cond delay="3000"/>
                            </p:stCondLst>
                            <p:childTnLst>
                              <p:par>
                                <p:cTn id="30" presetID="2" presetClass="entr" presetSubtype="8" fill="hold" grpId="0" nodeType="afterEffect">
                                  <p:stCondLst>
                                    <p:cond delay="0"/>
                                  </p:stCondLst>
                                  <p:childTnLst>
                                    <p:set>
                                      <p:cBhvr>
                                        <p:cTn id="31" dur="1" fill="hold">
                                          <p:stCondLst>
                                            <p:cond delay="0"/>
                                          </p:stCondLst>
                                        </p:cTn>
                                        <p:tgtEl>
                                          <p:spTgt spid="9218"/>
                                        </p:tgtEl>
                                        <p:attrNameLst>
                                          <p:attrName>style.visibility</p:attrName>
                                        </p:attrNameLst>
                                      </p:cBhvr>
                                      <p:to>
                                        <p:strVal val="visible"/>
                                      </p:to>
                                    </p:set>
                                    <p:anim calcmode="lin" valueType="num">
                                      <p:cBhvr additive="base">
                                        <p:cTn id="32" dur="500" fill="hold"/>
                                        <p:tgtEl>
                                          <p:spTgt spid="9218"/>
                                        </p:tgtEl>
                                        <p:attrNameLst>
                                          <p:attrName>ppt_x</p:attrName>
                                        </p:attrNameLst>
                                      </p:cBhvr>
                                      <p:tavLst>
                                        <p:tav tm="0">
                                          <p:val>
                                            <p:strVal val="0-#ppt_w/2"/>
                                          </p:val>
                                        </p:tav>
                                        <p:tav tm="100000">
                                          <p:val>
                                            <p:strVal val="#ppt_x"/>
                                          </p:val>
                                        </p:tav>
                                      </p:tavLst>
                                    </p:anim>
                                    <p:anim calcmode="lin" valueType="num">
                                      <p:cBhvr additive="base">
                                        <p:cTn id="33"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build="p" autoUpdateAnimBg="0" advAuto="0"/>
      <p:bldP spid="9218" grpId="0" animBg="1" autoUpdateAnimBg="0"/>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44738"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44739"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686B37B0-06AE-41A0-A6E7-D645C703051C}" type="slidenum">
              <a:rPr lang="en-US" sz="1400">
                <a:latin typeface="Arial Narrow" pitchFamily="34" charset="0"/>
              </a:rPr>
              <a:pPr algn="r" eaLnBrk="0" hangingPunct="0">
                <a:spcBef>
                  <a:spcPct val="50000"/>
                </a:spcBef>
              </a:pPr>
              <a:t>250</a:t>
            </a:fld>
            <a:endParaRPr lang="en-US" sz="1400">
              <a:latin typeface="Arial Narrow" pitchFamily="34" charset="0"/>
            </a:endParaRPr>
          </a:p>
        </p:txBody>
      </p:sp>
      <p:sp>
        <p:nvSpPr>
          <p:cNvPr id="428034" name="Rectangle 2"/>
          <p:cNvSpPr>
            <a:spLocks noGrp="1" noChangeArrowheads="1"/>
          </p:cNvSpPr>
          <p:nvPr>
            <p:ph type="title" idx="4294967295"/>
          </p:nvPr>
        </p:nvSpPr>
        <p:spPr/>
        <p:txBody>
          <a:bodyPr/>
          <a:lstStyle/>
          <a:p>
            <a:r>
              <a:rPr lang="en-AU">
                <a:effectLst>
                  <a:outerShdw blurRad="38100" dist="38100" dir="2700000" algn="tl">
                    <a:srgbClr val="000000"/>
                  </a:outerShdw>
                </a:effectLst>
              </a:rPr>
              <a:t>Tetkikler</a:t>
            </a:r>
          </a:p>
        </p:txBody>
      </p:sp>
      <p:sp>
        <p:nvSpPr>
          <p:cNvPr id="428035" name="Rectangle 3"/>
          <p:cNvSpPr>
            <a:spLocks noGrp="1" noChangeArrowheads="1"/>
          </p:cNvSpPr>
          <p:nvPr>
            <p:ph type="body" idx="4294967295"/>
          </p:nvPr>
        </p:nvSpPr>
        <p:spPr/>
        <p:txBody>
          <a:bodyPr/>
          <a:lstStyle/>
          <a:p>
            <a:pPr lvl="2">
              <a:buFont typeface="Symbol" pitchFamily="18" charset="2"/>
              <a:buChar char="·"/>
            </a:pPr>
            <a:r>
              <a:rPr lang="tr-TR">
                <a:solidFill>
                  <a:srgbClr val="000000"/>
                </a:solidFill>
                <a:effectLst>
                  <a:outerShdw blurRad="38100" dist="38100" dir="2700000" algn="tl">
                    <a:srgbClr val="C0C0C0"/>
                  </a:outerShdw>
                </a:effectLst>
              </a:rPr>
              <a:t>Planlanmış ve dokümante edilmiş olmalı</a:t>
            </a:r>
          </a:p>
          <a:p>
            <a:pPr lvl="2">
              <a:buFont typeface="Symbol" pitchFamily="18" charset="2"/>
              <a:buChar char="·"/>
            </a:pPr>
            <a:r>
              <a:rPr lang="tr-TR">
                <a:solidFill>
                  <a:srgbClr val="000000"/>
                </a:solidFill>
                <a:effectLst>
                  <a:outerShdw blurRad="38100" dist="38100" dir="2700000" algn="tl">
                    <a:srgbClr val="C0C0C0"/>
                  </a:outerShdw>
                </a:effectLst>
              </a:rPr>
              <a:t>Tetkik prosesi bağımsız ve objektif olmalı</a:t>
            </a:r>
          </a:p>
          <a:p>
            <a:pPr lvl="2">
              <a:buFont typeface="Symbol" pitchFamily="18" charset="2"/>
              <a:buChar char="·"/>
            </a:pPr>
            <a:r>
              <a:rPr lang="tr-TR">
                <a:solidFill>
                  <a:srgbClr val="000000"/>
                </a:solidFill>
                <a:effectLst>
                  <a:outerShdw blurRad="38100" dist="38100" dir="2700000" algn="tl">
                    <a:srgbClr val="C0C0C0"/>
                  </a:outerShdw>
                </a:effectLst>
              </a:rPr>
              <a:t>Tetkikçiler kendi işini tetkik etmemeli,,</a:t>
            </a:r>
          </a:p>
          <a:p>
            <a:pPr lvl="2">
              <a:buFont typeface="Symbol" pitchFamily="18" charset="2"/>
              <a:buChar char="·"/>
            </a:pPr>
            <a:r>
              <a:rPr lang="tr-TR">
                <a:solidFill>
                  <a:srgbClr val="000000"/>
                </a:solidFill>
                <a:effectLst>
                  <a:outerShdw blurRad="38100" dist="38100" dir="2700000" algn="tl">
                    <a:srgbClr val="C0C0C0"/>
                  </a:outerShdw>
                </a:effectLst>
              </a:rPr>
              <a:t>Prosedürlere uygun olarak yapılmalı,</a:t>
            </a:r>
          </a:p>
          <a:p>
            <a:pPr lvl="2">
              <a:buFont typeface="Symbol" pitchFamily="18" charset="2"/>
              <a:buChar char="·"/>
            </a:pPr>
            <a:r>
              <a:rPr lang="tr-TR">
                <a:solidFill>
                  <a:srgbClr val="000000"/>
                </a:solidFill>
                <a:effectLst>
                  <a:outerShdw blurRad="38100" dist="38100" dir="2700000" algn="tl">
                    <a:srgbClr val="C0C0C0"/>
                  </a:outerShdw>
                </a:effectLst>
              </a:rPr>
              <a:t>Sonuçlar dokümante edilmeli, </a:t>
            </a:r>
          </a:p>
          <a:p>
            <a:pPr lvl="2">
              <a:buFont typeface="Symbol" pitchFamily="18" charset="2"/>
              <a:buChar char="·"/>
            </a:pPr>
            <a:r>
              <a:rPr lang="tr-TR">
                <a:solidFill>
                  <a:srgbClr val="000000"/>
                </a:solidFill>
                <a:effectLst>
                  <a:outerShdw blurRad="38100" dist="38100" dir="2700000" algn="tl">
                    <a:srgbClr val="C0C0C0"/>
                  </a:outerShdw>
                </a:effectLst>
              </a:rPr>
              <a:t>Sorumlu yönetim personeli sonuçlardan haberdar edilmeli,</a:t>
            </a:r>
          </a:p>
          <a:p>
            <a:pPr lvl="2">
              <a:buFont typeface="Symbol" pitchFamily="18" charset="2"/>
              <a:buChar char="·"/>
            </a:pPr>
            <a:r>
              <a:rPr lang="tr-TR">
                <a:solidFill>
                  <a:srgbClr val="000000"/>
                </a:solidFill>
                <a:effectLst>
                  <a:outerShdw blurRad="38100" dist="38100" dir="2700000" algn="tl">
                    <a:srgbClr val="C0C0C0"/>
                  </a:outerShdw>
                </a:effectLst>
              </a:rPr>
              <a:t>Yönetim personeli uygunsuzluklar ve nedenlerinin ortadan kaldırılması için gerekli faaliyetleri başlatmalı.</a:t>
            </a:r>
            <a:endParaRPr lang="tr-TR">
              <a:effectLst>
                <a:outerShdw blurRad="38100" dist="38100" dir="2700000" algn="tl">
                  <a:srgbClr val="C0C0C0"/>
                </a:outerShdw>
              </a:effectLst>
            </a:endParaRPr>
          </a:p>
          <a:p>
            <a:pPr>
              <a:buFont typeface="Wingdings" pitchFamily="2" charset="2"/>
              <a:buNone/>
            </a:pPr>
            <a:endParaRPr lang="en-AU">
              <a:effectLst>
                <a:outerShdw blurRad="38100" dist="38100" dir="2700000" algn="tl">
                  <a:srgbClr val="C0C0C0"/>
                </a:outerShdw>
              </a:effectLst>
            </a:endParaRPr>
          </a:p>
        </p:txBody>
      </p:sp>
    </p:spTree>
  </p:cSld>
  <p:clrMapOvr>
    <a:masterClrMapping/>
  </p:clrMapOvr>
  <p:transition spd="med"/>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18466" name="Rectangle 2"/>
          <p:cNvSpPr>
            <a:spLocks noGrp="1" noChangeArrowheads="1"/>
          </p:cNvSpPr>
          <p:nvPr>
            <p:ph type="title"/>
          </p:nvPr>
        </p:nvSpPr>
        <p:spPr/>
        <p:txBody>
          <a:bodyPr/>
          <a:lstStyle/>
          <a:p>
            <a:r>
              <a:rPr lang="en-AU" b="1"/>
              <a:t>8.2.3. Proseslerin  İzlenmesi ve Ölçülmesi</a:t>
            </a:r>
            <a:endParaRPr lang="tr-TR" b="1"/>
          </a:p>
        </p:txBody>
      </p:sp>
      <p:sp>
        <p:nvSpPr>
          <p:cNvPr id="429059" name="Rectangle 3"/>
          <p:cNvSpPr>
            <a:spLocks noChangeArrowheads="1"/>
          </p:cNvSpPr>
          <p:nvPr/>
        </p:nvSpPr>
        <p:spPr bwMode="auto">
          <a:xfrm>
            <a:off x="755650" y="1700213"/>
            <a:ext cx="7772400" cy="4114800"/>
          </a:xfrm>
          <a:prstGeom prst="rect">
            <a:avLst/>
          </a:prstGeom>
          <a:noFill/>
          <a:ln w="9525">
            <a:noFill/>
            <a:miter lim="800000"/>
            <a:headEnd/>
            <a:tailEnd/>
          </a:ln>
          <a:effectLst/>
        </p:spPr>
        <p:txBody>
          <a:bodyPr lIns="92075" tIns="46038" rIns="92075" bIns="46038"/>
          <a:lstStyle/>
          <a:p>
            <a:pPr marL="342900" indent="-342900" algn="just">
              <a:lnSpc>
                <a:spcPct val="90000"/>
              </a:lnSpc>
              <a:spcBef>
                <a:spcPct val="20000"/>
              </a:spcBef>
              <a:buClr>
                <a:schemeClr val="bg2"/>
              </a:buClr>
              <a:buSzPct val="75000"/>
              <a:buFont typeface="Wingdings" pitchFamily="2" charset="2"/>
              <a:buNone/>
            </a:pPr>
            <a:r>
              <a:rPr lang="tr-TR" sz="2800">
                <a:latin typeface="Verdana" pitchFamily="34" charset="0"/>
              </a:rPr>
              <a:t>Kuruluş, kalite yönetim sistemi proseslerinin izlenmesi ve uygulanabilen durumlarda ölçülmesi için uygun metotları uygulamalıdır. Bu metotlar proseslerin, plânlanmış sonuçlara ulaşabilme yeteneğini göstermelidir.</a:t>
            </a:r>
          </a:p>
          <a:p>
            <a:pPr marL="342900" indent="-342900">
              <a:spcBef>
                <a:spcPct val="20000"/>
              </a:spcBef>
              <a:buClr>
                <a:schemeClr val="bg2"/>
              </a:buClr>
              <a:buSzPct val="75000"/>
              <a:buFont typeface="Wingdings" pitchFamily="2" charset="2"/>
              <a:buNone/>
            </a:pPr>
            <a:r>
              <a:rPr lang="tr-TR" sz="2800">
                <a:latin typeface="Verdana" pitchFamily="34" charset="0"/>
              </a:rPr>
              <a:t>Plânlanmış sonuçlara ulaşılamadığında, uygulanabildiği ölçüde düzeltmeler ve düzeltici faaliyetler gerçekleştirilmelidir.</a:t>
            </a:r>
            <a:endParaRPr lang="tr-TR" sz="2800" b="1">
              <a:latin typeface="Verdana" pitchFamily="34" charset="0"/>
            </a:endParaRPr>
          </a:p>
        </p:txBody>
      </p:sp>
    </p:spTree>
  </p:cSld>
  <p:clrMapOvr>
    <a:masterClrMapping/>
  </p:clrMapOvr>
  <p:transition spd="med"/>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66594" name="Rectangle 2"/>
          <p:cNvSpPr>
            <a:spLocks noGrp="1" noChangeArrowheads="1"/>
          </p:cNvSpPr>
          <p:nvPr>
            <p:ph type="title"/>
          </p:nvPr>
        </p:nvSpPr>
        <p:spPr/>
        <p:txBody>
          <a:bodyPr/>
          <a:lstStyle/>
          <a:p>
            <a:r>
              <a:rPr lang="en-AU" b="1"/>
              <a:t>8.2.3. Proseslerin  İzlenmesi ve Ölçülmesi</a:t>
            </a:r>
            <a:endParaRPr lang="tr-TR" b="1"/>
          </a:p>
        </p:txBody>
      </p:sp>
      <p:sp>
        <p:nvSpPr>
          <p:cNvPr id="429059" name="Rectangle 3"/>
          <p:cNvSpPr>
            <a:spLocks noChangeArrowheads="1"/>
          </p:cNvSpPr>
          <p:nvPr/>
        </p:nvSpPr>
        <p:spPr bwMode="auto">
          <a:xfrm>
            <a:off x="755650" y="1700213"/>
            <a:ext cx="7772400" cy="4114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bg2"/>
              </a:buClr>
              <a:buSzPct val="75000"/>
              <a:buFont typeface="Wingdings" pitchFamily="2" charset="2"/>
              <a:buNone/>
            </a:pPr>
            <a:r>
              <a:rPr lang="tr-TR" sz="2800" b="1">
                <a:latin typeface="Verdana" pitchFamily="34" charset="0"/>
              </a:rPr>
              <a:t>Not </a:t>
            </a:r>
            <a:r>
              <a:rPr lang="tr-TR" sz="2800">
                <a:latin typeface="Verdana" pitchFamily="34" charset="0"/>
              </a:rPr>
              <a:t>– Uygun metotları belirlerken kuruluşun; her bir prosesi için uygun izleme ve ölçmenin tipi ve kapsamını, bu proseslerin ürün şartlarına uygunluk ve kalite yönetim sisteminin etkinliği üzerindeki etkilerine göre dikkate alması tavsiye edilebilir.</a:t>
            </a:r>
            <a:endParaRPr lang="en-AU" sz="2800">
              <a:latin typeface="Verdana" pitchFamily="34" charset="0"/>
            </a:endParaRPr>
          </a:p>
        </p:txBody>
      </p:sp>
    </p:spTree>
  </p:cSld>
  <p:clrMapOvr>
    <a:masterClrMapping/>
  </p:clrMapOvr>
  <p:transition spd="med"/>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46786"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46787"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E2ADE951-B816-4FD6-8E66-1361DADA25C0}" type="slidenum">
              <a:rPr lang="en-US" sz="1400">
                <a:latin typeface="Arial Narrow" pitchFamily="34" charset="0"/>
              </a:rPr>
              <a:pPr algn="r" eaLnBrk="0" hangingPunct="0">
                <a:spcBef>
                  <a:spcPct val="50000"/>
                </a:spcBef>
              </a:pPr>
              <a:t>253</a:t>
            </a:fld>
            <a:endParaRPr lang="en-US" sz="1400">
              <a:latin typeface="Arial Narrow" pitchFamily="34" charset="0"/>
            </a:endParaRPr>
          </a:p>
        </p:txBody>
      </p:sp>
      <p:sp>
        <p:nvSpPr>
          <p:cNvPr id="430082" name="Rectangle 2"/>
          <p:cNvSpPr>
            <a:spLocks noGrp="1" noChangeArrowheads="1"/>
          </p:cNvSpPr>
          <p:nvPr>
            <p:ph type="title" idx="4294967295"/>
          </p:nvPr>
        </p:nvSpPr>
        <p:spPr/>
        <p:txBody>
          <a:bodyPr/>
          <a:lstStyle/>
          <a:p>
            <a:r>
              <a:rPr lang="en-AU">
                <a:effectLst>
                  <a:outerShdw blurRad="38100" dist="38100" dir="2700000" algn="tl">
                    <a:srgbClr val="000000"/>
                  </a:outerShdw>
                </a:effectLst>
              </a:rPr>
              <a:t>Proseslerin İzlenmesi ve Ölçülmesi için</a:t>
            </a:r>
          </a:p>
        </p:txBody>
      </p:sp>
      <p:sp>
        <p:nvSpPr>
          <p:cNvPr id="430083" name="Rectangle 3"/>
          <p:cNvSpPr>
            <a:spLocks noGrp="1" noChangeArrowheads="1"/>
          </p:cNvSpPr>
          <p:nvPr>
            <p:ph type="body" idx="4294967295"/>
          </p:nvPr>
        </p:nvSpPr>
        <p:spPr/>
        <p:txBody>
          <a:bodyPr/>
          <a:lstStyle/>
          <a:p>
            <a:pPr lvl="2" algn="just">
              <a:buFont typeface="Symbol" pitchFamily="18" charset="2"/>
              <a:buChar char="·"/>
            </a:pPr>
            <a:r>
              <a:rPr lang="tr-TR">
                <a:effectLst>
                  <a:outerShdw blurRad="38100" dist="38100" dir="2700000" algn="tl">
                    <a:srgbClr val="C0C0C0"/>
                  </a:outerShdw>
                </a:effectLst>
              </a:rPr>
              <a:t>İzleme yöntemi,</a:t>
            </a:r>
          </a:p>
          <a:p>
            <a:pPr lvl="2" algn="just">
              <a:buFont typeface="Symbol" pitchFamily="18" charset="2"/>
              <a:buChar char="·"/>
            </a:pPr>
            <a:r>
              <a:rPr lang="tr-TR">
                <a:effectLst>
                  <a:outerShdw blurRad="38100" dist="38100" dir="2700000" algn="tl">
                    <a:srgbClr val="C0C0C0"/>
                  </a:outerShdw>
                </a:effectLst>
              </a:rPr>
              <a:t>İzlenen ve ölçülen parametrenin yeterliliği,</a:t>
            </a:r>
          </a:p>
          <a:p>
            <a:pPr lvl="2" algn="just">
              <a:buFont typeface="Symbol" pitchFamily="18" charset="2"/>
              <a:buChar char="·"/>
            </a:pPr>
            <a:r>
              <a:rPr lang="tr-TR">
                <a:effectLst>
                  <a:outerShdw blurRad="38100" dist="38100" dir="2700000" algn="tl">
                    <a:srgbClr val="C0C0C0"/>
                  </a:outerShdw>
                </a:effectLst>
              </a:rPr>
              <a:t>Proseslerin değerlendirme yöntemi,</a:t>
            </a:r>
          </a:p>
          <a:p>
            <a:pPr lvl="2" algn="just">
              <a:buFont typeface="Symbol" pitchFamily="18" charset="2"/>
              <a:buChar char="·"/>
            </a:pPr>
            <a:r>
              <a:rPr lang="tr-TR">
                <a:effectLst>
                  <a:outerShdw blurRad="38100" dist="38100" dir="2700000" algn="tl">
                    <a:srgbClr val="C0C0C0"/>
                  </a:outerShdw>
                </a:effectLst>
              </a:rPr>
              <a:t>İstenilen sonuçların uygunluğu </a:t>
            </a:r>
          </a:p>
          <a:p>
            <a:pPr lvl="2" algn="just">
              <a:buFont typeface="Symbol" pitchFamily="18" charset="2"/>
              <a:buChar char="·"/>
            </a:pPr>
            <a:endParaRPr lang="tr-TR">
              <a:effectLst>
                <a:outerShdw blurRad="38100" dist="38100" dir="2700000" algn="tl">
                  <a:srgbClr val="C0C0C0"/>
                </a:outerShdw>
              </a:effectLst>
            </a:endParaRPr>
          </a:p>
          <a:p>
            <a:pPr lvl="2" algn="just">
              <a:buFont typeface="Symbol" pitchFamily="18" charset="2"/>
              <a:buNone/>
            </a:pPr>
            <a:r>
              <a:rPr lang="tr-TR">
                <a:effectLst>
                  <a:outerShdw blurRad="38100" dist="38100" dir="2700000" algn="tl">
                    <a:srgbClr val="C0C0C0"/>
                  </a:outerShdw>
                </a:effectLst>
              </a:rPr>
              <a:t>değerlendirilmelidir.</a:t>
            </a:r>
          </a:p>
          <a:p>
            <a:pPr>
              <a:buFont typeface="Wingdings" pitchFamily="2" charset="2"/>
              <a:buNone/>
            </a:pPr>
            <a:endParaRPr lang="en-AU">
              <a:effectLst>
                <a:outerShdw blurRad="38100" dist="38100" dir="2700000" algn="tl">
                  <a:srgbClr val="C0C0C0"/>
                </a:outerShdw>
              </a:effectLst>
            </a:endParaRPr>
          </a:p>
        </p:txBody>
      </p:sp>
    </p:spTree>
  </p:cSld>
  <p:clrMapOvr>
    <a:masterClrMapping/>
  </p:clrMapOvr>
  <p:transition spd="med"/>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19490" name="Rectangle 2"/>
          <p:cNvSpPr>
            <a:spLocks noGrp="1" noChangeArrowheads="1"/>
          </p:cNvSpPr>
          <p:nvPr>
            <p:ph type="title"/>
          </p:nvPr>
        </p:nvSpPr>
        <p:spPr/>
        <p:txBody>
          <a:bodyPr/>
          <a:lstStyle/>
          <a:p>
            <a:r>
              <a:rPr lang="en-AU" b="1"/>
              <a:t>8.2.4. Ürünün </a:t>
            </a:r>
            <a:r>
              <a:rPr lang="tr-TR" b="1"/>
              <a:t>İzlenmesi ve Ölçülmesi</a:t>
            </a:r>
          </a:p>
        </p:txBody>
      </p:sp>
      <p:sp>
        <p:nvSpPr>
          <p:cNvPr id="319492" name="Rectangle 3"/>
          <p:cNvSpPr>
            <a:spLocks noChangeArrowheads="1"/>
          </p:cNvSpPr>
          <p:nvPr/>
        </p:nvSpPr>
        <p:spPr bwMode="auto">
          <a:xfrm>
            <a:off x="0" y="1600200"/>
            <a:ext cx="9144000" cy="4530725"/>
          </a:xfrm>
          <a:prstGeom prst="rect">
            <a:avLst/>
          </a:prstGeom>
          <a:noFill/>
          <a:ln w="9525">
            <a:noFill/>
            <a:miter lim="800000"/>
            <a:headEnd/>
            <a:tailEnd/>
          </a:ln>
          <a:effectLst/>
        </p:spPr>
        <p:txBody>
          <a:bodyPr lIns="92075" tIns="46038" rIns="92075" bIns="46038"/>
          <a:lstStyle/>
          <a:p>
            <a:pPr marL="342900" indent="-342900">
              <a:spcBef>
                <a:spcPct val="20000"/>
              </a:spcBef>
              <a:buClr>
                <a:schemeClr val="bg2"/>
              </a:buClr>
              <a:buSzPct val="75000"/>
              <a:buFont typeface="Wingdings" pitchFamily="2" charset="2"/>
              <a:buNone/>
            </a:pPr>
            <a:r>
              <a:rPr lang="tr-TR" sz="2800">
                <a:latin typeface="Verdana" pitchFamily="34" charset="0"/>
              </a:rPr>
              <a:t>	Kuruluş, ürün şartlarının yerine getirildiğini doğrulamak için ürün karakteristiklerini izlemeli ve ölçmelidir. Bu izleme ve ölçme, ürün gerçekleştirme prosesinin uygun aşamalarında, plânlanan düzenlemelere göre gerçekleştirilmelidir (bkz. Madde 7.1). Kabul kriterlerine uygunluğun kanıtları muhafaza edilmelidir.</a:t>
            </a:r>
          </a:p>
        </p:txBody>
      </p:sp>
    </p:spTree>
  </p:cSld>
  <p:clrMapOvr>
    <a:masterClrMapping/>
  </p:clrMapOvr>
  <p:transition spd="med"/>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67618" name="Rectangle 2"/>
          <p:cNvSpPr>
            <a:spLocks noGrp="1" noChangeArrowheads="1"/>
          </p:cNvSpPr>
          <p:nvPr>
            <p:ph type="title"/>
          </p:nvPr>
        </p:nvSpPr>
        <p:spPr/>
        <p:txBody>
          <a:bodyPr/>
          <a:lstStyle/>
          <a:p>
            <a:r>
              <a:rPr lang="en-AU" b="1"/>
              <a:t>8.2.4. Ürünün </a:t>
            </a:r>
            <a:r>
              <a:rPr lang="tr-TR" b="1"/>
              <a:t>İzlenmesi ve Ölçülmesi</a:t>
            </a:r>
          </a:p>
        </p:txBody>
      </p:sp>
      <p:sp>
        <p:nvSpPr>
          <p:cNvPr id="367619" name="Rectangle 3"/>
          <p:cNvSpPr>
            <a:spLocks noChangeArrowheads="1"/>
          </p:cNvSpPr>
          <p:nvPr/>
        </p:nvSpPr>
        <p:spPr bwMode="auto">
          <a:xfrm>
            <a:off x="0" y="1600200"/>
            <a:ext cx="9144000" cy="4530725"/>
          </a:xfrm>
          <a:prstGeom prst="rect">
            <a:avLst/>
          </a:prstGeom>
          <a:noFill/>
          <a:ln w="9525">
            <a:noFill/>
            <a:miter lim="800000"/>
            <a:headEnd/>
            <a:tailEnd/>
          </a:ln>
          <a:effectLst/>
        </p:spPr>
        <p:txBody>
          <a:bodyPr lIns="92075" tIns="46038" rIns="92075" bIns="46038"/>
          <a:lstStyle/>
          <a:p>
            <a:pPr marL="342900" indent="-342900">
              <a:spcBef>
                <a:spcPct val="20000"/>
              </a:spcBef>
              <a:buClr>
                <a:schemeClr val="bg2"/>
              </a:buClr>
              <a:buSzPct val="75000"/>
              <a:buFont typeface="Wingdings" pitchFamily="2" charset="2"/>
              <a:buNone/>
            </a:pPr>
            <a:r>
              <a:rPr lang="tr-TR" sz="2800">
                <a:latin typeface="Verdana" pitchFamily="34" charset="0"/>
              </a:rPr>
              <a:t>	Kayıtlar, ürünün müşteriye teslim için serbest bırakılmasına izin veren kişi/kişileri göstermelidir (bkz. Madde 4.2.4).</a:t>
            </a:r>
          </a:p>
          <a:p>
            <a:pPr marL="342900" indent="-342900">
              <a:spcBef>
                <a:spcPct val="20000"/>
              </a:spcBef>
              <a:buClr>
                <a:schemeClr val="bg2"/>
              </a:buClr>
              <a:buSzPct val="75000"/>
              <a:buFont typeface="Wingdings" pitchFamily="2" charset="2"/>
              <a:buNone/>
            </a:pPr>
            <a:r>
              <a:rPr lang="tr-TR" sz="2800">
                <a:latin typeface="Verdana" pitchFamily="34" charset="0"/>
              </a:rPr>
              <a:t>	</a:t>
            </a:r>
          </a:p>
          <a:p>
            <a:pPr marL="342900" indent="-342900">
              <a:spcBef>
                <a:spcPct val="20000"/>
              </a:spcBef>
              <a:buClr>
                <a:schemeClr val="bg2"/>
              </a:buClr>
              <a:buSzPct val="75000"/>
              <a:buFont typeface="Wingdings" pitchFamily="2" charset="2"/>
              <a:buNone/>
            </a:pPr>
            <a:r>
              <a:rPr lang="tr-TR" sz="2800">
                <a:latin typeface="Verdana" pitchFamily="34" charset="0"/>
              </a:rPr>
              <a:t>	İlgili yetkili ve uygulanabildiği takdirde müşteri tarafından başkaca onaylanmadıkça, plânlanmış düzenlemeler (bkz. Madde 7.1) tatmin edici ölçüde tamamlanmadan ürün müşteri için serbest bırakılmamalı ve müşteriye hizmet sunulmamalıdır.</a:t>
            </a:r>
            <a:endParaRPr lang="en-AU" sz="2800">
              <a:latin typeface="Verdana" pitchFamily="34" charset="0"/>
            </a:endParaRPr>
          </a:p>
        </p:txBody>
      </p:sp>
    </p:spTree>
  </p:cSld>
  <p:clrMapOvr>
    <a:masterClrMapping/>
  </p:clrMapOvr>
  <p:transition spd="med"/>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48834"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48835"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862A6051-0F2C-4FA4-A238-DC6C6A785284}" type="slidenum">
              <a:rPr lang="en-US" sz="1400">
                <a:latin typeface="Arial Narrow" pitchFamily="34" charset="0"/>
              </a:rPr>
              <a:pPr algn="r" eaLnBrk="0" hangingPunct="0">
                <a:spcBef>
                  <a:spcPct val="50000"/>
                </a:spcBef>
              </a:pPr>
              <a:t>256</a:t>
            </a:fld>
            <a:endParaRPr lang="en-US" sz="1400">
              <a:latin typeface="Arial Narrow" pitchFamily="34" charset="0"/>
            </a:endParaRPr>
          </a:p>
        </p:txBody>
      </p:sp>
      <p:sp>
        <p:nvSpPr>
          <p:cNvPr id="432130" name="Rectangle 2"/>
          <p:cNvSpPr>
            <a:spLocks noGrp="1" noChangeArrowheads="1"/>
          </p:cNvSpPr>
          <p:nvPr>
            <p:ph type="title" idx="4294967295"/>
          </p:nvPr>
        </p:nvSpPr>
        <p:spPr/>
        <p:txBody>
          <a:bodyPr/>
          <a:lstStyle/>
          <a:p>
            <a:r>
              <a:rPr lang="en-AU">
                <a:effectLst>
                  <a:outerShdw blurRad="38100" dist="38100" dir="2700000" algn="tl">
                    <a:srgbClr val="000000"/>
                  </a:outerShdw>
                </a:effectLst>
              </a:rPr>
              <a:t>Ürün Özellikleri</a:t>
            </a:r>
          </a:p>
        </p:txBody>
      </p:sp>
      <p:sp>
        <p:nvSpPr>
          <p:cNvPr id="432131" name="Rectangle 3"/>
          <p:cNvSpPr>
            <a:spLocks noGrp="1" noChangeArrowheads="1"/>
          </p:cNvSpPr>
          <p:nvPr>
            <p:ph type="body" idx="4294967295"/>
          </p:nvPr>
        </p:nvSpPr>
        <p:spPr/>
        <p:txBody>
          <a:bodyPr/>
          <a:lstStyle/>
          <a:p>
            <a:pPr lvl="2" algn="just">
              <a:buFontTx/>
              <a:buChar char="-"/>
            </a:pPr>
            <a:r>
              <a:rPr lang="tr-TR">
                <a:effectLst>
                  <a:outerShdw blurRad="38100" dist="38100" dir="2700000" algn="tl">
                    <a:srgbClr val="C0C0C0"/>
                  </a:outerShdw>
                </a:effectLst>
              </a:rPr>
              <a:t>Hammadde özellikleri;</a:t>
            </a:r>
          </a:p>
          <a:p>
            <a:pPr lvl="2" algn="just">
              <a:buFontTx/>
              <a:buChar char="-"/>
            </a:pPr>
            <a:r>
              <a:rPr lang="tr-TR">
                <a:effectLst>
                  <a:outerShdw blurRad="38100" dist="38100" dir="2700000" algn="tl">
                    <a:srgbClr val="C0C0C0"/>
                  </a:outerShdw>
                </a:effectLst>
              </a:rPr>
              <a:t>Ürünün fonksiyonel  ( kullanım ) özellikleri</a:t>
            </a:r>
          </a:p>
          <a:p>
            <a:pPr lvl="2" algn="just">
              <a:buFontTx/>
              <a:buChar char="-"/>
            </a:pPr>
            <a:r>
              <a:rPr lang="tr-TR">
                <a:effectLst>
                  <a:outerShdw blurRad="38100" dist="38100" dir="2700000" algn="tl">
                    <a:srgbClr val="C0C0C0"/>
                  </a:outerShdw>
                </a:effectLst>
              </a:rPr>
              <a:t>Ürün kullanım ömrü</a:t>
            </a:r>
          </a:p>
          <a:p>
            <a:pPr lvl="2" algn="just">
              <a:buFontTx/>
              <a:buChar char="-"/>
            </a:pPr>
            <a:r>
              <a:rPr lang="tr-TR">
                <a:effectLst>
                  <a:outerShdw blurRad="38100" dist="38100" dir="2700000" algn="tl">
                    <a:srgbClr val="C0C0C0"/>
                  </a:outerShdw>
                </a:effectLst>
              </a:rPr>
              <a:t>Ürünün kullanım şartları</a:t>
            </a:r>
          </a:p>
          <a:p>
            <a:pPr lvl="2" algn="just">
              <a:buFontTx/>
              <a:buChar char="-"/>
            </a:pPr>
            <a:r>
              <a:rPr lang="tr-TR">
                <a:effectLst>
                  <a:outerShdw blurRad="38100" dist="38100" dir="2700000" algn="tl">
                    <a:srgbClr val="C0C0C0"/>
                  </a:outerShdw>
                </a:effectLst>
              </a:rPr>
              <a:t>Ürünün güvenlik ve emniyet şartları</a:t>
            </a:r>
          </a:p>
          <a:p>
            <a:pPr lvl="2" algn="just">
              <a:buFontTx/>
              <a:buChar char="-"/>
            </a:pPr>
            <a:r>
              <a:rPr lang="tr-TR">
                <a:effectLst>
                  <a:outerShdw blurRad="38100" dist="38100" dir="2700000" algn="tl">
                    <a:srgbClr val="C0C0C0"/>
                  </a:outerShdw>
                </a:effectLst>
              </a:rPr>
              <a:t>Ürünün servis yükümlülüğü</a:t>
            </a:r>
          </a:p>
          <a:p>
            <a:pPr lvl="2" algn="just">
              <a:buFontTx/>
              <a:buChar char="-"/>
            </a:pPr>
            <a:r>
              <a:rPr lang="tr-TR">
                <a:effectLst>
                  <a:outerShdw blurRad="38100" dist="38100" dir="2700000" algn="tl">
                    <a:srgbClr val="C0C0C0"/>
                  </a:outerShdw>
                </a:effectLst>
              </a:rPr>
              <a:t>Yasal gereklilikler,   ürüne yönelik  izlenmesi gereken kriterler </a:t>
            </a:r>
            <a:endParaRPr lang="en-AU">
              <a:effectLst>
                <a:outerShdw blurRad="38100" dist="38100" dir="2700000" algn="tl">
                  <a:srgbClr val="C0C0C0"/>
                </a:outerShdw>
              </a:effectLst>
            </a:endParaRPr>
          </a:p>
        </p:txBody>
      </p:sp>
    </p:spTree>
  </p:cSld>
  <p:clrMapOvr>
    <a:masterClrMapping/>
  </p:clrMapOvr>
  <p:transition spd="med"/>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49858"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49859"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65C6F620-3E9F-4BAC-AA07-EDE8E845EAFD}" type="slidenum">
              <a:rPr lang="en-US" sz="1400">
                <a:latin typeface="Arial Narrow" pitchFamily="34" charset="0"/>
              </a:rPr>
              <a:pPr algn="r" eaLnBrk="0" hangingPunct="0">
                <a:spcBef>
                  <a:spcPct val="50000"/>
                </a:spcBef>
              </a:pPr>
              <a:t>257</a:t>
            </a:fld>
            <a:endParaRPr lang="en-US" sz="1400">
              <a:latin typeface="Arial Narrow" pitchFamily="34" charset="0"/>
            </a:endParaRPr>
          </a:p>
        </p:txBody>
      </p:sp>
      <p:sp>
        <p:nvSpPr>
          <p:cNvPr id="433154" name="Rectangle 2"/>
          <p:cNvSpPr>
            <a:spLocks noGrp="1" noChangeArrowheads="1"/>
          </p:cNvSpPr>
          <p:nvPr>
            <p:ph type="title" idx="4294967295"/>
          </p:nvPr>
        </p:nvSpPr>
        <p:spPr/>
        <p:txBody>
          <a:bodyPr/>
          <a:lstStyle/>
          <a:p>
            <a:r>
              <a:rPr lang="en-AU">
                <a:effectLst>
                  <a:outerShdw blurRad="38100" dist="38100" dir="2700000" algn="tl">
                    <a:srgbClr val="000000"/>
                  </a:outerShdw>
                </a:effectLst>
              </a:rPr>
              <a:t>Özelliklerin ölçülmesi-1</a:t>
            </a:r>
          </a:p>
        </p:txBody>
      </p:sp>
      <p:sp>
        <p:nvSpPr>
          <p:cNvPr id="433155" name="Rectangle 3"/>
          <p:cNvSpPr>
            <a:spLocks noGrp="1" noChangeArrowheads="1"/>
          </p:cNvSpPr>
          <p:nvPr>
            <p:ph type="body" idx="4294967295"/>
          </p:nvPr>
        </p:nvSpPr>
        <p:spPr/>
        <p:txBody>
          <a:bodyPr/>
          <a:lstStyle/>
          <a:p>
            <a:pPr lvl="2" algn="just">
              <a:buFontTx/>
              <a:buChar char="-"/>
            </a:pPr>
            <a:r>
              <a:rPr lang="tr-TR">
                <a:effectLst>
                  <a:outerShdw blurRad="38100" dist="38100" dir="2700000" algn="tl">
                    <a:srgbClr val="C0C0C0"/>
                  </a:outerShdw>
                </a:effectLst>
              </a:rPr>
              <a:t>Ürünün oluşum şartları, </a:t>
            </a:r>
          </a:p>
          <a:p>
            <a:pPr lvl="2" algn="just">
              <a:buFontTx/>
              <a:buChar char="-"/>
            </a:pPr>
            <a:r>
              <a:rPr lang="tr-TR">
                <a:effectLst>
                  <a:outerShdw blurRad="38100" dist="38100" dir="2700000" algn="tl">
                    <a:srgbClr val="C0C0C0"/>
                  </a:outerShdw>
                </a:effectLst>
              </a:rPr>
              <a:t>Ürün gerçekleştirme aşamaları, </a:t>
            </a:r>
          </a:p>
          <a:p>
            <a:pPr lvl="2" algn="just">
              <a:buFontTx/>
              <a:buChar char="-"/>
            </a:pPr>
            <a:r>
              <a:rPr lang="tr-TR">
                <a:effectLst>
                  <a:outerShdw blurRad="38100" dist="38100" dir="2700000" algn="tl">
                    <a:srgbClr val="C0C0C0"/>
                  </a:outerShdw>
                </a:effectLst>
              </a:rPr>
              <a:t>Ürün gerçekleştirme aşamalarında kontrol edilecek kriterler,</a:t>
            </a:r>
          </a:p>
          <a:p>
            <a:pPr lvl="2" algn="just">
              <a:buFontTx/>
              <a:buChar char="-"/>
            </a:pPr>
            <a:r>
              <a:rPr lang="tr-TR">
                <a:effectLst>
                  <a:outerShdw blurRad="38100" dist="38100" dir="2700000" algn="tl">
                    <a:srgbClr val="C0C0C0"/>
                  </a:outerShdw>
                </a:effectLst>
              </a:rPr>
              <a:t>Kontrol periyodu ve tutulması gereken kayıtlar,</a:t>
            </a:r>
          </a:p>
          <a:p>
            <a:pPr lvl="2" algn="just">
              <a:buFontTx/>
              <a:buChar char="-"/>
            </a:pPr>
            <a:r>
              <a:rPr lang="tr-TR">
                <a:effectLst>
                  <a:outerShdw blurRad="38100" dist="38100" dir="2700000" algn="tl">
                    <a:srgbClr val="C0C0C0"/>
                  </a:outerShdw>
                </a:effectLst>
              </a:rPr>
              <a:t>Ürünün devamı (serbest bırakılması)ile ilgili yetkili/ yetkililer,</a:t>
            </a:r>
          </a:p>
          <a:p>
            <a:pPr lvl="2" algn="just">
              <a:buFontTx/>
              <a:buChar char="-"/>
            </a:pPr>
            <a:r>
              <a:rPr lang="tr-TR">
                <a:effectLst>
                  <a:outerShdw blurRad="38100" dist="38100" dir="2700000" algn="tl">
                    <a:srgbClr val="C0C0C0"/>
                  </a:outerShdw>
                </a:effectLst>
              </a:rPr>
              <a:t>Ürünün doğrulama kriterleri gerektiği durumlarda müşteri tarafından onaylanmış kabul kriterleri</a:t>
            </a:r>
          </a:p>
        </p:txBody>
      </p:sp>
    </p:spTree>
  </p:cSld>
  <p:clrMapOvr>
    <a:masterClrMapping/>
  </p:clrMapOvr>
  <p:transition spd="med"/>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50882"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50883"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DAA0DE42-FFB8-40D4-888D-414E972BB00D}" type="slidenum">
              <a:rPr lang="en-US" sz="1400">
                <a:latin typeface="Arial Narrow" pitchFamily="34" charset="0"/>
              </a:rPr>
              <a:pPr algn="r" eaLnBrk="0" hangingPunct="0">
                <a:spcBef>
                  <a:spcPct val="50000"/>
                </a:spcBef>
              </a:pPr>
              <a:t>258</a:t>
            </a:fld>
            <a:endParaRPr lang="en-US" sz="1400">
              <a:latin typeface="Arial Narrow" pitchFamily="34" charset="0"/>
            </a:endParaRPr>
          </a:p>
        </p:txBody>
      </p:sp>
      <p:sp>
        <p:nvSpPr>
          <p:cNvPr id="434178" name="Rectangle 2"/>
          <p:cNvSpPr>
            <a:spLocks noGrp="1" noChangeArrowheads="1"/>
          </p:cNvSpPr>
          <p:nvPr>
            <p:ph type="title" idx="4294967295"/>
          </p:nvPr>
        </p:nvSpPr>
        <p:spPr/>
        <p:txBody>
          <a:bodyPr/>
          <a:lstStyle/>
          <a:p>
            <a:r>
              <a:rPr lang="en-AU">
                <a:effectLst>
                  <a:outerShdw blurRad="38100" dist="38100" dir="2700000" algn="tl">
                    <a:srgbClr val="000000"/>
                  </a:outerShdw>
                </a:effectLst>
              </a:rPr>
              <a:t>Özelliklerin ölçülmesi-2</a:t>
            </a:r>
          </a:p>
        </p:txBody>
      </p:sp>
      <p:sp>
        <p:nvSpPr>
          <p:cNvPr id="434179" name="Rectangle 3"/>
          <p:cNvSpPr>
            <a:spLocks noGrp="1" noChangeArrowheads="1"/>
          </p:cNvSpPr>
          <p:nvPr>
            <p:ph type="body" idx="4294967295"/>
          </p:nvPr>
        </p:nvSpPr>
        <p:spPr/>
        <p:txBody>
          <a:bodyPr/>
          <a:lstStyle/>
          <a:p>
            <a:pPr lvl="2">
              <a:buFontTx/>
              <a:buChar char="-"/>
            </a:pPr>
            <a:r>
              <a:rPr lang="tr-TR">
                <a:effectLst>
                  <a:outerShdw blurRad="38100" dist="38100" dir="2700000" algn="tl">
                    <a:srgbClr val="C0C0C0"/>
                  </a:outerShdw>
                </a:effectLst>
              </a:rPr>
              <a:t>Ürünün doğrulanması sırasında kullanılacak muayene ve deney teçhizatı ekipman ve deney tipinin kullanılacak doküman ve bilginin belirlenmesi gibi konular,</a:t>
            </a:r>
          </a:p>
          <a:p>
            <a:pPr lvl="2">
              <a:buFontTx/>
              <a:buChar char="-"/>
            </a:pPr>
            <a:r>
              <a:rPr lang="tr-TR">
                <a:effectLst>
                  <a:outerShdw blurRad="38100" dist="38100" dir="2700000" algn="tl">
                    <a:srgbClr val="C0C0C0"/>
                  </a:outerShdw>
                </a:effectLst>
              </a:rPr>
              <a:t>Ürünün izlenmesi ve ölçüm sonuçları, </a:t>
            </a:r>
          </a:p>
          <a:p>
            <a:pPr lvl="2">
              <a:buFontTx/>
              <a:buChar char="-"/>
            </a:pPr>
            <a:r>
              <a:rPr lang="tr-TR">
                <a:effectLst>
                  <a:outerShdw blurRad="38100" dist="38100" dir="2700000" algn="tl">
                    <a:srgbClr val="C0C0C0"/>
                  </a:outerShdw>
                </a:effectLst>
              </a:rPr>
              <a:t>Ürünün  müşteri şartlarını sağlayıp sağlamadığı,</a:t>
            </a:r>
          </a:p>
          <a:p>
            <a:pPr lvl="2">
              <a:buFontTx/>
              <a:buChar char="-"/>
            </a:pPr>
            <a:r>
              <a:rPr lang="tr-TR">
                <a:effectLst>
                  <a:outerShdw blurRad="38100" dist="38100" dir="2700000" algn="tl">
                    <a:srgbClr val="C0C0C0"/>
                  </a:outerShdw>
                </a:effectLst>
              </a:rPr>
              <a:t>Ürünün  müşteri memnuniyeti açısından yeterliliği,</a:t>
            </a:r>
          </a:p>
          <a:p>
            <a:pPr lvl="2">
              <a:buFontTx/>
              <a:buChar char="-"/>
            </a:pPr>
            <a:r>
              <a:rPr lang="tr-TR">
                <a:effectLst>
                  <a:outerShdw blurRad="38100" dist="38100" dir="2700000" algn="tl">
                    <a:srgbClr val="C0C0C0"/>
                  </a:outerShdw>
                </a:effectLst>
              </a:rPr>
              <a:t>Elde edilen bilgilerin ürün geliştirmeye/iyileştirmeye yönelik çalışmalar için veri oluşturulması,</a:t>
            </a:r>
          </a:p>
          <a:p>
            <a:pPr lvl="2">
              <a:buFontTx/>
              <a:buChar char="-"/>
            </a:pPr>
            <a:r>
              <a:rPr lang="tr-TR">
                <a:effectLst>
                  <a:outerShdw blurRad="38100" dist="38100" dir="2700000" algn="tl">
                    <a:srgbClr val="C0C0C0"/>
                  </a:outerShdw>
                </a:effectLst>
              </a:rPr>
              <a:t>Kabul kriterlerinin gerektiğinde/şartlar değiştiğinde yeniden değerlendirilmesi v.b </a:t>
            </a:r>
            <a:endParaRPr lang="en-AU">
              <a:effectLst>
                <a:outerShdw blurRad="38100" dist="38100" dir="2700000" algn="tl">
                  <a:srgbClr val="C0C0C0"/>
                </a:outerShdw>
              </a:effectLst>
            </a:endParaRPr>
          </a:p>
        </p:txBody>
      </p:sp>
    </p:spTree>
  </p:cSld>
  <p:clrMapOvr>
    <a:masterClrMapping/>
  </p:clrMapOvr>
  <p:transition spd="med"/>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20514" name="Rectangle 2"/>
          <p:cNvSpPr>
            <a:spLocks noGrp="1" noChangeArrowheads="1"/>
          </p:cNvSpPr>
          <p:nvPr>
            <p:ph type="title"/>
          </p:nvPr>
        </p:nvSpPr>
        <p:spPr/>
        <p:txBody>
          <a:bodyPr/>
          <a:lstStyle/>
          <a:p>
            <a:r>
              <a:rPr lang="en-AU" b="1"/>
              <a:t>8.3. Uygun</a:t>
            </a:r>
            <a:r>
              <a:rPr lang="tr-TR" b="1"/>
              <a:t> Olmayan Ürünün</a:t>
            </a:r>
            <a:r>
              <a:rPr lang="en-AU" b="1"/>
              <a:t> Kontrolu</a:t>
            </a:r>
            <a:endParaRPr lang="tr-TR" b="1"/>
          </a:p>
        </p:txBody>
      </p:sp>
      <p:sp>
        <p:nvSpPr>
          <p:cNvPr id="320516" name="Rectangle 3"/>
          <p:cNvSpPr>
            <a:spLocks noChangeArrowheads="1"/>
          </p:cNvSpPr>
          <p:nvPr/>
        </p:nvSpPr>
        <p:spPr bwMode="auto">
          <a:xfrm>
            <a:off x="539750" y="1628775"/>
            <a:ext cx="8070850" cy="3657600"/>
          </a:xfrm>
          <a:prstGeom prst="rect">
            <a:avLst/>
          </a:prstGeom>
          <a:noFill/>
          <a:ln w="9525">
            <a:noFill/>
            <a:miter lim="800000"/>
            <a:headEnd/>
            <a:tailEnd/>
          </a:ln>
          <a:effectLst/>
        </p:spPr>
        <p:txBody>
          <a:bodyPr lIns="92075" tIns="46038" rIns="92075" bIns="46038"/>
          <a:lstStyle/>
          <a:p>
            <a:pPr marL="342900" indent="-342900">
              <a:spcBef>
                <a:spcPct val="20000"/>
              </a:spcBef>
              <a:buClr>
                <a:schemeClr val="bg2"/>
              </a:buClr>
              <a:buSzPct val="75000"/>
              <a:buFont typeface="Wingdings" pitchFamily="2" charset="2"/>
              <a:buNone/>
            </a:pPr>
            <a:r>
              <a:rPr lang="tr-TR" sz="2800">
                <a:latin typeface="Verdana" pitchFamily="34" charset="0"/>
              </a:rPr>
              <a:t>	Kuruluş, ürün şartlarına uymayan ürünün istenmeyen kullanımının veya teslimatının önlenmesi için, tanımlanmasını ve kontrol altında bulundurulmasını güvence altına almalıdır. Uygun olmayan ürünün ele alınması için gerçekleştirilen kontrol altında bulundurma faaliyetlerini ve bu faaliyetlerle ilgili sorumluluk ve yetkileri tanımlamak için, dokümante edilmiş bir prosedür oluşturulmalıdır.</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40962"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40963"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965A308D-670F-4F50-BB64-4BFE98B83D88}" type="slidenum">
              <a:rPr lang="en-US" sz="1400">
                <a:latin typeface="Arial Narrow" pitchFamily="34" charset="0"/>
              </a:rPr>
              <a:pPr algn="r" eaLnBrk="0" hangingPunct="0">
                <a:spcBef>
                  <a:spcPct val="50000"/>
                </a:spcBef>
              </a:pPr>
              <a:t>26</a:t>
            </a:fld>
            <a:endParaRPr lang="en-US" sz="1400">
              <a:latin typeface="Arial Narrow" pitchFamily="34" charset="0"/>
            </a:endParaRPr>
          </a:p>
        </p:txBody>
      </p:sp>
      <p:sp>
        <p:nvSpPr>
          <p:cNvPr id="21506" name="Rectangle 2"/>
          <p:cNvSpPr>
            <a:spLocks noGrp="1" noChangeArrowheads="1"/>
          </p:cNvSpPr>
          <p:nvPr>
            <p:ph type="title" idx="4294967295"/>
          </p:nvPr>
        </p:nvSpPr>
        <p:spPr>
          <a:noFill/>
          <a:effectLst>
            <a:outerShdw dist="13470" dir="2700000" algn="ctr" rotWithShape="0">
              <a:schemeClr val="bg2"/>
            </a:outerShdw>
          </a:effectLst>
        </p:spPr>
        <p:txBody>
          <a:bodyPr lIns="92075" tIns="46038" rIns="92075" bIns="46038" anchor="ctr"/>
          <a:lstStyle/>
          <a:p>
            <a:r>
              <a:rPr lang="en-AU" b="1">
                <a:effectLst>
                  <a:outerShdw blurRad="38100" dist="38100" dir="2700000" algn="tl">
                    <a:srgbClr val="C0C0C0"/>
                  </a:outerShdw>
                </a:effectLst>
              </a:rPr>
              <a:t>TASARIM VE GELİŞTİRME</a:t>
            </a:r>
            <a:r>
              <a:rPr lang="en-AU">
                <a:effectLst>
                  <a:outerShdw blurRad="38100" dist="38100" dir="2700000" algn="tl">
                    <a:srgbClr val="C0C0C0"/>
                  </a:outerShdw>
                </a:effectLst>
              </a:rPr>
              <a:t> </a:t>
            </a:r>
          </a:p>
        </p:txBody>
      </p:sp>
      <p:sp>
        <p:nvSpPr>
          <p:cNvPr id="21507" name="Rectangle 3"/>
          <p:cNvSpPr>
            <a:spLocks noGrp="1" noChangeArrowheads="1"/>
          </p:cNvSpPr>
          <p:nvPr>
            <p:ph type="body" idx="4294967295"/>
          </p:nvPr>
        </p:nvSpPr>
        <p:spPr>
          <a:xfrm>
            <a:off x="395288" y="1412875"/>
            <a:ext cx="6985000" cy="4679950"/>
          </a:xfrm>
          <a:noFill/>
        </p:spPr>
        <p:txBody>
          <a:bodyPr lIns="92075" tIns="46038" rIns="92075" bIns="46038"/>
          <a:lstStyle/>
          <a:p>
            <a:pPr marL="0" indent="0">
              <a:lnSpc>
                <a:spcPct val="80000"/>
              </a:lnSpc>
              <a:buFont typeface="Wingdings" pitchFamily="2" charset="2"/>
              <a:buNone/>
            </a:pPr>
            <a:r>
              <a:rPr lang="tr-TR" sz="2400" b="1"/>
              <a:t>Tasarım ve geliştirme</a:t>
            </a:r>
          </a:p>
          <a:p>
            <a:pPr marL="0" indent="0">
              <a:lnSpc>
                <a:spcPct val="80000"/>
              </a:lnSpc>
              <a:buFont typeface="Wingdings" pitchFamily="2" charset="2"/>
              <a:buNone/>
            </a:pPr>
            <a:r>
              <a:rPr lang="tr-TR" sz="2400"/>
              <a:t>Şartları, belirtilmiş karakteristiklere veya bir ürünün veya bir prosesin veya bir sistemin şartnamesine dönüştüren prosesler takımı.</a:t>
            </a:r>
          </a:p>
          <a:p>
            <a:pPr marL="0" indent="0">
              <a:lnSpc>
                <a:spcPct val="80000"/>
              </a:lnSpc>
              <a:buFont typeface="Wingdings" pitchFamily="2" charset="2"/>
              <a:buNone/>
            </a:pPr>
            <a:endParaRPr lang="tr-TR" sz="2400"/>
          </a:p>
          <a:p>
            <a:pPr marL="0" indent="0">
              <a:lnSpc>
                <a:spcPct val="80000"/>
              </a:lnSpc>
              <a:buFont typeface="Wingdings" pitchFamily="2" charset="2"/>
              <a:buNone/>
            </a:pPr>
            <a:r>
              <a:rPr lang="tr-TR" sz="2400" b="1"/>
              <a:t>Not 1</a:t>
            </a:r>
            <a:r>
              <a:rPr lang="tr-TR" sz="2400"/>
              <a:t> - “Tasarım” ve “geliştirme” terimleri bazen eş anlamlı olarak ve bazen tasarım ve geliştirme prosesinin çeşitli aşamalarını tanımlamak için kullanılır.</a:t>
            </a:r>
          </a:p>
          <a:p>
            <a:pPr marL="0" indent="0">
              <a:lnSpc>
                <a:spcPct val="80000"/>
              </a:lnSpc>
              <a:buFont typeface="Wingdings" pitchFamily="2" charset="2"/>
              <a:buNone/>
            </a:pPr>
            <a:r>
              <a:rPr lang="tr-TR" sz="2400" b="1"/>
              <a:t>Not 2</a:t>
            </a:r>
            <a:r>
              <a:rPr lang="tr-TR" sz="2400"/>
              <a:t> - Tasarlanan ve geliştirilen şeyin yapısını belirtmek için bir niteleyici kullanılabilir (örneğin, ürün tasarımı ve geliştirmesi veya proses tasarımı ve geliştirmesi).</a:t>
            </a:r>
          </a:p>
        </p:txBody>
      </p:sp>
      <p:graphicFrame>
        <p:nvGraphicFramePr>
          <p:cNvPr id="21508" name="Object 4"/>
          <p:cNvGraphicFramePr>
            <a:graphicFrameLocks/>
          </p:cNvGraphicFramePr>
          <p:nvPr/>
        </p:nvGraphicFramePr>
        <p:xfrm>
          <a:off x="7380288" y="3213100"/>
          <a:ext cx="1584325" cy="2747963"/>
        </p:xfrm>
        <a:graphic>
          <a:graphicData uri="http://schemas.openxmlformats.org/presentationml/2006/ole">
            <p:oleObj spid="_x0000_s40966" name="Clip" r:id="rId3" imgW="6946560" imgH="2831760" progId="MS_ClipArt_Gallery.2">
              <p:embed/>
            </p:oleObj>
          </a:graphicData>
        </a:graphic>
      </p:graphicFrame>
      <p:sp>
        <p:nvSpPr>
          <p:cNvPr id="9218" name="Rectangle 2"/>
          <p:cNvSpPr>
            <a:spLocks noChangeArrowheads="1"/>
          </p:cNvSpPr>
          <p:nvPr/>
        </p:nvSpPr>
        <p:spPr bwMode="auto">
          <a:xfrm>
            <a:off x="23813" y="52388"/>
            <a:ext cx="9144000" cy="1125537"/>
          </a:xfrm>
          <a:prstGeom prst="rect">
            <a:avLst/>
          </a:prstGeom>
          <a:solidFill>
            <a:srgbClr val="FF0000"/>
          </a:solidFill>
          <a:ln w="9525">
            <a:noFill/>
            <a:miter lim="800000"/>
            <a:headEnd/>
            <a:tailEnd/>
          </a:ln>
          <a:effectLst/>
        </p:spPr>
        <p:txBody>
          <a:bodyPr anchor="b"/>
          <a:lstStyle/>
          <a:p>
            <a:pPr algn="ctr"/>
            <a:r>
              <a:rPr lang="tr-TR" b="1">
                <a:solidFill>
                  <a:schemeClr val="bg1"/>
                </a:solidFill>
                <a:latin typeface="Verdana" pitchFamily="34" charset="0"/>
              </a:rPr>
              <a:t>TASARIM VE GELİŞTİRME</a:t>
            </a:r>
            <a:endParaRPr lang="en-AU" b="1">
              <a:solidFill>
                <a:schemeClr val="bg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0-#ppt_w/2"/>
                                          </p:val>
                                        </p:tav>
                                        <p:tav tm="100000">
                                          <p:val>
                                            <p:strVal val="#ppt_x"/>
                                          </p:val>
                                        </p:tav>
                                      </p:tavLst>
                                    </p:anim>
                                    <p:anim calcmode="lin" valueType="num">
                                      <p:cBhvr additive="base">
                                        <p:cTn id="8" dur="500" fill="hold"/>
                                        <p:tgtEl>
                                          <p:spTgt spid="2150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blinds(horizontal)">
                                      <p:cBhvr>
                                        <p:cTn id="12" dur="500"/>
                                        <p:tgtEl>
                                          <p:spTgt spid="21507">
                                            <p:txEl>
                                              <p:pRg st="0" end="0"/>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21507">
                                            <p:txEl>
                                              <p:pRg st="1" end="1"/>
                                            </p:txEl>
                                          </p:spTgt>
                                        </p:tgtEl>
                                        <p:attrNameLst>
                                          <p:attrName>style.visibility</p:attrName>
                                        </p:attrNameLst>
                                      </p:cBhvr>
                                      <p:to>
                                        <p:strVal val="visible"/>
                                      </p:to>
                                    </p:set>
                                    <p:animEffect transition="in" filter="blinds(horizontal)">
                                      <p:cBhvr>
                                        <p:cTn id="16" dur="500"/>
                                        <p:tgtEl>
                                          <p:spTgt spid="21507">
                                            <p:txEl>
                                              <p:pRg st="1" end="1"/>
                                            </p:txEl>
                                          </p:spTgt>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21507">
                                            <p:txEl>
                                              <p:pRg st="3" end="3"/>
                                            </p:txEl>
                                          </p:spTgt>
                                        </p:tgtEl>
                                        <p:attrNameLst>
                                          <p:attrName>style.visibility</p:attrName>
                                        </p:attrNameLst>
                                      </p:cBhvr>
                                      <p:to>
                                        <p:strVal val="visible"/>
                                      </p:to>
                                    </p:set>
                                    <p:animEffect transition="in" filter="blinds(horizontal)">
                                      <p:cBhvr>
                                        <p:cTn id="20" dur="500"/>
                                        <p:tgtEl>
                                          <p:spTgt spid="21507">
                                            <p:txEl>
                                              <p:pRg st="3" end="3"/>
                                            </p:txEl>
                                          </p:spTgt>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21507">
                                            <p:txEl>
                                              <p:pRg st="4" end="4"/>
                                            </p:txEl>
                                          </p:spTgt>
                                        </p:tgtEl>
                                        <p:attrNameLst>
                                          <p:attrName>style.visibility</p:attrName>
                                        </p:attrNameLst>
                                      </p:cBhvr>
                                      <p:to>
                                        <p:strVal val="visible"/>
                                      </p:to>
                                    </p:set>
                                    <p:animEffect transition="in" filter="blinds(horizontal)">
                                      <p:cBhvr>
                                        <p:cTn id="24" dur="500"/>
                                        <p:tgtEl>
                                          <p:spTgt spid="21507">
                                            <p:txEl>
                                              <p:pRg st="4" end="4"/>
                                            </p:txEl>
                                          </p:spTgt>
                                        </p:tgtEl>
                                      </p:cBhvr>
                                    </p:animEffect>
                                  </p:childTnLst>
                                </p:cTn>
                              </p:par>
                            </p:childTnLst>
                          </p:cTn>
                        </p:par>
                        <p:par>
                          <p:cTn id="25" fill="hold">
                            <p:stCondLst>
                              <p:cond delay="2500"/>
                            </p:stCondLst>
                            <p:childTnLst>
                              <p:par>
                                <p:cTn id="26" presetID="14" presetClass="entr" presetSubtype="5" fill="hold" nodeType="afterEffect">
                                  <p:stCondLst>
                                    <p:cond delay="0"/>
                                  </p:stCondLst>
                                  <p:childTnLst>
                                    <p:set>
                                      <p:cBhvr>
                                        <p:cTn id="27" dur="1" fill="hold">
                                          <p:stCondLst>
                                            <p:cond delay="0"/>
                                          </p:stCondLst>
                                        </p:cTn>
                                        <p:tgtEl>
                                          <p:spTgt spid="21508"/>
                                        </p:tgtEl>
                                        <p:attrNameLst>
                                          <p:attrName>style.visibility</p:attrName>
                                        </p:attrNameLst>
                                      </p:cBhvr>
                                      <p:to>
                                        <p:strVal val="visible"/>
                                      </p:to>
                                    </p:set>
                                    <p:animEffect transition="in" filter="randombar(vertical)">
                                      <p:cBhvr>
                                        <p:cTn id="28" dur="500"/>
                                        <p:tgtEl>
                                          <p:spTgt spid="21508"/>
                                        </p:tgtEl>
                                      </p:cBhvr>
                                    </p:animEffect>
                                  </p:childTnLst>
                                </p:cTn>
                              </p:par>
                            </p:childTnLst>
                          </p:cTn>
                        </p:par>
                        <p:par>
                          <p:cTn id="29" fill="hold">
                            <p:stCondLst>
                              <p:cond delay="3000"/>
                            </p:stCondLst>
                            <p:childTnLst>
                              <p:par>
                                <p:cTn id="30" presetID="2" presetClass="entr" presetSubtype="8" fill="hold" grpId="0" nodeType="afterEffect">
                                  <p:stCondLst>
                                    <p:cond delay="0"/>
                                  </p:stCondLst>
                                  <p:childTnLst>
                                    <p:set>
                                      <p:cBhvr>
                                        <p:cTn id="31" dur="1" fill="hold">
                                          <p:stCondLst>
                                            <p:cond delay="0"/>
                                          </p:stCondLst>
                                        </p:cTn>
                                        <p:tgtEl>
                                          <p:spTgt spid="9218"/>
                                        </p:tgtEl>
                                        <p:attrNameLst>
                                          <p:attrName>style.visibility</p:attrName>
                                        </p:attrNameLst>
                                      </p:cBhvr>
                                      <p:to>
                                        <p:strVal val="visible"/>
                                      </p:to>
                                    </p:set>
                                    <p:anim calcmode="lin" valueType="num">
                                      <p:cBhvr additive="base">
                                        <p:cTn id="32" dur="500" fill="hold"/>
                                        <p:tgtEl>
                                          <p:spTgt spid="9218"/>
                                        </p:tgtEl>
                                        <p:attrNameLst>
                                          <p:attrName>ppt_x</p:attrName>
                                        </p:attrNameLst>
                                      </p:cBhvr>
                                      <p:tavLst>
                                        <p:tav tm="0">
                                          <p:val>
                                            <p:strVal val="0-#ppt_w/2"/>
                                          </p:val>
                                        </p:tav>
                                        <p:tav tm="100000">
                                          <p:val>
                                            <p:strVal val="#ppt_x"/>
                                          </p:val>
                                        </p:tav>
                                      </p:tavLst>
                                    </p:anim>
                                    <p:anim calcmode="lin" valueType="num">
                                      <p:cBhvr additive="base">
                                        <p:cTn id="33"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build="p" autoUpdateAnimBg="0" advAuto="0"/>
      <p:bldP spid="9218" grpId="0" animBg="1" autoUpdateAnimBg="0"/>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68642" name="Rectangle 2"/>
          <p:cNvSpPr>
            <a:spLocks noGrp="1" noChangeArrowheads="1"/>
          </p:cNvSpPr>
          <p:nvPr>
            <p:ph type="title"/>
          </p:nvPr>
        </p:nvSpPr>
        <p:spPr/>
        <p:txBody>
          <a:bodyPr/>
          <a:lstStyle/>
          <a:p>
            <a:r>
              <a:rPr lang="en-AU" b="1"/>
              <a:t>8.3. Uygun</a:t>
            </a:r>
            <a:r>
              <a:rPr lang="tr-TR" b="1"/>
              <a:t> Olmayan Ürünün</a:t>
            </a:r>
            <a:r>
              <a:rPr lang="en-AU" b="1"/>
              <a:t> Kontrolu</a:t>
            </a:r>
            <a:endParaRPr lang="tr-TR" b="1"/>
          </a:p>
        </p:txBody>
      </p:sp>
      <p:sp>
        <p:nvSpPr>
          <p:cNvPr id="368643" name="Rectangle 3"/>
          <p:cNvSpPr>
            <a:spLocks noChangeArrowheads="1"/>
          </p:cNvSpPr>
          <p:nvPr/>
        </p:nvSpPr>
        <p:spPr bwMode="auto">
          <a:xfrm>
            <a:off x="539750" y="1628775"/>
            <a:ext cx="8070850" cy="3657600"/>
          </a:xfrm>
          <a:prstGeom prst="rect">
            <a:avLst/>
          </a:prstGeom>
          <a:noFill/>
          <a:ln w="9525">
            <a:noFill/>
            <a:miter lim="800000"/>
            <a:headEnd/>
            <a:tailEnd/>
          </a:ln>
          <a:effectLst/>
        </p:spPr>
        <p:txBody>
          <a:bodyPr lIns="92075" tIns="46038" rIns="92075" bIns="46038"/>
          <a:lstStyle/>
          <a:p>
            <a:pPr marL="342900" indent="-342900">
              <a:spcBef>
                <a:spcPct val="20000"/>
              </a:spcBef>
              <a:buClr>
                <a:schemeClr val="bg2"/>
              </a:buClr>
              <a:buSzPct val="75000"/>
              <a:buFont typeface="Wingdings" pitchFamily="2" charset="2"/>
              <a:buNone/>
            </a:pPr>
            <a:r>
              <a:rPr lang="tr-TR" sz="2800">
                <a:latin typeface="Verdana" pitchFamily="34" charset="0"/>
              </a:rPr>
              <a:t>	Kuruluş uygun olmayan ürünü; uygulanabildikleri ölçüde aşağıdaki yollardan biri veya birden fazlası ile ele almalıdır:</a:t>
            </a:r>
          </a:p>
          <a:p>
            <a:pPr marL="342900" indent="-342900">
              <a:spcBef>
                <a:spcPct val="20000"/>
              </a:spcBef>
              <a:buClr>
                <a:schemeClr val="bg2"/>
              </a:buClr>
              <a:buSzPct val="75000"/>
              <a:buFont typeface="Wingdings" pitchFamily="2" charset="2"/>
              <a:buNone/>
            </a:pPr>
            <a:r>
              <a:rPr lang="tr-TR" sz="2800">
                <a:latin typeface="Verdana" pitchFamily="34" charset="0"/>
              </a:rPr>
              <a:t>a) Tespit edilen uygunsuzluğu gidermek için tedbir alarak ,</a:t>
            </a:r>
          </a:p>
          <a:p>
            <a:pPr marL="342900" indent="-342900">
              <a:spcBef>
                <a:spcPct val="20000"/>
              </a:spcBef>
              <a:buClr>
                <a:schemeClr val="bg2"/>
              </a:buClr>
              <a:buSzPct val="75000"/>
              <a:buFont typeface="Wingdings" pitchFamily="2" charset="2"/>
              <a:buNone/>
            </a:pPr>
            <a:r>
              <a:rPr lang="tr-TR" sz="2800">
                <a:latin typeface="Verdana" pitchFamily="34" charset="0"/>
              </a:rPr>
              <a:t>b) Uygun olmayan ürünün özel izinle kullanımı, serbest bırakılması veya kabulünü, ilgili yetkili ve uygulanabilen durumlarda müşterinin iznine bağlayarak,</a:t>
            </a:r>
          </a:p>
        </p:txBody>
      </p:sp>
    </p:spTree>
  </p:cSld>
  <p:clrMapOvr>
    <a:masterClrMapping/>
  </p:clrMapOvr>
  <p:transition spd="med"/>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21538" name="Rectangle 2"/>
          <p:cNvSpPr>
            <a:spLocks noGrp="1" noChangeArrowheads="1"/>
          </p:cNvSpPr>
          <p:nvPr>
            <p:ph type="title"/>
          </p:nvPr>
        </p:nvSpPr>
        <p:spPr/>
        <p:txBody>
          <a:bodyPr/>
          <a:lstStyle/>
          <a:p>
            <a:r>
              <a:rPr lang="en-AU" b="1"/>
              <a:t>8.3. Uygun</a:t>
            </a:r>
            <a:r>
              <a:rPr lang="tr-TR" b="1"/>
              <a:t> Olmayan Ürünün</a:t>
            </a:r>
            <a:r>
              <a:rPr lang="en-AU" b="1"/>
              <a:t> Kontrolu</a:t>
            </a:r>
            <a:endParaRPr lang="tr-TR" b="1"/>
          </a:p>
        </p:txBody>
      </p:sp>
      <p:sp>
        <p:nvSpPr>
          <p:cNvPr id="321540" name="Rectangle 3"/>
          <p:cNvSpPr>
            <a:spLocks noChangeArrowheads="1"/>
          </p:cNvSpPr>
          <p:nvPr/>
        </p:nvSpPr>
        <p:spPr bwMode="auto">
          <a:xfrm>
            <a:off x="900113" y="1557338"/>
            <a:ext cx="7772400" cy="4114800"/>
          </a:xfrm>
          <a:prstGeom prst="rect">
            <a:avLst/>
          </a:prstGeom>
          <a:noFill/>
          <a:ln w="9525">
            <a:noFill/>
            <a:miter lim="800000"/>
            <a:headEnd/>
            <a:tailEnd/>
          </a:ln>
          <a:effectLst/>
        </p:spPr>
        <p:txBody>
          <a:bodyPr/>
          <a:lstStyle/>
          <a:p>
            <a:pPr marL="342900" indent="-342900">
              <a:spcBef>
                <a:spcPct val="20000"/>
              </a:spcBef>
              <a:buClr>
                <a:schemeClr val="bg2"/>
              </a:buClr>
              <a:buSzPct val="75000"/>
              <a:buFont typeface="Wingdings" pitchFamily="2" charset="2"/>
              <a:buNone/>
            </a:pPr>
            <a:r>
              <a:rPr lang="tr-TR" sz="2800">
                <a:latin typeface="Verdana" pitchFamily="34" charset="0"/>
              </a:rPr>
              <a:t>c) Ürünün asıl amaçlanan kullanımını veya uygulanmasını engellemek için gerekli tedbirleri alarak,</a:t>
            </a:r>
          </a:p>
          <a:p>
            <a:pPr marL="342900" indent="-342900">
              <a:spcBef>
                <a:spcPct val="20000"/>
              </a:spcBef>
              <a:buClr>
                <a:schemeClr val="bg2"/>
              </a:buClr>
              <a:buSzPct val="75000"/>
              <a:buFont typeface="Wingdings" pitchFamily="2" charset="2"/>
              <a:buNone/>
            </a:pPr>
            <a:r>
              <a:rPr lang="tr-TR" sz="2800">
                <a:latin typeface="Verdana" pitchFamily="34" charset="0"/>
              </a:rPr>
              <a:t>d) Uygun olmayan ürün, teslimattan veya kullanılmaya başlandıktan sonra tespit edildiğinde, uygunsuzluğun etkilerine veya potansiyel etkilerine uygun tedbirler alarak.</a:t>
            </a:r>
          </a:p>
        </p:txBody>
      </p:sp>
    </p:spTree>
  </p:cSld>
  <p:clrMapOvr>
    <a:masterClrMapping/>
  </p:clrMapOvr>
  <p:transition spd="med"/>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69666" name="Rectangle 2"/>
          <p:cNvSpPr>
            <a:spLocks noGrp="1" noChangeArrowheads="1"/>
          </p:cNvSpPr>
          <p:nvPr>
            <p:ph type="title"/>
          </p:nvPr>
        </p:nvSpPr>
        <p:spPr/>
        <p:txBody>
          <a:bodyPr/>
          <a:lstStyle/>
          <a:p>
            <a:r>
              <a:rPr lang="en-AU" b="1"/>
              <a:t>8.3. Uygun</a:t>
            </a:r>
            <a:r>
              <a:rPr lang="tr-TR" b="1"/>
              <a:t> Olmayan Ürünün</a:t>
            </a:r>
            <a:r>
              <a:rPr lang="en-AU" b="1"/>
              <a:t> Kontrolu</a:t>
            </a:r>
            <a:endParaRPr lang="tr-TR" b="1"/>
          </a:p>
        </p:txBody>
      </p:sp>
      <p:sp>
        <p:nvSpPr>
          <p:cNvPr id="369667" name="Rectangle 3"/>
          <p:cNvSpPr>
            <a:spLocks noChangeArrowheads="1"/>
          </p:cNvSpPr>
          <p:nvPr/>
        </p:nvSpPr>
        <p:spPr bwMode="auto">
          <a:xfrm>
            <a:off x="900113" y="1557338"/>
            <a:ext cx="7772400" cy="4114800"/>
          </a:xfrm>
          <a:prstGeom prst="rect">
            <a:avLst/>
          </a:prstGeom>
          <a:noFill/>
          <a:ln w="9525">
            <a:noFill/>
            <a:miter lim="800000"/>
            <a:headEnd/>
            <a:tailEnd/>
          </a:ln>
          <a:effectLst/>
        </p:spPr>
        <p:txBody>
          <a:bodyPr/>
          <a:lstStyle/>
          <a:p>
            <a:pPr marL="342900" indent="-342900">
              <a:spcBef>
                <a:spcPct val="20000"/>
              </a:spcBef>
              <a:buClr>
                <a:schemeClr val="bg2"/>
              </a:buClr>
              <a:buSzPct val="75000"/>
              <a:buFont typeface="Wingdings" pitchFamily="2" charset="2"/>
              <a:buNone/>
            </a:pPr>
            <a:r>
              <a:rPr lang="tr-TR" sz="2800">
                <a:latin typeface="Verdana" pitchFamily="34" charset="0"/>
              </a:rPr>
              <a:t>	Uygun olmayan ürün düzeltildiğinde, şartlara uygunluğunu göstermek için ürün yeniden doğrulamaya tâbi tutulmalıdır.</a:t>
            </a:r>
          </a:p>
          <a:p>
            <a:pPr marL="342900" indent="-342900">
              <a:spcBef>
                <a:spcPct val="20000"/>
              </a:spcBef>
              <a:buClr>
                <a:schemeClr val="bg2"/>
              </a:buClr>
              <a:buSzPct val="75000"/>
              <a:buFont typeface="Wingdings" pitchFamily="2" charset="2"/>
              <a:buNone/>
            </a:pPr>
            <a:r>
              <a:rPr lang="tr-TR" sz="2800">
                <a:latin typeface="Verdana" pitchFamily="34" charset="0"/>
              </a:rPr>
              <a:t>	Verilen özel izinlerin kayıtları dahil uygunsuzlukların yapısı ve uygunsuzluklar sonrasında alınan tedbirlere ait kayıtlar muhafaza edilmelidir. (bkz. Madde 4.2.4).</a:t>
            </a:r>
          </a:p>
        </p:txBody>
      </p:sp>
    </p:spTree>
  </p:cSld>
  <p:clrMapOvr>
    <a:masterClrMapping/>
  </p:clrMapOvr>
  <p:transition spd="med"/>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53954"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53955"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4F577EF7-31C8-45F4-812A-4076409BE492}" type="slidenum">
              <a:rPr lang="en-US" sz="1400">
                <a:latin typeface="Arial Narrow" pitchFamily="34" charset="0"/>
              </a:rPr>
              <a:pPr algn="r" eaLnBrk="0" hangingPunct="0">
                <a:spcBef>
                  <a:spcPct val="50000"/>
                </a:spcBef>
              </a:pPr>
              <a:t>263</a:t>
            </a:fld>
            <a:endParaRPr lang="en-US" sz="1400">
              <a:latin typeface="Arial Narrow" pitchFamily="34" charset="0"/>
            </a:endParaRPr>
          </a:p>
        </p:txBody>
      </p:sp>
      <p:sp>
        <p:nvSpPr>
          <p:cNvPr id="437250" name="Rectangle 2"/>
          <p:cNvSpPr>
            <a:spLocks noGrp="1" noChangeArrowheads="1"/>
          </p:cNvSpPr>
          <p:nvPr>
            <p:ph type="title" idx="4294967295"/>
          </p:nvPr>
        </p:nvSpPr>
        <p:spPr/>
        <p:txBody>
          <a:bodyPr/>
          <a:lstStyle/>
          <a:p>
            <a:r>
              <a:rPr lang="en-AU">
                <a:effectLst>
                  <a:outerShdw blurRad="38100" dist="38100" dir="2700000" algn="tl">
                    <a:srgbClr val="000000"/>
                  </a:outerShdw>
                </a:effectLst>
              </a:rPr>
              <a:t>Uygun Olmayan Ürün;</a:t>
            </a:r>
          </a:p>
        </p:txBody>
      </p:sp>
      <p:sp>
        <p:nvSpPr>
          <p:cNvPr id="437251" name="Rectangle 3"/>
          <p:cNvSpPr>
            <a:spLocks noGrp="1" noChangeArrowheads="1"/>
          </p:cNvSpPr>
          <p:nvPr>
            <p:ph type="body" idx="4294967295"/>
          </p:nvPr>
        </p:nvSpPr>
        <p:spPr/>
        <p:txBody>
          <a:bodyPr/>
          <a:lstStyle/>
          <a:p>
            <a:pPr lvl="2" algn="just">
              <a:buFontTx/>
              <a:buChar char="-"/>
            </a:pPr>
            <a:r>
              <a:rPr lang="tr-TR">
                <a:effectLst>
                  <a:outerShdw blurRad="38100" dist="38100" dir="2700000" algn="tl">
                    <a:srgbClr val="C0C0C0"/>
                  </a:outerShdw>
                </a:effectLst>
              </a:rPr>
              <a:t>Öncelikle uygunsuzluğun prosesin hangi aşamasında oluştuğu tespit edilmeli,</a:t>
            </a:r>
          </a:p>
          <a:p>
            <a:pPr lvl="2" algn="just">
              <a:buFontTx/>
              <a:buChar char="-"/>
            </a:pPr>
            <a:r>
              <a:rPr lang="tr-TR">
                <a:effectLst>
                  <a:outerShdw blurRad="38100" dist="38100" dir="2700000" algn="tl">
                    <a:srgbClr val="C0C0C0"/>
                  </a:outerShdw>
                </a:effectLst>
              </a:rPr>
              <a:t>Tespit edilen uygunsuzluğun ortadan kaldırılabilmesi için kaynak, yöntem, malzeme, ekipman ve ilgili faaliyet grubu veya personel  belirlenmeli,</a:t>
            </a:r>
          </a:p>
          <a:p>
            <a:pPr lvl="2" algn="just">
              <a:buFontTx/>
              <a:buChar char="-"/>
            </a:pPr>
            <a:r>
              <a:rPr lang="tr-TR">
                <a:effectLst>
                  <a:outerShdw blurRad="38100" dist="38100" dir="2700000" algn="tl">
                    <a:srgbClr val="C0C0C0"/>
                  </a:outerShdw>
                </a:effectLst>
              </a:rPr>
              <a:t>Belirlenen uygunsuzluğu ortadan kaldırmak için faaliyet başlatılmalı,</a:t>
            </a:r>
          </a:p>
          <a:p>
            <a:pPr>
              <a:buFont typeface="Wingdings" pitchFamily="2" charset="2"/>
              <a:buNone/>
            </a:pPr>
            <a:endParaRPr lang="en-AU">
              <a:effectLst>
                <a:outerShdw blurRad="38100" dist="38100" dir="2700000" algn="tl">
                  <a:srgbClr val="C0C0C0"/>
                </a:outerShdw>
              </a:effectLst>
            </a:endParaRPr>
          </a:p>
        </p:txBody>
      </p:sp>
    </p:spTree>
  </p:cSld>
  <p:clrMapOvr>
    <a:masterClrMapping/>
  </p:clrMapOvr>
  <p:transition spd="med"/>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54978"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54979"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78EE6912-2DD3-4355-8A99-BD3AF5C02393}" type="slidenum">
              <a:rPr lang="en-US" sz="1400">
                <a:latin typeface="Arial Narrow" pitchFamily="34" charset="0"/>
              </a:rPr>
              <a:pPr algn="r" eaLnBrk="0" hangingPunct="0">
                <a:spcBef>
                  <a:spcPct val="50000"/>
                </a:spcBef>
              </a:pPr>
              <a:t>264</a:t>
            </a:fld>
            <a:endParaRPr lang="en-US" sz="1400">
              <a:latin typeface="Arial Narrow" pitchFamily="34" charset="0"/>
            </a:endParaRPr>
          </a:p>
        </p:txBody>
      </p:sp>
      <p:sp>
        <p:nvSpPr>
          <p:cNvPr id="438274" name="Rectangle 2"/>
          <p:cNvSpPr>
            <a:spLocks noGrp="1" noChangeArrowheads="1"/>
          </p:cNvSpPr>
          <p:nvPr>
            <p:ph type="title" idx="4294967295"/>
          </p:nvPr>
        </p:nvSpPr>
        <p:spPr/>
        <p:txBody>
          <a:bodyPr/>
          <a:lstStyle/>
          <a:p>
            <a:r>
              <a:rPr lang="en-AU">
                <a:effectLst>
                  <a:outerShdw blurRad="38100" dist="38100" dir="2700000" algn="tl">
                    <a:srgbClr val="000000"/>
                  </a:outerShdw>
                </a:effectLst>
              </a:rPr>
              <a:t>Uygun Olmayan Ürünün Tespitinden Sonra</a:t>
            </a:r>
          </a:p>
        </p:txBody>
      </p:sp>
      <p:sp>
        <p:nvSpPr>
          <p:cNvPr id="438275" name="Rectangle 3"/>
          <p:cNvSpPr>
            <a:spLocks noGrp="1" noChangeArrowheads="1"/>
          </p:cNvSpPr>
          <p:nvPr>
            <p:ph type="body" idx="4294967295"/>
          </p:nvPr>
        </p:nvSpPr>
        <p:spPr/>
        <p:txBody>
          <a:bodyPr/>
          <a:lstStyle/>
          <a:p>
            <a:pPr lvl="2" algn="just">
              <a:buFontTx/>
              <a:buChar char="-"/>
            </a:pPr>
            <a:r>
              <a:rPr lang="tr-TR">
                <a:effectLst>
                  <a:outerShdw blurRad="38100" dist="38100" dir="2700000" algn="tl">
                    <a:srgbClr val="C0C0C0"/>
                  </a:outerShdw>
                </a:effectLst>
              </a:rPr>
              <a:t>Ürünün bir sonraki aşamaya geçebilmesi ( serbest bırakılması)</a:t>
            </a:r>
          </a:p>
          <a:p>
            <a:pPr lvl="2" algn="just">
              <a:buFontTx/>
              <a:buChar char="-"/>
            </a:pPr>
            <a:r>
              <a:rPr lang="tr-TR">
                <a:effectLst>
                  <a:outerShdw blurRad="38100" dist="38100" dir="2700000" algn="tl">
                    <a:srgbClr val="C0C0C0"/>
                  </a:outerShdw>
                </a:effectLst>
              </a:rPr>
              <a:t>Ürünün olduğu gibi kabul edilmesi için gerekli yetkilendirmenin yapılması,</a:t>
            </a:r>
          </a:p>
          <a:p>
            <a:pPr lvl="2" algn="just">
              <a:buFontTx/>
              <a:buChar char="-"/>
            </a:pPr>
            <a:r>
              <a:rPr lang="tr-TR">
                <a:effectLst>
                  <a:outerShdw blurRad="38100" dist="38100" dir="2700000" algn="tl">
                    <a:srgbClr val="C0C0C0"/>
                  </a:outerShdw>
                </a:effectLst>
              </a:rPr>
              <a:t>Ürün üzerinde uygulanabilecek işlemin belirlenmesi gerekir.</a:t>
            </a:r>
          </a:p>
          <a:p>
            <a:pPr>
              <a:buFont typeface="Wingdings" pitchFamily="2" charset="2"/>
              <a:buNone/>
            </a:pPr>
            <a:endParaRPr lang="en-AU">
              <a:effectLst>
                <a:outerShdw blurRad="38100" dist="38100" dir="2700000" algn="tl">
                  <a:srgbClr val="C0C0C0"/>
                </a:outerShdw>
              </a:effectLst>
            </a:endParaRPr>
          </a:p>
        </p:txBody>
      </p:sp>
    </p:spTree>
  </p:cSld>
  <p:clrMapOvr>
    <a:masterClrMapping/>
  </p:clrMapOvr>
  <p:transition spd="med"/>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22562" name="Rectangle 2"/>
          <p:cNvSpPr>
            <a:spLocks noGrp="1" noChangeArrowheads="1"/>
          </p:cNvSpPr>
          <p:nvPr>
            <p:ph type="title"/>
          </p:nvPr>
        </p:nvSpPr>
        <p:spPr/>
        <p:txBody>
          <a:bodyPr/>
          <a:lstStyle/>
          <a:p>
            <a:r>
              <a:rPr lang="en-AU" b="1"/>
              <a:t>8.4. Veri Analizi</a:t>
            </a:r>
            <a:endParaRPr lang="tr-TR" b="1"/>
          </a:p>
        </p:txBody>
      </p:sp>
      <p:sp>
        <p:nvSpPr>
          <p:cNvPr id="322564" name="Rectangle 3"/>
          <p:cNvSpPr>
            <a:spLocks noChangeArrowheads="1"/>
          </p:cNvSpPr>
          <p:nvPr/>
        </p:nvSpPr>
        <p:spPr bwMode="auto">
          <a:xfrm>
            <a:off x="684213" y="1628775"/>
            <a:ext cx="8159750" cy="4114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bg2"/>
              </a:buClr>
              <a:buSzPct val="75000"/>
              <a:buFont typeface="Wingdings" pitchFamily="2" charset="2"/>
              <a:buNone/>
            </a:pPr>
            <a:r>
              <a:rPr lang="tr-TR" sz="2800">
                <a:latin typeface="Verdana" pitchFamily="34" charset="0"/>
              </a:rPr>
              <a:t>	Kuruluş, kalite yönetim sisteminin uygunluk ve etkinliğini göstermek ve kalite yönetim sisteminin etkinliğinin sürekli iyileştirilmesinin yapılabileceği yerleri değerlendirmek için uygun verileri belirlemeli, toplamalı ve analiz etmelidir. Bu analiz, izleme ve ölçme sonuçlarından elde edilen ve ilgili diğer kaynaklardan gelen verileri kapsamalıdır. Veri analizi aşağıdakilerle ilgili bilgi sağlamalıdır.</a:t>
            </a:r>
            <a:endParaRPr lang="en-AU" sz="2800">
              <a:latin typeface="Verdana" pitchFamily="34" charset="0"/>
            </a:endParaRPr>
          </a:p>
        </p:txBody>
      </p:sp>
    </p:spTree>
  </p:cSld>
  <p:clrMapOvr>
    <a:masterClrMapping/>
  </p:clrMapOvr>
  <p:transition spd="med"/>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70690" name="Rectangle 2"/>
          <p:cNvSpPr>
            <a:spLocks noGrp="1" noChangeArrowheads="1"/>
          </p:cNvSpPr>
          <p:nvPr>
            <p:ph type="title"/>
          </p:nvPr>
        </p:nvSpPr>
        <p:spPr/>
        <p:txBody>
          <a:bodyPr/>
          <a:lstStyle/>
          <a:p>
            <a:r>
              <a:rPr lang="en-AU" b="1"/>
              <a:t>8.4. Veri Analizi</a:t>
            </a:r>
            <a:endParaRPr lang="tr-TR" b="1"/>
          </a:p>
        </p:txBody>
      </p:sp>
      <p:sp>
        <p:nvSpPr>
          <p:cNvPr id="370691" name="Rectangle 3"/>
          <p:cNvSpPr>
            <a:spLocks noChangeArrowheads="1"/>
          </p:cNvSpPr>
          <p:nvPr/>
        </p:nvSpPr>
        <p:spPr bwMode="auto">
          <a:xfrm>
            <a:off x="684213" y="1628775"/>
            <a:ext cx="8159750" cy="4114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bg2"/>
              </a:buClr>
              <a:buSzPct val="75000"/>
              <a:buFont typeface="Wingdings" pitchFamily="2" charset="2"/>
              <a:buNone/>
            </a:pPr>
            <a:r>
              <a:rPr lang="tr-TR" sz="2800">
                <a:latin typeface="Verdana" pitchFamily="34" charset="0"/>
              </a:rPr>
              <a:t>	a) Müşteri memnuniyeti (bkz. Madde 8.2.1),</a:t>
            </a:r>
          </a:p>
          <a:p>
            <a:pPr marL="342900" indent="-342900">
              <a:spcBef>
                <a:spcPct val="20000"/>
              </a:spcBef>
              <a:buClr>
                <a:schemeClr val="bg2"/>
              </a:buClr>
              <a:buSzPct val="75000"/>
              <a:buFont typeface="Wingdings" pitchFamily="2" charset="2"/>
              <a:buNone/>
            </a:pPr>
            <a:r>
              <a:rPr lang="tr-TR" sz="2800">
                <a:latin typeface="Verdana" pitchFamily="34" charset="0"/>
              </a:rPr>
              <a:t>	b) Ürün şartlarına uygunluk (bkz. Madde 8.2.4),</a:t>
            </a:r>
          </a:p>
          <a:p>
            <a:pPr marL="342900" indent="-342900">
              <a:spcBef>
                <a:spcPct val="20000"/>
              </a:spcBef>
              <a:buClr>
                <a:schemeClr val="bg2"/>
              </a:buClr>
              <a:buSzPct val="75000"/>
              <a:buFont typeface="Wingdings" pitchFamily="2" charset="2"/>
              <a:buNone/>
            </a:pPr>
            <a:r>
              <a:rPr lang="tr-TR" sz="2800">
                <a:latin typeface="Verdana" pitchFamily="34" charset="0"/>
              </a:rPr>
              <a:t>	c) Önleyici faaliyet için fırsatlar dahil proseslerin ve ürünlerin karakteristikleri ve gidişatı (bkz. Madde 8.2.3 ve Madde 8.2.4),</a:t>
            </a:r>
          </a:p>
          <a:p>
            <a:pPr marL="342900" indent="-342900">
              <a:spcBef>
                <a:spcPct val="20000"/>
              </a:spcBef>
              <a:buClr>
                <a:schemeClr val="bg2"/>
              </a:buClr>
              <a:buSzPct val="75000"/>
              <a:buFont typeface="Wingdings" pitchFamily="2" charset="2"/>
              <a:buNone/>
            </a:pPr>
            <a:r>
              <a:rPr lang="tr-TR" sz="2800">
                <a:latin typeface="Verdana" pitchFamily="34" charset="0"/>
              </a:rPr>
              <a:t>	d) Tedarikçiler (bkz. Madde 7.4)</a:t>
            </a:r>
            <a:endParaRPr lang="en-AU" sz="2800">
              <a:latin typeface="Verdana" pitchFamily="34" charset="0"/>
            </a:endParaRPr>
          </a:p>
        </p:txBody>
      </p:sp>
    </p:spTree>
  </p:cSld>
  <p:clrMapOvr>
    <a:masterClrMapping/>
  </p:clrMapOvr>
  <p:transition spd="med"/>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57026"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57027"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FC4764BB-AEA0-4CD5-A32D-B9C70F29B058}" type="slidenum">
              <a:rPr lang="en-US" sz="1400">
                <a:latin typeface="Arial Narrow" pitchFamily="34" charset="0"/>
              </a:rPr>
              <a:pPr algn="r" eaLnBrk="0" hangingPunct="0">
                <a:spcBef>
                  <a:spcPct val="50000"/>
                </a:spcBef>
              </a:pPr>
              <a:t>267</a:t>
            </a:fld>
            <a:endParaRPr lang="en-US" sz="1400">
              <a:latin typeface="Arial Narrow" pitchFamily="34" charset="0"/>
            </a:endParaRPr>
          </a:p>
        </p:txBody>
      </p:sp>
      <p:sp>
        <p:nvSpPr>
          <p:cNvPr id="440322" name="Rectangle 2"/>
          <p:cNvSpPr>
            <a:spLocks noGrp="1" noChangeArrowheads="1"/>
          </p:cNvSpPr>
          <p:nvPr>
            <p:ph type="title" idx="4294967295"/>
          </p:nvPr>
        </p:nvSpPr>
        <p:spPr/>
        <p:txBody>
          <a:bodyPr/>
          <a:lstStyle/>
          <a:p>
            <a:r>
              <a:rPr lang="en-AU">
                <a:effectLst>
                  <a:outerShdw blurRad="38100" dist="38100" dir="2700000" algn="tl">
                    <a:srgbClr val="000000"/>
                  </a:outerShdw>
                </a:effectLst>
              </a:rPr>
              <a:t>Veriler;</a:t>
            </a:r>
          </a:p>
        </p:txBody>
      </p:sp>
      <p:sp>
        <p:nvSpPr>
          <p:cNvPr id="440323" name="Rectangle 3"/>
          <p:cNvSpPr>
            <a:spLocks noGrp="1" noChangeArrowheads="1"/>
          </p:cNvSpPr>
          <p:nvPr>
            <p:ph type="body" idx="4294967295"/>
          </p:nvPr>
        </p:nvSpPr>
        <p:spPr/>
        <p:txBody>
          <a:bodyPr/>
          <a:lstStyle/>
          <a:p>
            <a:pPr>
              <a:buFont typeface="Wingdings" pitchFamily="2" charset="2"/>
              <a:buNone/>
            </a:pPr>
            <a:r>
              <a:rPr lang="tr-TR">
                <a:effectLst>
                  <a:outerShdw blurRad="38100" dist="38100" dir="2700000" algn="tl">
                    <a:srgbClr val="C0C0C0"/>
                  </a:outerShdw>
                </a:effectLst>
              </a:rPr>
              <a:t>uygun olarak;</a:t>
            </a:r>
          </a:p>
          <a:p>
            <a:r>
              <a:rPr lang="tr-TR">
                <a:effectLst>
                  <a:outerShdw blurRad="38100" dist="38100" dir="2700000" algn="tl">
                    <a:srgbClr val="C0C0C0"/>
                  </a:outerShdw>
                </a:effectLst>
              </a:rPr>
              <a:t>belirlenmeli, </a:t>
            </a:r>
          </a:p>
          <a:p>
            <a:r>
              <a:rPr lang="tr-TR">
                <a:effectLst>
                  <a:outerShdw blurRad="38100" dist="38100" dir="2700000" algn="tl">
                    <a:srgbClr val="C0C0C0"/>
                  </a:outerShdw>
                </a:effectLst>
              </a:rPr>
              <a:t>toplanmalı </a:t>
            </a:r>
          </a:p>
          <a:p>
            <a:r>
              <a:rPr lang="tr-TR">
                <a:effectLst>
                  <a:outerShdw blurRad="38100" dist="38100" dir="2700000" algn="tl">
                    <a:srgbClr val="C0C0C0"/>
                  </a:outerShdw>
                </a:effectLst>
              </a:rPr>
              <a:t>ve analiz edilmelidir.</a:t>
            </a:r>
            <a:endParaRPr lang="en-AU">
              <a:effectLst>
                <a:outerShdw blurRad="38100" dist="38100" dir="2700000" algn="tl">
                  <a:srgbClr val="C0C0C0"/>
                </a:outerShdw>
              </a:effectLst>
            </a:endParaRPr>
          </a:p>
        </p:txBody>
      </p:sp>
    </p:spTree>
  </p:cSld>
  <p:clrMapOvr>
    <a:masterClrMapping/>
  </p:clrMapOvr>
  <p:transition spd="med"/>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58050"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58051"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5EF22552-F2EB-4240-883F-1F10E63F227F}" type="slidenum">
              <a:rPr lang="en-US" sz="1400">
                <a:latin typeface="Arial Narrow" pitchFamily="34" charset="0"/>
              </a:rPr>
              <a:pPr algn="r" eaLnBrk="0" hangingPunct="0">
                <a:spcBef>
                  <a:spcPct val="50000"/>
                </a:spcBef>
              </a:pPr>
              <a:t>268</a:t>
            </a:fld>
            <a:endParaRPr lang="en-US" sz="1400">
              <a:latin typeface="Arial Narrow" pitchFamily="34" charset="0"/>
            </a:endParaRPr>
          </a:p>
        </p:txBody>
      </p:sp>
      <p:sp>
        <p:nvSpPr>
          <p:cNvPr id="441346" name="Rectangle 2"/>
          <p:cNvSpPr>
            <a:spLocks noGrp="1" noChangeArrowheads="1"/>
          </p:cNvSpPr>
          <p:nvPr>
            <p:ph type="title" idx="4294967295"/>
          </p:nvPr>
        </p:nvSpPr>
        <p:spPr/>
        <p:txBody>
          <a:bodyPr/>
          <a:lstStyle/>
          <a:p>
            <a:r>
              <a:rPr lang="en-AU">
                <a:effectLst>
                  <a:outerShdw blurRad="38100" dist="38100" dir="2700000" algn="tl">
                    <a:srgbClr val="000000"/>
                  </a:outerShdw>
                </a:effectLst>
              </a:rPr>
              <a:t>Analiz sonuçlarına göre;</a:t>
            </a:r>
          </a:p>
        </p:txBody>
      </p:sp>
      <p:sp>
        <p:nvSpPr>
          <p:cNvPr id="441347" name="Rectangle 3"/>
          <p:cNvSpPr>
            <a:spLocks noGrp="1" noChangeArrowheads="1"/>
          </p:cNvSpPr>
          <p:nvPr>
            <p:ph type="body" idx="4294967295"/>
          </p:nvPr>
        </p:nvSpPr>
        <p:spPr/>
        <p:txBody>
          <a:bodyPr/>
          <a:lstStyle/>
          <a:p>
            <a:pPr lvl="2" algn="just">
              <a:buFont typeface="Symbol" pitchFamily="18" charset="2"/>
              <a:buChar char="·"/>
            </a:pPr>
            <a:r>
              <a:rPr lang="tr-TR">
                <a:effectLst>
                  <a:outerShdw blurRad="38100" dist="38100" dir="2700000" algn="tl">
                    <a:srgbClr val="C0C0C0"/>
                  </a:outerShdw>
                </a:effectLst>
              </a:rPr>
              <a:t>Müşteri memnuniyeti,</a:t>
            </a:r>
          </a:p>
          <a:p>
            <a:pPr lvl="2" algn="just">
              <a:buFont typeface="Symbol" pitchFamily="18" charset="2"/>
              <a:buChar char="·"/>
            </a:pPr>
            <a:r>
              <a:rPr lang="tr-TR">
                <a:effectLst>
                  <a:outerShdw blurRad="38100" dist="38100" dir="2700000" algn="tl">
                    <a:srgbClr val="C0C0C0"/>
                  </a:outerShdw>
                </a:effectLst>
              </a:rPr>
              <a:t>Proses performansı,</a:t>
            </a:r>
          </a:p>
          <a:p>
            <a:pPr lvl="2" algn="just">
              <a:buFont typeface="Symbol" pitchFamily="18" charset="2"/>
              <a:buChar char="·"/>
            </a:pPr>
            <a:r>
              <a:rPr lang="tr-TR">
                <a:effectLst>
                  <a:outerShdw blurRad="38100" dist="38100" dir="2700000" algn="tl">
                    <a:srgbClr val="C0C0C0"/>
                  </a:outerShdw>
                </a:effectLst>
              </a:rPr>
              <a:t>İlgili tarafların memnuniyeti,</a:t>
            </a:r>
          </a:p>
          <a:p>
            <a:pPr lvl="2" algn="just">
              <a:buFont typeface="Symbol" pitchFamily="18" charset="2"/>
              <a:buChar char="·"/>
            </a:pPr>
            <a:r>
              <a:rPr lang="tr-TR">
                <a:effectLst>
                  <a:outerShdw blurRad="38100" dist="38100" dir="2700000" algn="tl">
                    <a:srgbClr val="C0C0C0"/>
                  </a:outerShdw>
                </a:effectLst>
              </a:rPr>
              <a:t>Ürün şartlarının uygunluğu,</a:t>
            </a:r>
          </a:p>
          <a:p>
            <a:pPr lvl="2" algn="just">
              <a:buFont typeface="Symbol" pitchFamily="18" charset="2"/>
              <a:buChar char="·"/>
            </a:pPr>
            <a:r>
              <a:rPr lang="tr-TR">
                <a:effectLst>
                  <a:outerShdw blurRad="38100" dist="38100" dir="2700000" algn="tl">
                    <a:srgbClr val="C0C0C0"/>
                  </a:outerShdw>
                </a:effectLst>
              </a:rPr>
              <a:t>Tedarikçilerin performansları, katkıları, eksiklikleri,</a:t>
            </a:r>
          </a:p>
          <a:p>
            <a:pPr lvl="2" algn="just">
              <a:buFont typeface="Symbol" pitchFamily="18" charset="2"/>
              <a:buChar char="·"/>
            </a:pPr>
            <a:r>
              <a:rPr lang="tr-TR">
                <a:effectLst>
                  <a:outerShdw blurRad="38100" dist="38100" dir="2700000" algn="tl">
                    <a:srgbClr val="C0C0C0"/>
                  </a:outerShdw>
                </a:effectLst>
              </a:rPr>
              <a:t>Uygunsuzlukların durumu,</a:t>
            </a:r>
          </a:p>
          <a:p>
            <a:pPr lvl="2" algn="just">
              <a:buFont typeface="Symbol" pitchFamily="18" charset="2"/>
              <a:buChar char="·"/>
            </a:pPr>
            <a:r>
              <a:rPr lang="tr-TR">
                <a:effectLst>
                  <a:outerShdw blurRad="38100" dist="38100" dir="2700000" algn="tl">
                    <a:srgbClr val="C0C0C0"/>
                  </a:outerShdw>
                </a:effectLst>
              </a:rPr>
              <a:t>Müşteri ihtiyaç ve beklentilerinin durumu</a:t>
            </a:r>
          </a:p>
          <a:p>
            <a:pPr lvl="2" algn="just">
              <a:buFont typeface="Symbol" pitchFamily="18" charset="2"/>
              <a:buChar char="·"/>
            </a:pPr>
            <a:endParaRPr lang="tr-TR">
              <a:effectLst>
                <a:outerShdw blurRad="38100" dist="38100" dir="2700000" algn="tl">
                  <a:srgbClr val="C0C0C0"/>
                </a:outerShdw>
              </a:effectLst>
            </a:endParaRPr>
          </a:p>
          <a:p>
            <a:pPr lvl="2">
              <a:buFont typeface="Symbol" pitchFamily="18" charset="2"/>
              <a:buNone/>
            </a:pPr>
            <a:r>
              <a:rPr lang="en-AU" b="1">
                <a:effectLst>
                  <a:outerShdw blurRad="38100" dist="38100" dir="2700000" algn="tl">
                    <a:srgbClr val="C0C0C0"/>
                  </a:outerShdw>
                </a:effectLst>
              </a:rPr>
              <a:t>tespit edilmelidir.</a:t>
            </a:r>
            <a:endParaRPr lang="en-AU">
              <a:effectLst>
                <a:outerShdw blurRad="38100" dist="38100" dir="2700000" algn="tl">
                  <a:srgbClr val="C0C0C0"/>
                </a:outerShdw>
              </a:effectLst>
            </a:endParaRPr>
          </a:p>
        </p:txBody>
      </p:sp>
    </p:spTree>
  </p:cSld>
  <p:clrMapOvr>
    <a:masterClrMapping/>
  </p:clrMapOvr>
  <p:transition spd="med"/>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59074"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59075"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E81A64C6-AB64-491B-BDC5-DE80D7C0B1D5}" type="slidenum">
              <a:rPr lang="en-US" sz="1400">
                <a:latin typeface="Arial Narrow" pitchFamily="34" charset="0"/>
              </a:rPr>
              <a:pPr algn="r" eaLnBrk="0" hangingPunct="0">
                <a:spcBef>
                  <a:spcPct val="50000"/>
                </a:spcBef>
              </a:pPr>
              <a:t>269</a:t>
            </a:fld>
            <a:endParaRPr lang="en-US" sz="1400">
              <a:latin typeface="Arial Narrow" pitchFamily="34" charset="0"/>
            </a:endParaRPr>
          </a:p>
        </p:txBody>
      </p:sp>
      <p:sp>
        <p:nvSpPr>
          <p:cNvPr id="442370" name="Rectangle 2"/>
          <p:cNvSpPr>
            <a:spLocks noGrp="1" noChangeArrowheads="1"/>
          </p:cNvSpPr>
          <p:nvPr>
            <p:ph type="title" idx="4294967295"/>
          </p:nvPr>
        </p:nvSpPr>
        <p:spPr/>
        <p:txBody>
          <a:bodyPr/>
          <a:lstStyle/>
          <a:p>
            <a:r>
              <a:rPr lang="en-AU">
                <a:effectLst>
                  <a:outerShdw blurRad="38100" dist="38100" dir="2700000" algn="tl">
                    <a:srgbClr val="000000"/>
                  </a:outerShdw>
                </a:effectLst>
              </a:rPr>
              <a:t>Sonuçlar Değerlendirilerek,</a:t>
            </a:r>
          </a:p>
        </p:txBody>
      </p:sp>
      <p:sp>
        <p:nvSpPr>
          <p:cNvPr id="442371" name="Rectangle 3"/>
          <p:cNvSpPr>
            <a:spLocks noGrp="1" noChangeArrowheads="1"/>
          </p:cNvSpPr>
          <p:nvPr>
            <p:ph type="body" idx="4294967295"/>
          </p:nvPr>
        </p:nvSpPr>
        <p:spPr/>
        <p:txBody>
          <a:bodyPr/>
          <a:lstStyle/>
          <a:p>
            <a:pPr algn="just"/>
            <a:r>
              <a:rPr lang="tr-TR" sz="2000">
                <a:effectLst>
                  <a:outerShdw blurRad="38100" dist="38100" dir="2700000" algn="tl">
                    <a:srgbClr val="C0C0C0"/>
                  </a:outerShdw>
                </a:effectLst>
              </a:rPr>
              <a:t>Uygunsuzluğun sonuçlarına veya potansiyel sonuçlarına göre gerçekleştirilmesi gerekli faaliyetlerin tesbiti,</a:t>
            </a:r>
          </a:p>
          <a:p>
            <a:pPr algn="just"/>
            <a:r>
              <a:rPr lang="tr-TR" sz="2000">
                <a:effectLst>
                  <a:outerShdw blurRad="38100" dist="38100" dir="2700000" algn="tl">
                    <a:srgbClr val="C0C0C0"/>
                  </a:outerShdw>
                </a:effectLst>
              </a:rPr>
              <a:t>Uygunsuzluk maliyetinin azaltılması,</a:t>
            </a:r>
          </a:p>
          <a:p>
            <a:pPr algn="just"/>
            <a:r>
              <a:rPr lang="tr-TR" sz="2000">
                <a:effectLst>
                  <a:outerShdw blurRad="38100" dist="38100" dir="2700000" algn="tl">
                    <a:srgbClr val="C0C0C0"/>
                  </a:outerShdw>
                </a:effectLst>
              </a:rPr>
              <a:t>Proseslerin etkin ve etkili bir biçimde işlemesinin  sağlanması,</a:t>
            </a:r>
          </a:p>
          <a:p>
            <a:pPr algn="just"/>
            <a:r>
              <a:rPr lang="tr-TR" sz="2000">
                <a:effectLst>
                  <a:outerShdw blurRad="38100" dist="38100" dir="2700000" algn="tl">
                    <a:srgbClr val="C0C0C0"/>
                  </a:outerShdw>
                </a:effectLst>
              </a:rPr>
              <a:t>Ürün şartlarının iyileştirilmesi,</a:t>
            </a:r>
          </a:p>
          <a:p>
            <a:pPr algn="just"/>
            <a:r>
              <a:rPr lang="tr-TR" sz="2000">
                <a:effectLst>
                  <a:outerShdw blurRad="38100" dist="38100" dir="2700000" algn="tl">
                    <a:srgbClr val="C0C0C0"/>
                  </a:outerShdw>
                </a:effectLst>
              </a:rPr>
              <a:t>Düzeltici ve önleyici faaliyetlerin tespiti ve zamanında uygulanması,</a:t>
            </a:r>
          </a:p>
          <a:p>
            <a:pPr algn="just"/>
            <a:r>
              <a:rPr lang="tr-TR" sz="2000">
                <a:effectLst>
                  <a:outerShdw blurRad="38100" dist="38100" dir="2700000" algn="tl">
                    <a:srgbClr val="C0C0C0"/>
                  </a:outerShdw>
                </a:effectLst>
              </a:rPr>
              <a:t>Müşteri memnuniyeti ve sürekli iyileştirmenin devamlılığı sağlanmalıdır</a:t>
            </a:r>
            <a:r>
              <a:rPr lang="tr-TR">
                <a:effectLst>
                  <a:outerShdw blurRad="38100" dist="38100" dir="2700000" algn="tl">
                    <a:srgbClr val="C0C0C0"/>
                  </a:outerShdw>
                </a:effectLst>
              </a:rPr>
              <a:t>.</a:t>
            </a:r>
          </a:p>
          <a:p>
            <a:pPr algn="just"/>
            <a:endParaRPr lang="tr-TR">
              <a:effectLst>
                <a:outerShdw blurRad="38100" dist="38100" dir="2700000" algn="tl">
                  <a:srgbClr val="C0C0C0"/>
                </a:outerShdw>
              </a:effectLst>
            </a:endParaRPr>
          </a:p>
          <a:p>
            <a:pPr>
              <a:buFont typeface="Wingdings" pitchFamily="2" charset="2"/>
              <a:buNone/>
            </a:pPr>
            <a:endParaRPr lang="en-AU">
              <a:effectLst>
                <a:outerShdw blurRad="38100" dist="38100" dir="2700000" algn="tl">
                  <a:srgbClr val="C0C0C0"/>
                </a:outerShdw>
              </a:effectLst>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41986"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41987"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F28294C0-1F5B-4363-975C-CBAEEDDD3EAD}" type="slidenum">
              <a:rPr lang="en-US" sz="1400">
                <a:latin typeface="Arial Narrow" pitchFamily="34" charset="0"/>
              </a:rPr>
              <a:pPr algn="r" eaLnBrk="0" hangingPunct="0">
                <a:spcBef>
                  <a:spcPct val="50000"/>
                </a:spcBef>
              </a:pPr>
              <a:t>27</a:t>
            </a:fld>
            <a:endParaRPr lang="en-US" sz="1400">
              <a:latin typeface="Arial Narrow" pitchFamily="34" charset="0"/>
            </a:endParaRPr>
          </a:p>
        </p:txBody>
      </p:sp>
      <p:sp>
        <p:nvSpPr>
          <p:cNvPr id="22530" name="Rectangle 2"/>
          <p:cNvSpPr>
            <a:spLocks noGrp="1" noChangeArrowheads="1"/>
          </p:cNvSpPr>
          <p:nvPr>
            <p:ph type="title" idx="4294967295"/>
          </p:nvPr>
        </p:nvSpPr>
        <p:spPr>
          <a:noFill/>
          <a:effectLst>
            <a:outerShdw dist="13470" dir="2700000" algn="ctr" rotWithShape="0">
              <a:schemeClr val="bg2"/>
            </a:outerShdw>
          </a:effectLst>
        </p:spPr>
        <p:txBody>
          <a:bodyPr lIns="92075" tIns="46038" rIns="92075" bIns="46038" anchor="ctr"/>
          <a:lstStyle/>
          <a:p>
            <a:r>
              <a:rPr lang="en-AU" b="1">
                <a:effectLst>
                  <a:outerShdw blurRad="38100" dist="38100" dir="2700000" algn="tl">
                    <a:srgbClr val="C0C0C0"/>
                  </a:outerShdw>
                </a:effectLst>
              </a:rPr>
              <a:t>TEDARİKÇİ</a:t>
            </a:r>
            <a:endParaRPr lang="en-AU">
              <a:effectLst>
                <a:outerShdw blurRad="38100" dist="38100" dir="2700000" algn="tl">
                  <a:srgbClr val="C0C0C0"/>
                </a:outerShdw>
              </a:effectLst>
            </a:endParaRPr>
          </a:p>
        </p:txBody>
      </p:sp>
      <p:sp>
        <p:nvSpPr>
          <p:cNvPr id="22531" name="Rectangle 3"/>
          <p:cNvSpPr>
            <a:spLocks noGrp="1" noChangeArrowheads="1"/>
          </p:cNvSpPr>
          <p:nvPr>
            <p:ph type="body" idx="4294967295"/>
          </p:nvPr>
        </p:nvSpPr>
        <p:spPr>
          <a:xfrm>
            <a:off x="703263" y="1412875"/>
            <a:ext cx="4732337" cy="4683125"/>
          </a:xfrm>
          <a:noFill/>
        </p:spPr>
        <p:txBody>
          <a:bodyPr lIns="92075" tIns="46038" rIns="92075" bIns="46038"/>
          <a:lstStyle/>
          <a:p>
            <a:pPr marL="0" indent="0">
              <a:buFont typeface="Wingdings" pitchFamily="2" charset="2"/>
              <a:buNone/>
            </a:pPr>
            <a:r>
              <a:rPr lang="tr-TR" sz="2200" b="1">
                <a:effectLst>
                  <a:outerShdw blurRad="38100" dist="38100" dir="2700000" algn="tl">
                    <a:srgbClr val="C0C0C0"/>
                  </a:outerShdw>
                </a:effectLst>
              </a:rPr>
              <a:t>Tedarikçi</a:t>
            </a:r>
          </a:p>
          <a:p>
            <a:pPr marL="0" indent="0">
              <a:buFont typeface="Wingdings" pitchFamily="2" charset="2"/>
              <a:buNone/>
            </a:pPr>
            <a:r>
              <a:rPr lang="tr-TR" sz="2200">
                <a:effectLst>
                  <a:outerShdw blurRad="38100" dist="38100" dir="2700000" algn="tl">
                    <a:srgbClr val="C0C0C0"/>
                  </a:outerShdw>
                </a:effectLst>
              </a:rPr>
              <a:t>Ürünü sağlayan kuruluş veya kişi.</a:t>
            </a:r>
          </a:p>
          <a:p>
            <a:pPr marL="0" indent="0">
              <a:buFont typeface="Wingdings" pitchFamily="2" charset="2"/>
              <a:buNone/>
            </a:pPr>
            <a:r>
              <a:rPr lang="tr-TR" sz="2200">
                <a:effectLst>
                  <a:outerShdw blurRad="38100" dist="38100" dir="2700000" algn="tl">
                    <a:srgbClr val="C0C0C0"/>
                  </a:outerShdw>
                </a:effectLst>
              </a:rPr>
              <a:t>Örnek- Bir ürünün üreticisi, dağıtıcısı, perakendecisi veya satıcısı veya bir hizmet veya bilginin sağlayıcısı.</a:t>
            </a:r>
          </a:p>
          <a:p>
            <a:pPr marL="0" indent="0">
              <a:buFont typeface="Wingdings" pitchFamily="2" charset="2"/>
              <a:buNone/>
            </a:pPr>
            <a:r>
              <a:rPr lang="tr-TR" sz="2200">
                <a:effectLst>
                  <a:outerShdw blurRad="38100" dist="38100" dir="2700000" algn="tl">
                    <a:srgbClr val="C0C0C0"/>
                  </a:outerShdw>
                </a:effectLst>
              </a:rPr>
              <a:t>Not 1 -Bir tedarikçi, kuruluşun içinden veya dışından olabilir.</a:t>
            </a:r>
          </a:p>
          <a:p>
            <a:pPr marL="0" indent="0">
              <a:buFont typeface="Wingdings" pitchFamily="2" charset="2"/>
              <a:buNone/>
            </a:pPr>
            <a:r>
              <a:rPr lang="tr-TR" sz="2200">
                <a:effectLst>
                  <a:outerShdw blurRad="38100" dist="38100" dir="2700000" algn="tl">
                    <a:srgbClr val="C0C0C0"/>
                  </a:outerShdw>
                </a:effectLst>
              </a:rPr>
              <a:t>Not 2 -Bir sözleşme durumunda tedarikçi, bazen “yüklenici” olarak adlandırılabilir.</a:t>
            </a:r>
            <a:endParaRPr lang="en-AU" sz="2200">
              <a:effectLst>
                <a:outerShdw blurRad="38100" dist="38100" dir="2700000" algn="tl">
                  <a:srgbClr val="C0C0C0"/>
                </a:outerShdw>
              </a:effectLst>
            </a:endParaRPr>
          </a:p>
        </p:txBody>
      </p:sp>
      <p:graphicFrame>
        <p:nvGraphicFramePr>
          <p:cNvPr id="22532" name="Object 4"/>
          <p:cNvGraphicFramePr>
            <a:graphicFrameLocks noChangeAspect="1"/>
          </p:cNvGraphicFramePr>
          <p:nvPr/>
        </p:nvGraphicFramePr>
        <p:xfrm>
          <a:off x="5508625" y="1268413"/>
          <a:ext cx="3430588" cy="3436937"/>
        </p:xfrm>
        <a:graphic>
          <a:graphicData uri="http://schemas.openxmlformats.org/presentationml/2006/ole">
            <p:oleObj spid="_x0000_s41990" name="Clip" r:id="rId3" imgW="3717360" imgH="3352320" progId="MS_ClipArt_Gallery.2">
              <p:embed/>
            </p:oleObj>
          </a:graphicData>
        </a:graphic>
      </p:graphicFrame>
      <p:sp>
        <p:nvSpPr>
          <p:cNvPr id="9218" name="Rectangle 2"/>
          <p:cNvSpPr>
            <a:spLocks noChangeArrowheads="1"/>
          </p:cNvSpPr>
          <p:nvPr/>
        </p:nvSpPr>
        <p:spPr bwMode="auto">
          <a:xfrm>
            <a:off x="25400" y="0"/>
            <a:ext cx="9144000" cy="1125538"/>
          </a:xfrm>
          <a:prstGeom prst="rect">
            <a:avLst/>
          </a:prstGeom>
          <a:solidFill>
            <a:srgbClr val="FF0000"/>
          </a:solidFill>
          <a:ln w="9525">
            <a:noFill/>
            <a:miter lim="800000"/>
            <a:headEnd/>
            <a:tailEnd/>
          </a:ln>
          <a:effectLst/>
        </p:spPr>
        <p:txBody>
          <a:bodyPr anchor="b"/>
          <a:lstStyle/>
          <a:p>
            <a:pPr algn="ctr"/>
            <a:r>
              <a:rPr lang="tr-TR" b="1">
                <a:solidFill>
                  <a:schemeClr val="bg1"/>
                </a:solidFill>
                <a:latin typeface="Verdana" pitchFamily="34" charset="0"/>
              </a:rPr>
              <a:t>TEDARİKÇİ</a:t>
            </a:r>
            <a:endParaRPr lang="en-AU" b="1">
              <a:solidFill>
                <a:schemeClr val="bg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0-#ppt_w/2"/>
                                          </p:val>
                                        </p:tav>
                                        <p:tav tm="100000">
                                          <p:val>
                                            <p:strVal val="#ppt_x"/>
                                          </p:val>
                                        </p:tav>
                                      </p:tavLst>
                                    </p:anim>
                                    <p:anim calcmode="lin" valueType="num">
                                      <p:cBhvr additive="base">
                                        <p:cTn id="8" dur="500" fill="hold"/>
                                        <p:tgtEl>
                                          <p:spTgt spid="225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blinds(horizontal)">
                                      <p:cBhvr>
                                        <p:cTn id="12" dur="500"/>
                                        <p:tgtEl>
                                          <p:spTgt spid="22531">
                                            <p:txEl>
                                              <p:pRg st="0" end="0"/>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22531">
                                            <p:txEl>
                                              <p:pRg st="1" end="1"/>
                                            </p:txEl>
                                          </p:spTgt>
                                        </p:tgtEl>
                                        <p:attrNameLst>
                                          <p:attrName>style.visibility</p:attrName>
                                        </p:attrNameLst>
                                      </p:cBhvr>
                                      <p:to>
                                        <p:strVal val="visible"/>
                                      </p:to>
                                    </p:set>
                                    <p:animEffect transition="in" filter="blinds(horizontal)">
                                      <p:cBhvr>
                                        <p:cTn id="16" dur="500"/>
                                        <p:tgtEl>
                                          <p:spTgt spid="22531">
                                            <p:txEl>
                                              <p:pRg st="1" end="1"/>
                                            </p:txEl>
                                          </p:spTgt>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22531">
                                            <p:txEl>
                                              <p:pRg st="2" end="2"/>
                                            </p:txEl>
                                          </p:spTgt>
                                        </p:tgtEl>
                                        <p:attrNameLst>
                                          <p:attrName>style.visibility</p:attrName>
                                        </p:attrNameLst>
                                      </p:cBhvr>
                                      <p:to>
                                        <p:strVal val="visible"/>
                                      </p:to>
                                    </p:set>
                                    <p:animEffect transition="in" filter="blinds(horizontal)">
                                      <p:cBhvr>
                                        <p:cTn id="20" dur="500"/>
                                        <p:tgtEl>
                                          <p:spTgt spid="22531">
                                            <p:txEl>
                                              <p:pRg st="2" end="2"/>
                                            </p:txEl>
                                          </p:spTgt>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22531">
                                            <p:txEl>
                                              <p:pRg st="3" end="3"/>
                                            </p:txEl>
                                          </p:spTgt>
                                        </p:tgtEl>
                                        <p:attrNameLst>
                                          <p:attrName>style.visibility</p:attrName>
                                        </p:attrNameLst>
                                      </p:cBhvr>
                                      <p:to>
                                        <p:strVal val="visible"/>
                                      </p:to>
                                    </p:set>
                                    <p:animEffect transition="in" filter="blinds(horizontal)">
                                      <p:cBhvr>
                                        <p:cTn id="24" dur="500"/>
                                        <p:tgtEl>
                                          <p:spTgt spid="22531">
                                            <p:txEl>
                                              <p:pRg st="3" end="3"/>
                                            </p:txEl>
                                          </p:spTgt>
                                        </p:tgtEl>
                                      </p:cBhvr>
                                    </p:animEffect>
                                  </p:childTnLst>
                                </p:cTn>
                              </p:par>
                            </p:childTnLst>
                          </p:cTn>
                        </p:par>
                        <p:par>
                          <p:cTn id="25" fill="hold">
                            <p:stCondLst>
                              <p:cond delay="2500"/>
                            </p:stCondLst>
                            <p:childTnLst>
                              <p:par>
                                <p:cTn id="26" presetID="3" presetClass="entr" presetSubtype="10" fill="hold" grpId="0" nodeType="afterEffect">
                                  <p:stCondLst>
                                    <p:cond delay="0"/>
                                  </p:stCondLst>
                                  <p:childTnLst>
                                    <p:set>
                                      <p:cBhvr>
                                        <p:cTn id="27" dur="1" fill="hold">
                                          <p:stCondLst>
                                            <p:cond delay="0"/>
                                          </p:stCondLst>
                                        </p:cTn>
                                        <p:tgtEl>
                                          <p:spTgt spid="22531">
                                            <p:txEl>
                                              <p:pRg st="4" end="4"/>
                                            </p:txEl>
                                          </p:spTgt>
                                        </p:tgtEl>
                                        <p:attrNameLst>
                                          <p:attrName>style.visibility</p:attrName>
                                        </p:attrNameLst>
                                      </p:cBhvr>
                                      <p:to>
                                        <p:strVal val="visible"/>
                                      </p:to>
                                    </p:set>
                                    <p:animEffect transition="in" filter="blinds(horizontal)">
                                      <p:cBhvr>
                                        <p:cTn id="28" dur="500"/>
                                        <p:tgtEl>
                                          <p:spTgt spid="22531">
                                            <p:txEl>
                                              <p:pRg st="4" end="4"/>
                                            </p:txEl>
                                          </p:spTgt>
                                        </p:tgtEl>
                                      </p:cBhvr>
                                    </p:animEffect>
                                  </p:childTnLst>
                                </p:cTn>
                              </p:par>
                            </p:childTnLst>
                          </p:cTn>
                        </p:par>
                        <p:par>
                          <p:cTn id="29" fill="hold">
                            <p:stCondLst>
                              <p:cond delay="3000"/>
                            </p:stCondLst>
                            <p:childTnLst>
                              <p:par>
                                <p:cTn id="30" presetID="3" presetClass="entr" presetSubtype="5" fill="hold" nodeType="afterEffect">
                                  <p:stCondLst>
                                    <p:cond delay="0"/>
                                  </p:stCondLst>
                                  <p:childTnLst>
                                    <p:set>
                                      <p:cBhvr>
                                        <p:cTn id="31" dur="1" fill="hold">
                                          <p:stCondLst>
                                            <p:cond delay="0"/>
                                          </p:stCondLst>
                                        </p:cTn>
                                        <p:tgtEl>
                                          <p:spTgt spid="22532"/>
                                        </p:tgtEl>
                                        <p:attrNameLst>
                                          <p:attrName>style.visibility</p:attrName>
                                        </p:attrNameLst>
                                      </p:cBhvr>
                                      <p:to>
                                        <p:strVal val="visible"/>
                                      </p:to>
                                    </p:set>
                                    <p:animEffect transition="in" filter="blinds(vertical)">
                                      <p:cBhvr>
                                        <p:cTn id="32" dur="500"/>
                                        <p:tgtEl>
                                          <p:spTgt spid="22532"/>
                                        </p:tgtEl>
                                      </p:cBhvr>
                                    </p:animEffect>
                                  </p:childTnLst>
                                </p:cTn>
                              </p:par>
                            </p:childTnLst>
                          </p:cTn>
                        </p:par>
                        <p:par>
                          <p:cTn id="33" fill="hold">
                            <p:stCondLst>
                              <p:cond delay="3500"/>
                            </p:stCondLst>
                            <p:childTnLst>
                              <p:par>
                                <p:cTn id="34" presetID="2" presetClass="entr" presetSubtype="8" fill="hold" grpId="0" nodeType="afterEffect">
                                  <p:stCondLst>
                                    <p:cond delay="0"/>
                                  </p:stCondLst>
                                  <p:childTnLst>
                                    <p:set>
                                      <p:cBhvr>
                                        <p:cTn id="35" dur="1" fill="hold">
                                          <p:stCondLst>
                                            <p:cond delay="0"/>
                                          </p:stCondLst>
                                        </p:cTn>
                                        <p:tgtEl>
                                          <p:spTgt spid="9218"/>
                                        </p:tgtEl>
                                        <p:attrNameLst>
                                          <p:attrName>style.visibility</p:attrName>
                                        </p:attrNameLst>
                                      </p:cBhvr>
                                      <p:to>
                                        <p:strVal val="visible"/>
                                      </p:to>
                                    </p:set>
                                    <p:anim calcmode="lin" valueType="num">
                                      <p:cBhvr additive="base">
                                        <p:cTn id="36" dur="500" fill="hold"/>
                                        <p:tgtEl>
                                          <p:spTgt spid="9218"/>
                                        </p:tgtEl>
                                        <p:attrNameLst>
                                          <p:attrName>ppt_x</p:attrName>
                                        </p:attrNameLst>
                                      </p:cBhvr>
                                      <p:tavLst>
                                        <p:tav tm="0">
                                          <p:val>
                                            <p:strVal val="0-#ppt_w/2"/>
                                          </p:val>
                                        </p:tav>
                                        <p:tav tm="100000">
                                          <p:val>
                                            <p:strVal val="#ppt_x"/>
                                          </p:val>
                                        </p:tav>
                                      </p:tavLst>
                                    </p:anim>
                                    <p:anim calcmode="lin" valueType="num">
                                      <p:cBhvr additive="base">
                                        <p:cTn id="37"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1" grpId="0" build="p" autoUpdateAnimBg="0" advAuto="0"/>
      <p:bldP spid="9218" grpId="0" animBg="1" autoUpdateAnimBg="0"/>
    </p:bld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23586" name="Rectangle 2"/>
          <p:cNvSpPr>
            <a:spLocks noGrp="1" noChangeArrowheads="1"/>
          </p:cNvSpPr>
          <p:nvPr>
            <p:ph type="title"/>
          </p:nvPr>
        </p:nvSpPr>
        <p:spPr/>
        <p:txBody>
          <a:bodyPr/>
          <a:lstStyle/>
          <a:p>
            <a:r>
              <a:rPr lang="en-AU" b="1"/>
              <a:t>8.5. İyileştirme</a:t>
            </a:r>
            <a:br>
              <a:rPr lang="en-AU" b="1"/>
            </a:br>
            <a:r>
              <a:rPr lang="en-AU" b="1"/>
              <a:t>8.5.1. Sürekli İyileştirme</a:t>
            </a:r>
            <a:endParaRPr lang="tr-TR" b="1"/>
          </a:p>
        </p:txBody>
      </p:sp>
      <p:sp>
        <p:nvSpPr>
          <p:cNvPr id="323588" name="Rectangle 3"/>
          <p:cNvSpPr>
            <a:spLocks noChangeArrowheads="1"/>
          </p:cNvSpPr>
          <p:nvPr/>
        </p:nvSpPr>
        <p:spPr bwMode="auto">
          <a:xfrm>
            <a:off x="468313" y="1412875"/>
            <a:ext cx="8405812" cy="4724400"/>
          </a:xfrm>
          <a:prstGeom prst="rect">
            <a:avLst/>
          </a:prstGeom>
          <a:noFill/>
          <a:ln w="9525">
            <a:noFill/>
            <a:miter lim="800000"/>
            <a:headEnd/>
            <a:tailEnd/>
          </a:ln>
          <a:effectLst/>
        </p:spPr>
        <p:txBody>
          <a:bodyPr lIns="92075" tIns="46038" rIns="92075" bIns="46038"/>
          <a:lstStyle/>
          <a:p>
            <a:pPr marL="342900" indent="-342900">
              <a:spcBef>
                <a:spcPct val="20000"/>
              </a:spcBef>
              <a:buClr>
                <a:schemeClr val="bg2"/>
              </a:buClr>
              <a:buSzPct val="75000"/>
              <a:buFont typeface="Wingdings" pitchFamily="2" charset="2"/>
              <a:buNone/>
            </a:pPr>
            <a:r>
              <a:rPr lang="tr-TR" sz="2800">
                <a:latin typeface="Verdana" pitchFamily="34" charset="0"/>
              </a:rPr>
              <a:t>	Kuruluş kalite politikasını, kalite hedeflerini, tetkik sonuçlarını, veri analizlerini, düzeltici ve önleyici faaliyetleri ve yönetimin gözden geçirmesini kullanarak kalite yönetim sisteminin etkinliğini sürekli iyileştirmelidir.</a:t>
            </a:r>
            <a:endParaRPr lang="en-AU" sz="2800">
              <a:latin typeface="Verdana" pitchFamily="34" charset="0"/>
            </a:endParaRPr>
          </a:p>
        </p:txBody>
      </p:sp>
    </p:spTree>
  </p:cSld>
  <p:clrMapOvr>
    <a:masterClrMapping/>
  </p:clrMapOvr>
  <p:transition spd="med"/>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61122"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61123"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0E08867A-2EBC-4048-B583-F87D231D5EB9}" type="slidenum">
              <a:rPr lang="en-US" sz="1400">
                <a:latin typeface="Arial Narrow" pitchFamily="34" charset="0"/>
              </a:rPr>
              <a:pPr algn="r" eaLnBrk="0" hangingPunct="0">
                <a:spcBef>
                  <a:spcPct val="50000"/>
                </a:spcBef>
              </a:pPr>
              <a:t>271</a:t>
            </a:fld>
            <a:endParaRPr lang="en-US" sz="1400">
              <a:latin typeface="Arial Narrow" pitchFamily="34" charset="0"/>
            </a:endParaRPr>
          </a:p>
        </p:txBody>
      </p:sp>
      <p:sp>
        <p:nvSpPr>
          <p:cNvPr id="444418" name="Rectangle 2"/>
          <p:cNvSpPr>
            <a:spLocks noGrp="1" noChangeArrowheads="1"/>
          </p:cNvSpPr>
          <p:nvPr>
            <p:ph type="title" idx="4294967295"/>
          </p:nvPr>
        </p:nvSpPr>
        <p:spPr/>
        <p:txBody>
          <a:bodyPr/>
          <a:lstStyle/>
          <a:p>
            <a:r>
              <a:rPr lang="en-AU">
                <a:effectLst>
                  <a:outerShdw blurRad="38100" dist="38100" dir="2700000" algn="tl">
                    <a:srgbClr val="000000"/>
                  </a:outerShdw>
                </a:effectLst>
              </a:rPr>
              <a:t>Sürekli İyileştirme Delilleri</a:t>
            </a:r>
          </a:p>
        </p:txBody>
      </p:sp>
      <p:sp>
        <p:nvSpPr>
          <p:cNvPr id="444419" name="Rectangle 3"/>
          <p:cNvSpPr>
            <a:spLocks noGrp="1" noChangeArrowheads="1"/>
          </p:cNvSpPr>
          <p:nvPr>
            <p:ph type="body" idx="4294967295"/>
          </p:nvPr>
        </p:nvSpPr>
        <p:spPr>
          <a:xfrm>
            <a:off x="633413" y="2044700"/>
            <a:ext cx="7772400" cy="4114800"/>
          </a:xfrm>
        </p:spPr>
        <p:txBody>
          <a:bodyPr/>
          <a:lstStyle/>
          <a:p>
            <a:pPr lvl="2" algn="just">
              <a:buFont typeface="Wingdings" pitchFamily="2" charset="2"/>
              <a:buChar char="v"/>
            </a:pPr>
            <a:r>
              <a:rPr lang="tr-TR">
                <a:effectLst>
                  <a:outerShdw blurRad="38100" dist="38100" dir="2700000" algn="tl">
                    <a:srgbClr val="C0C0C0"/>
                  </a:outerShdw>
                </a:effectLst>
              </a:rPr>
              <a:t>Ölçme, izleme ve verilerin analizi ile iyileşme trendini sağlamak için faaliyetlerin uygulanması.</a:t>
            </a:r>
          </a:p>
          <a:p>
            <a:pPr lvl="2" algn="just">
              <a:buFont typeface="Wingdings" pitchFamily="2" charset="2"/>
              <a:buChar char="v"/>
            </a:pPr>
            <a:r>
              <a:rPr lang="tr-TR">
                <a:effectLst>
                  <a:outerShdw blurRad="38100" dist="38100" dir="2700000" algn="tl">
                    <a:srgbClr val="C0C0C0"/>
                  </a:outerShdw>
                </a:effectLst>
              </a:rPr>
              <a:t>Sürekli iyileştirmenin Kalite Politikasında taahhüt edilmesi ve yönetimin bu taahhüte bağlılığı</a:t>
            </a:r>
          </a:p>
          <a:p>
            <a:pPr lvl="2" algn="just">
              <a:buFont typeface="Wingdings" pitchFamily="2" charset="2"/>
              <a:buChar char="v"/>
            </a:pPr>
            <a:r>
              <a:rPr lang="tr-TR">
                <a:effectLst>
                  <a:outerShdw blurRad="38100" dist="38100" dir="2700000" algn="tl">
                    <a:srgbClr val="C0C0C0"/>
                  </a:outerShdw>
                </a:effectLst>
              </a:rPr>
              <a:t>Kalite hedeflerinin ölçülebilir ve sürekli iyileştirme faaliyetleri ile ilişkili olması </a:t>
            </a:r>
          </a:p>
          <a:p>
            <a:pPr lvl="2" algn="just">
              <a:buFont typeface="Wingdings" pitchFamily="2" charset="2"/>
              <a:buChar char="v"/>
            </a:pPr>
            <a:r>
              <a:rPr lang="tr-TR">
                <a:effectLst>
                  <a:outerShdw blurRad="38100" dist="38100" dir="2700000" algn="tl">
                    <a:srgbClr val="C0C0C0"/>
                  </a:outerShdw>
                </a:effectLst>
              </a:rPr>
              <a:t>Yönetimin gözden geçirme toplantı çıktılarının iyileştirme faaliyetleri ile ilişkili olması.</a:t>
            </a:r>
          </a:p>
          <a:p>
            <a:pPr>
              <a:buFont typeface="Wingdings" pitchFamily="2" charset="2"/>
              <a:buNone/>
            </a:pPr>
            <a:endParaRPr lang="en-AU">
              <a:effectLst>
                <a:outerShdw blurRad="38100" dist="38100" dir="2700000" algn="tl">
                  <a:srgbClr val="C0C0C0"/>
                </a:outerShdw>
              </a:effectLst>
            </a:endParaRPr>
          </a:p>
        </p:txBody>
      </p:sp>
    </p:spTree>
  </p:cSld>
  <p:clrMapOvr>
    <a:masterClrMapping/>
  </p:clrMapOvr>
  <p:transition spd="med"/>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62146"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62147"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F22144CA-38A3-4F06-934E-94DE87C0D5FA}" type="slidenum">
              <a:rPr lang="en-US" sz="1400">
                <a:latin typeface="Arial Narrow" pitchFamily="34" charset="0"/>
              </a:rPr>
              <a:pPr algn="r" eaLnBrk="0" hangingPunct="0">
                <a:spcBef>
                  <a:spcPct val="50000"/>
                </a:spcBef>
              </a:pPr>
              <a:t>272</a:t>
            </a:fld>
            <a:endParaRPr lang="en-US" sz="1400">
              <a:latin typeface="Arial Narrow" pitchFamily="34" charset="0"/>
            </a:endParaRPr>
          </a:p>
        </p:txBody>
      </p:sp>
      <p:sp>
        <p:nvSpPr>
          <p:cNvPr id="445442" name="Rectangle 2"/>
          <p:cNvSpPr>
            <a:spLocks noGrp="1" noChangeArrowheads="1"/>
          </p:cNvSpPr>
          <p:nvPr>
            <p:ph type="title" idx="4294967295"/>
          </p:nvPr>
        </p:nvSpPr>
        <p:spPr/>
        <p:txBody>
          <a:bodyPr/>
          <a:lstStyle/>
          <a:p>
            <a:r>
              <a:rPr lang="en-AU">
                <a:effectLst>
                  <a:outerShdw blurRad="38100" dist="38100" dir="2700000" algn="tl">
                    <a:srgbClr val="000000"/>
                  </a:outerShdw>
                </a:effectLst>
              </a:rPr>
              <a:t>İyileştirme Alanları</a:t>
            </a:r>
          </a:p>
        </p:txBody>
      </p:sp>
      <p:sp>
        <p:nvSpPr>
          <p:cNvPr id="445443" name="Rectangle 3"/>
          <p:cNvSpPr>
            <a:spLocks noGrp="1" noChangeArrowheads="1"/>
          </p:cNvSpPr>
          <p:nvPr>
            <p:ph type="body" idx="4294967295"/>
          </p:nvPr>
        </p:nvSpPr>
        <p:spPr/>
        <p:txBody>
          <a:bodyPr/>
          <a:lstStyle/>
          <a:p>
            <a:pPr lvl="2">
              <a:buFont typeface="Wingdings" pitchFamily="2" charset="2"/>
              <a:buChar char="v"/>
            </a:pPr>
            <a:r>
              <a:rPr lang="tr-TR">
                <a:effectLst>
                  <a:outerShdw blurRad="38100" dist="38100" dir="2700000" algn="tl">
                    <a:srgbClr val="C0C0C0"/>
                  </a:outerShdw>
                </a:effectLst>
              </a:rPr>
              <a:t>Kalite Politikası</a:t>
            </a:r>
          </a:p>
          <a:p>
            <a:pPr lvl="2">
              <a:buFont typeface="Wingdings" pitchFamily="2" charset="2"/>
              <a:buChar char="v"/>
            </a:pPr>
            <a:r>
              <a:rPr lang="tr-TR">
                <a:effectLst>
                  <a:outerShdw blurRad="38100" dist="38100" dir="2700000" algn="tl">
                    <a:srgbClr val="C0C0C0"/>
                  </a:outerShdw>
                </a:effectLst>
              </a:rPr>
              <a:t>Hedefler</a:t>
            </a:r>
          </a:p>
          <a:p>
            <a:pPr lvl="2">
              <a:buFont typeface="Wingdings" pitchFamily="2" charset="2"/>
              <a:buChar char="v"/>
            </a:pPr>
            <a:r>
              <a:rPr lang="tr-TR">
                <a:effectLst>
                  <a:outerShdw blurRad="38100" dist="38100" dir="2700000" algn="tl">
                    <a:srgbClr val="C0C0C0"/>
                  </a:outerShdw>
                </a:effectLst>
              </a:rPr>
              <a:t>Tetkik Sonuçları</a:t>
            </a:r>
          </a:p>
          <a:p>
            <a:pPr lvl="2">
              <a:buFont typeface="Wingdings" pitchFamily="2" charset="2"/>
              <a:buChar char="v"/>
            </a:pPr>
            <a:r>
              <a:rPr lang="tr-TR">
                <a:effectLst>
                  <a:outerShdw blurRad="38100" dist="38100" dir="2700000" algn="tl">
                    <a:srgbClr val="C0C0C0"/>
                  </a:outerShdw>
                </a:effectLst>
              </a:rPr>
              <a:t>Verilerin Analizleri</a:t>
            </a:r>
          </a:p>
          <a:p>
            <a:pPr lvl="2">
              <a:buFont typeface="Wingdings" pitchFamily="2" charset="2"/>
              <a:buChar char="v"/>
            </a:pPr>
            <a:r>
              <a:rPr lang="tr-TR">
                <a:effectLst>
                  <a:outerShdw blurRad="38100" dist="38100" dir="2700000" algn="tl">
                    <a:srgbClr val="C0C0C0"/>
                  </a:outerShdw>
                </a:effectLst>
              </a:rPr>
              <a:t>Düzeltici ve önleyici faaliyetler</a:t>
            </a:r>
          </a:p>
          <a:p>
            <a:pPr lvl="2">
              <a:buFont typeface="Wingdings" pitchFamily="2" charset="2"/>
              <a:buChar char="v"/>
            </a:pPr>
            <a:r>
              <a:rPr lang="tr-TR">
                <a:effectLst>
                  <a:outerShdw blurRad="38100" dist="38100" dir="2700000" algn="tl">
                    <a:srgbClr val="C0C0C0"/>
                  </a:outerShdw>
                </a:effectLst>
              </a:rPr>
              <a:t>Yönetimin gözden geçirmesi</a:t>
            </a:r>
          </a:p>
          <a:p>
            <a:pPr>
              <a:buFont typeface="Wingdings" pitchFamily="2" charset="2"/>
              <a:buNone/>
            </a:pPr>
            <a:endParaRPr lang="en-AU">
              <a:effectLst>
                <a:outerShdw blurRad="38100" dist="38100" dir="2700000" algn="tl">
                  <a:srgbClr val="C0C0C0"/>
                </a:outerShdw>
              </a:effectLst>
            </a:endParaRPr>
          </a:p>
        </p:txBody>
      </p:sp>
    </p:spTree>
  </p:cSld>
  <p:clrMapOvr>
    <a:masterClrMapping/>
  </p:clrMapOvr>
  <p:transition spd="med"/>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63170"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63171"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33C24C3D-122F-498F-8E1B-F6F7775C0A1E}" type="slidenum">
              <a:rPr lang="en-US" sz="1400">
                <a:latin typeface="Arial Narrow" pitchFamily="34" charset="0"/>
              </a:rPr>
              <a:pPr algn="r" eaLnBrk="0" hangingPunct="0">
                <a:spcBef>
                  <a:spcPct val="50000"/>
                </a:spcBef>
              </a:pPr>
              <a:t>273</a:t>
            </a:fld>
            <a:endParaRPr lang="en-US" sz="1400">
              <a:latin typeface="Arial Narrow" pitchFamily="34" charset="0"/>
            </a:endParaRPr>
          </a:p>
        </p:txBody>
      </p:sp>
      <p:sp>
        <p:nvSpPr>
          <p:cNvPr id="446466" name="Rectangle 2"/>
          <p:cNvSpPr>
            <a:spLocks noGrp="1" noChangeArrowheads="1"/>
          </p:cNvSpPr>
          <p:nvPr>
            <p:ph type="title" idx="4294967295"/>
          </p:nvPr>
        </p:nvSpPr>
        <p:spPr/>
        <p:txBody>
          <a:bodyPr/>
          <a:lstStyle/>
          <a:p>
            <a:r>
              <a:rPr lang="en-AU">
                <a:effectLst>
                  <a:outerShdw blurRad="38100" dist="38100" dir="2700000" algn="tl">
                    <a:srgbClr val="000000"/>
                  </a:outerShdw>
                </a:effectLst>
              </a:rPr>
              <a:t>İyileştirme Stratejisi</a:t>
            </a:r>
          </a:p>
        </p:txBody>
      </p:sp>
      <p:sp>
        <p:nvSpPr>
          <p:cNvPr id="446467" name="Rectangle 3"/>
          <p:cNvSpPr>
            <a:spLocks noGrp="1" noChangeArrowheads="1"/>
          </p:cNvSpPr>
          <p:nvPr>
            <p:ph type="body" idx="4294967295"/>
          </p:nvPr>
        </p:nvSpPr>
        <p:spPr/>
        <p:txBody>
          <a:bodyPr/>
          <a:lstStyle/>
          <a:p>
            <a:r>
              <a:rPr lang="en-AU">
                <a:effectLst>
                  <a:outerShdw blurRad="38100" dist="38100" dir="2700000" algn="tl">
                    <a:srgbClr val="C0C0C0"/>
                  </a:outerShdw>
                </a:effectLst>
              </a:rPr>
              <a:t>Ne</a:t>
            </a:r>
          </a:p>
          <a:p>
            <a:r>
              <a:rPr lang="en-AU">
                <a:effectLst>
                  <a:outerShdw blurRad="38100" dist="38100" dir="2700000" algn="tl">
                    <a:srgbClr val="C0C0C0"/>
                  </a:outerShdw>
                </a:effectLst>
              </a:rPr>
              <a:t>Nasıl</a:t>
            </a:r>
          </a:p>
          <a:p>
            <a:r>
              <a:rPr lang="en-AU">
                <a:effectLst>
                  <a:outerShdw blurRad="38100" dist="38100" dir="2700000" algn="tl">
                    <a:srgbClr val="C0C0C0"/>
                  </a:outerShdw>
                </a:effectLst>
              </a:rPr>
              <a:t>Nereden Başlayarak</a:t>
            </a:r>
          </a:p>
          <a:p>
            <a:r>
              <a:rPr lang="en-AU">
                <a:effectLst>
                  <a:outerShdw blurRad="38100" dist="38100" dir="2700000" algn="tl">
                    <a:srgbClr val="C0C0C0"/>
                  </a:outerShdw>
                </a:effectLst>
              </a:rPr>
              <a:t>Fikirler/Öneriler</a:t>
            </a:r>
          </a:p>
          <a:p>
            <a:r>
              <a:rPr lang="en-AU">
                <a:effectLst>
                  <a:outerShdw blurRad="38100" dist="38100" dir="2700000" algn="tl">
                    <a:srgbClr val="C0C0C0"/>
                  </a:outerShdw>
                </a:effectLst>
              </a:rPr>
              <a:t>Analiz</a:t>
            </a:r>
          </a:p>
          <a:p>
            <a:r>
              <a:rPr lang="en-AU">
                <a:effectLst>
                  <a:outerShdw blurRad="38100" dist="38100" dir="2700000" algn="tl">
                    <a:srgbClr val="C0C0C0"/>
                  </a:outerShdw>
                </a:effectLst>
              </a:rPr>
              <a:t>Karar</a:t>
            </a:r>
          </a:p>
        </p:txBody>
      </p:sp>
    </p:spTree>
  </p:cSld>
  <p:clrMapOvr>
    <a:masterClrMapping/>
  </p:clrMapOvr>
  <p:transition spd="med"/>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24610" name="Rectangle 2"/>
          <p:cNvSpPr>
            <a:spLocks noGrp="1" noChangeArrowheads="1"/>
          </p:cNvSpPr>
          <p:nvPr>
            <p:ph type="title"/>
          </p:nvPr>
        </p:nvSpPr>
        <p:spPr/>
        <p:txBody>
          <a:bodyPr/>
          <a:lstStyle/>
          <a:p>
            <a:r>
              <a:rPr lang="en-AU" b="1"/>
              <a:t>8.5.2. Düzeltici Faaliyet</a:t>
            </a:r>
            <a:endParaRPr lang="tr-TR" b="1"/>
          </a:p>
        </p:txBody>
      </p:sp>
      <p:sp>
        <p:nvSpPr>
          <p:cNvPr id="324612" name="Rectangle 3"/>
          <p:cNvSpPr>
            <a:spLocks noChangeArrowheads="1"/>
          </p:cNvSpPr>
          <p:nvPr/>
        </p:nvSpPr>
        <p:spPr bwMode="auto">
          <a:xfrm>
            <a:off x="395288" y="1484313"/>
            <a:ext cx="8177212" cy="4191000"/>
          </a:xfrm>
          <a:prstGeom prst="rect">
            <a:avLst/>
          </a:prstGeom>
          <a:noFill/>
          <a:ln w="9525">
            <a:noFill/>
            <a:miter lim="800000"/>
            <a:headEnd/>
            <a:tailEnd/>
          </a:ln>
          <a:effectLst/>
        </p:spPr>
        <p:txBody>
          <a:bodyPr lIns="92075" tIns="46038" rIns="92075" bIns="46038"/>
          <a:lstStyle/>
          <a:p>
            <a:pPr marL="342900" indent="-342900">
              <a:spcBef>
                <a:spcPct val="20000"/>
              </a:spcBef>
              <a:buClr>
                <a:schemeClr val="bg2"/>
              </a:buClr>
              <a:buSzPct val="75000"/>
              <a:buFont typeface="Wingdings" pitchFamily="2" charset="2"/>
              <a:buNone/>
            </a:pPr>
            <a:r>
              <a:rPr lang="tr-TR" sz="2800">
                <a:latin typeface="Verdana" pitchFamily="34" charset="0"/>
              </a:rPr>
              <a:t>	Kuruluş, uygunsuzlukların nedenlerini gidermek ve tekrarlarını önlemek için tedbirler almalıdır. Düzeltici faaliyetler, karşılaşılan uygunsuzlukların etkilerine uygun olmalıdır.</a:t>
            </a:r>
          </a:p>
          <a:p>
            <a:pPr marL="342900" indent="-342900">
              <a:spcBef>
                <a:spcPct val="20000"/>
              </a:spcBef>
              <a:buClr>
                <a:schemeClr val="bg2"/>
              </a:buClr>
              <a:buSzPct val="75000"/>
              <a:buFont typeface="Wingdings" pitchFamily="2" charset="2"/>
              <a:buNone/>
            </a:pPr>
            <a:r>
              <a:rPr lang="tr-TR" sz="2800">
                <a:latin typeface="Verdana" pitchFamily="34" charset="0"/>
              </a:rPr>
              <a:t>	Aşağıdakiler için şartları tanımlamak amacıyla dokümante edilmiş bir prosedür oluşturulmalıdır:</a:t>
            </a:r>
          </a:p>
        </p:txBody>
      </p:sp>
    </p:spTree>
  </p:cSld>
  <p:clrMapOvr>
    <a:masterClrMapping/>
  </p:clrMapOvr>
  <p:transition spd="med"/>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71714" name="Rectangle 2"/>
          <p:cNvSpPr>
            <a:spLocks noGrp="1" noChangeArrowheads="1"/>
          </p:cNvSpPr>
          <p:nvPr>
            <p:ph type="title"/>
          </p:nvPr>
        </p:nvSpPr>
        <p:spPr/>
        <p:txBody>
          <a:bodyPr/>
          <a:lstStyle/>
          <a:p>
            <a:r>
              <a:rPr lang="en-AU" b="1"/>
              <a:t>8.5.2. Düzeltici Faaliyet</a:t>
            </a:r>
            <a:endParaRPr lang="tr-TR" b="1"/>
          </a:p>
        </p:txBody>
      </p:sp>
      <p:sp>
        <p:nvSpPr>
          <p:cNvPr id="371715" name="Rectangle 3"/>
          <p:cNvSpPr>
            <a:spLocks noChangeArrowheads="1"/>
          </p:cNvSpPr>
          <p:nvPr/>
        </p:nvSpPr>
        <p:spPr bwMode="auto">
          <a:xfrm>
            <a:off x="395288" y="1484313"/>
            <a:ext cx="8177212" cy="4191000"/>
          </a:xfrm>
          <a:prstGeom prst="rect">
            <a:avLst/>
          </a:prstGeom>
          <a:noFill/>
          <a:ln w="9525">
            <a:noFill/>
            <a:miter lim="800000"/>
            <a:headEnd/>
            <a:tailEnd/>
          </a:ln>
          <a:effectLst/>
        </p:spPr>
        <p:txBody>
          <a:bodyPr lIns="92075" tIns="46038" rIns="92075" bIns="46038"/>
          <a:lstStyle/>
          <a:p>
            <a:pPr marL="342900" indent="-342900">
              <a:spcBef>
                <a:spcPct val="20000"/>
              </a:spcBef>
              <a:buClr>
                <a:schemeClr val="bg2"/>
              </a:buClr>
              <a:buSzPct val="75000"/>
              <a:buFont typeface="Wingdings" pitchFamily="2" charset="2"/>
              <a:buNone/>
            </a:pPr>
            <a:r>
              <a:rPr lang="tr-TR">
                <a:latin typeface="Verdana" pitchFamily="34" charset="0"/>
              </a:rPr>
              <a:t>a) Müşteri şikâyetleri dahil uygunsuzlukların gözden geçirilmesi,</a:t>
            </a:r>
          </a:p>
          <a:p>
            <a:pPr marL="342900" indent="-342900">
              <a:spcBef>
                <a:spcPct val="20000"/>
              </a:spcBef>
              <a:buClr>
                <a:schemeClr val="bg2"/>
              </a:buClr>
              <a:buSzPct val="75000"/>
              <a:buFont typeface="Wingdings" pitchFamily="2" charset="2"/>
              <a:buNone/>
            </a:pPr>
            <a:r>
              <a:rPr lang="tr-TR">
                <a:latin typeface="Verdana" pitchFamily="34" charset="0"/>
              </a:rPr>
              <a:t>b) Uygunsuzlukların nedenlerinin belirlenmesi,</a:t>
            </a:r>
          </a:p>
          <a:p>
            <a:pPr marL="342900" indent="-342900">
              <a:spcBef>
                <a:spcPct val="20000"/>
              </a:spcBef>
              <a:buClr>
                <a:schemeClr val="bg2"/>
              </a:buClr>
              <a:buSzPct val="75000"/>
              <a:buFont typeface="Wingdings" pitchFamily="2" charset="2"/>
              <a:buNone/>
            </a:pPr>
            <a:r>
              <a:rPr lang="tr-TR">
                <a:latin typeface="Verdana" pitchFamily="34" charset="0"/>
              </a:rPr>
              <a:t>c) Uygunsuzlukların yeniden oluşmamasını güvence altına almak için düzeltici faaliyet ihtiyacının değerlendirilmesi,</a:t>
            </a:r>
          </a:p>
          <a:p>
            <a:pPr marL="342900" indent="-342900">
              <a:spcBef>
                <a:spcPct val="20000"/>
              </a:spcBef>
              <a:buClr>
                <a:schemeClr val="bg2"/>
              </a:buClr>
              <a:buSzPct val="75000"/>
              <a:buFont typeface="Wingdings" pitchFamily="2" charset="2"/>
              <a:buNone/>
            </a:pPr>
            <a:r>
              <a:rPr lang="tr-TR">
                <a:latin typeface="Verdana" pitchFamily="34" charset="0"/>
              </a:rPr>
              <a:t>d) Gereken düzeltici faaliyetlerin belirlenmesi ve uygulanması,</a:t>
            </a:r>
          </a:p>
          <a:p>
            <a:pPr marL="342900" indent="-342900">
              <a:spcBef>
                <a:spcPct val="20000"/>
              </a:spcBef>
              <a:buClr>
                <a:schemeClr val="bg2"/>
              </a:buClr>
              <a:buSzPct val="75000"/>
              <a:buFont typeface="Wingdings" pitchFamily="2" charset="2"/>
              <a:buNone/>
            </a:pPr>
            <a:r>
              <a:rPr lang="tr-TR">
                <a:latin typeface="Verdana" pitchFamily="34" charset="0"/>
              </a:rPr>
              <a:t>e) Uygulanan düzeltici faaliyetlerin sonuçlarının kayıtları (bkz. Madde 4.2.4),</a:t>
            </a:r>
          </a:p>
          <a:p>
            <a:pPr marL="342900" indent="-342900">
              <a:spcBef>
                <a:spcPct val="20000"/>
              </a:spcBef>
              <a:buClr>
                <a:schemeClr val="bg2"/>
              </a:buClr>
              <a:buSzPct val="75000"/>
              <a:buFont typeface="Wingdings" pitchFamily="2" charset="2"/>
              <a:buNone/>
            </a:pPr>
            <a:r>
              <a:rPr lang="tr-TR">
                <a:latin typeface="Verdana" pitchFamily="34" charset="0"/>
              </a:rPr>
              <a:t>f) Uygulanan düzeltici faaliyetlerin etkinliklerinin gözden geçirilmesi.</a:t>
            </a:r>
            <a:endParaRPr lang="en-AU">
              <a:latin typeface="Verdana" pitchFamily="34" charset="0"/>
            </a:endParaRPr>
          </a:p>
        </p:txBody>
      </p:sp>
    </p:spTree>
  </p:cSld>
  <p:clrMapOvr>
    <a:masterClrMapping/>
  </p:clrMapOvr>
  <p:transition spd="med"/>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65218"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65219"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33C7BAEC-5197-4C3E-9412-EB9F7610914E}" type="slidenum">
              <a:rPr lang="en-US" sz="1400">
                <a:latin typeface="Arial Narrow" pitchFamily="34" charset="0"/>
              </a:rPr>
              <a:pPr algn="r" eaLnBrk="0" hangingPunct="0">
                <a:spcBef>
                  <a:spcPct val="50000"/>
                </a:spcBef>
              </a:pPr>
              <a:t>276</a:t>
            </a:fld>
            <a:endParaRPr lang="en-US" sz="1400">
              <a:latin typeface="Arial Narrow" pitchFamily="34" charset="0"/>
            </a:endParaRPr>
          </a:p>
        </p:txBody>
      </p:sp>
      <p:sp>
        <p:nvSpPr>
          <p:cNvPr id="448514" name="Rectangle 2"/>
          <p:cNvSpPr>
            <a:spLocks noGrp="1" noChangeArrowheads="1"/>
          </p:cNvSpPr>
          <p:nvPr>
            <p:ph type="title" idx="4294967295"/>
          </p:nvPr>
        </p:nvSpPr>
        <p:spPr/>
        <p:txBody>
          <a:bodyPr/>
          <a:lstStyle/>
          <a:p>
            <a:r>
              <a:rPr lang="en-AU">
                <a:effectLst>
                  <a:outerShdw blurRad="38100" dist="38100" dir="2700000" algn="tl">
                    <a:srgbClr val="000000"/>
                  </a:outerShdw>
                </a:effectLst>
              </a:rPr>
              <a:t>Düzeltici faaliyet prosedürü</a:t>
            </a:r>
          </a:p>
        </p:txBody>
      </p:sp>
      <p:sp>
        <p:nvSpPr>
          <p:cNvPr id="448515" name="Rectangle 3"/>
          <p:cNvSpPr>
            <a:spLocks noGrp="1" noChangeArrowheads="1"/>
          </p:cNvSpPr>
          <p:nvPr>
            <p:ph type="body" idx="4294967295"/>
          </p:nvPr>
        </p:nvSpPr>
        <p:spPr/>
        <p:txBody>
          <a:bodyPr/>
          <a:lstStyle/>
          <a:p>
            <a:pPr lvl="2">
              <a:buFontTx/>
              <a:buChar char="-"/>
            </a:pPr>
            <a:r>
              <a:rPr lang="tr-TR">
                <a:effectLst>
                  <a:outerShdw blurRad="38100" dist="38100" dir="2700000" algn="tl">
                    <a:srgbClr val="C0C0C0"/>
                  </a:outerShdw>
                </a:effectLst>
              </a:rPr>
              <a:t>müşteri şikayetleri dahil olmak üzere uygunsuzlukların gözden geçirilmesini,</a:t>
            </a:r>
          </a:p>
          <a:p>
            <a:pPr lvl="2">
              <a:buFontTx/>
              <a:buChar char="-"/>
            </a:pPr>
            <a:r>
              <a:rPr lang="tr-TR">
                <a:effectLst>
                  <a:outerShdw blurRad="38100" dist="38100" dir="2700000" algn="tl">
                    <a:srgbClr val="C0C0C0"/>
                  </a:outerShdw>
                </a:effectLst>
              </a:rPr>
              <a:t>uygunsuzlukların nedenlerinin belirlenmesini,</a:t>
            </a:r>
          </a:p>
          <a:p>
            <a:pPr lvl="2">
              <a:buFontTx/>
              <a:buChar char="-"/>
            </a:pPr>
            <a:r>
              <a:rPr lang="tr-TR">
                <a:effectLst>
                  <a:outerShdw blurRad="38100" dist="38100" dir="2700000" algn="tl">
                    <a:srgbClr val="C0C0C0"/>
                  </a:outerShdw>
                </a:effectLst>
              </a:rPr>
              <a:t>uygunsuzlukların tekrarlanmamasını sağlamak için faaliyete olan ihtiyacın değerlendirilmesini,</a:t>
            </a:r>
          </a:p>
          <a:p>
            <a:pPr lvl="2">
              <a:buFontTx/>
              <a:buChar char="-"/>
            </a:pPr>
            <a:r>
              <a:rPr lang="tr-TR">
                <a:effectLst>
                  <a:outerShdw blurRad="38100" dist="38100" dir="2700000" algn="tl">
                    <a:srgbClr val="C0C0C0"/>
                  </a:outerShdw>
                </a:effectLst>
              </a:rPr>
              <a:t>gerekli faaliyetin belirlenmesi ve uygulanmasını</a:t>
            </a:r>
          </a:p>
          <a:p>
            <a:pPr lvl="2">
              <a:buFontTx/>
              <a:buChar char="-"/>
            </a:pPr>
            <a:r>
              <a:rPr lang="tr-TR">
                <a:effectLst>
                  <a:outerShdw blurRad="38100" dist="38100" dir="2700000" algn="tl">
                    <a:srgbClr val="C0C0C0"/>
                  </a:outerShdw>
                </a:effectLst>
              </a:rPr>
              <a:t>başlatılan faaliyetin sonuçlarının kayıtları ve</a:t>
            </a:r>
          </a:p>
          <a:p>
            <a:pPr lvl="2">
              <a:buFontTx/>
              <a:buChar char="-"/>
            </a:pPr>
            <a:r>
              <a:rPr lang="tr-TR">
                <a:effectLst>
                  <a:outerShdw blurRad="38100" dist="38100" dir="2700000" algn="tl">
                    <a:srgbClr val="C0C0C0"/>
                  </a:outerShdw>
                </a:effectLst>
              </a:rPr>
              <a:t>başlatılan düzeltici faaliyetin gözden geçirilmesini</a:t>
            </a:r>
          </a:p>
          <a:p>
            <a:pPr lvl="2">
              <a:buFontTx/>
              <a:buChar char="-"/>
            </a:pPr>
            <a:endParaRPr lang="tr-TR">
              <a:effectLst>
                <a:outerShdw blurRad="38100" dist="38100" dir="2700000" algn="tl">
                  <a:srgbClr val="C0C0C0"/>
                </a:outerShdw>
              </a:effectLst>
            </a:endParaRPr>
          </a:p>
          <a:p>
            <a:pPr lvl="2" algn="r">
              <a:buFont typeface="Wingdings" pitchFamily="2" charset="2"/>
              <a:buNone/>
            </a:pPr>
            <a:r>
              <a:rPr lang="en-AU" b="1">
                <a:effectLst>
                  <a:outerShdw blurRad="38100" dist="38100" dir="2700000" algn="tl">
                    <a:srgbClr val="C0C0C0"/>
                  </a:outerShdw>
                </a:effectLst>
              </a:rPr>
              <a:t>içermelidir</a:t>
            </a:r>
            <a:r>
              <a:rPr lang="en-AU">
                <a:effectLst>
                  <a:outerShdw blurRad="38100" dist="38100" dir="2700000" algn="tl">
                    <a:srgbClr val="C0C0C0"/>
                  </a:outerShdw>
                </a:effectLst>
              </a:rPr>
              <a:t>.</a:t>
            </a:r>
          </a:p>
        </p:txBody>
      </p:sp>
    </p:spTree>
  </p:cSld>
  <p:clrMapOvr>
    <a:masterClrMapping/>
  </p:clrMapOvr>
  <p:transition spd="med"/>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25634" name="Rectangle 2"/>
          <p:cNvSpPr>
            <a:spLocks noGrp="1" noChangeArrowheads="1"/>
          </p:cNvSpPr>
          <p:nvPr>
            <p:ph type="title"/>
          </p:nvPr>
        </p:nvSpPr>
        <p:spPr/>
        <p:txBody>
          <a:bodyPr/>
          <a:lstStyle/>
          <a:p>
            <a:r>
              <a:rPr lang="en-AU" b="1"/>
              <a:t>8.5.3. Önleyici Faaliyetler</a:t>
            </a:r>
            <a:endParaRPr lang="tr-TR" b="1"/>
          </a:p>
        </p:txBody>
      </p:sp>
      <p:sp>
        <p:nvSpPr>
          <p:cNvPr id="325636" name="Rectangle 3"/>
          <p:cNvSpPr>
            <a:spLocks noChangeArrowheads="1"/>
          </p:cNvSpPr>
          <p:nvPr/>
        </p:nvSpPr>
        <p:spPr bwMode="auto">
          <a:xfrm>
            <a:off x="395288" y="1484313"/>
            <a:ext cx="8177212" cy="4267200"/>
          </a:xfrm>
          <a:prstGeom prst="rect">
            <a:avLst/>
          </a:prstGeom>
          <a:noFill/>
          <a:ln w="9525">
            <a:noFill/>
            <a:miter lim="800000"/>
            <a:headEnd/>
            <a:tailEnd/>
          </a:ln>
          <a:effectLst/>
        </p:spPr>
        <p:txBody>
          <a:bodyPr lIns="92075" tIns="46038" rIns="92075" bIns="46038"/>
          <a:lstStyle/>
          <a:p>
            <a:pPr marL="342900" indent="-342900">
              <a:spcBef>
                <a:spcPct val="20000"/>
              </a:spcBef>
              <a:buClr>
                <a:schemeClr val="bg2"/>
              </a:buClr>
              <a:buSzPct val="75000"/>
              <a:buFont typeface="Wingdings" pitchFamily="2" charset="2"/>
              <a:buNone/>
            </a:pPr>
            <a:r>
              <a:rPr lang="tr-TR" sz="2800">
                <a:latin typeface="Verdana" pitchFamily="34" charset="0"/>
              </a:rPr>
              <a:t>Kuruluş, oluşmalarını önlemek amacıyla potansiyel uygunsuzlukların nedenlerini gidermek için tedbirleri belirlemelidir. Önleyici faaliyetler, potansiyel uygunsuzlukların etkilerine uygun olmalıdır.</a:t>
            </a:r>
          </a:p>
          <a:p>
            <a:pPr marL="342900" indent="-342900">
              <a:spcBef>
                <a:spcPct val="20000"/>
              </a:spcBef>
              <a:buClr>
                <a:schemeClr val="bg2"/>
              </a:buClr>
              <a:buSzPct val="75000"/>
              <a:buFont typeface="Wingdings" pitchFamily="2" charset="2"/>
              <a:buNone/>
            </a:pPr>
            <a:r>
              <a:rPr lang="tr-TR" sz="2800">
                <a:latin typeface="Verdana" pitchFamily="34" charset="0"/>
              </a:rPr>
              <a:t>Aşağıdakiler için şartları tanımlamak amacıyla dokümante edilmiş bir prosedür oluşturulmalıdır:</a:t>
            </a:r>
          </a:p>
        </p:txBody>
      </p:sp>
    </p:spTree>
  </p:cSld>
  <p:clrMapOvr>
    <a:masterClrMapping/>
  </p:clrMapOvr>
  <p:transition spd="med"/>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72738" name="Rectangle 2"/>
          <p:cNvSpPr>
            <a:spLocks noGrp="1" noChangeArrowheads="1"/>
          </p:cNvSpPr>
          <p:nvPr>
            <p:ph type="title"/>
          </p:nvPr>
        </p:nvSpPr>
        <p:spPr/>
        <p:txBody>
          <a:bodyPr/>
          <a:lstStyle/>
          <a:p>
            <a:r>
              <a:rPr lang="en-AU" b="1"/>
              <a:t>8.5.3. Önleyici Faaliyetler</a:t>
            </a:r>
            <a:endParaRPr lang="tr-TR" b="1"/>
          </a:p>
        </p:txBody>
      </p:sp>
      <p:sp>
        <p:nvSpPr>
          <p:cNvPr id="372739" name="Rectangle 3"/>
          <p:cNvSpPr>
            <a:spLocks noChangeArrowheads="1"/>
          </p:cNvSpPr>
          <p:nvPr/>
        </p:nvSpPr>
        <p:spPr bwMode="auto">
          <a:xfrm>
            <a:off x="395288" y="1484313"/>
            <a:ext cx="8177212" cy="4267200"/>
          </a:xfrm>
          <a:prstGeom prst="rect">
            <a:avLst/>
          </a:prstGeom>
          <a:noFill/>
          <a:ln w="9525">
            <a:noFill/>
            <a:miter lim="800000"/>
            <a:headEnd/>
            <a:tailEnd/>
          </a:ln>
          <a:effectLst/>
        </p:spPr>
        <p:txBody>
          <a:bodyPr lIns="92075" tIns="46038" rIns="92075" bIns="46038"/>
          <a:lstStyle/>
          <a:p>
            <a:pPr marL="342900" indent="-342900">
              <a:spcBef>
                <a:spcPct val="20000"/>
              </a:spcBef>
              <a:buClr>
                <a:schemeClr val="bg2"/>
              </a:buClr>
              <a:buSzPct val="75000"/>
              <a:buFont typeface="Wingdings" pitchFamily="2" charset="2"/>
              <a:buNone/>
            </a:pPr>
            <a:r>
              <a:rPr lang="tr-TR">
                <a:latin typeface="Verdana" pitchFamily="34" charset="0"/>
              </a:rPr>
              <a:t>a) Potansiyel uygunsuzlukların ve bunların nedenlerinin belirlenmesi,</a:t>
            </a:r>
          </a:p>
          <a:p>
            <a:pPr marL="342900" indent="-342900">
              <a:spcBef>
                <a:spcPct val="20000"/>
              </a:spcBef>
              <a:buClr>
                <a:schemeClr val="bg2"/>
              </a:buClr>
              <a:buSzPct val="75000"/>
              <a:buFont typeface="Wingdings" pitchFamily="2" charset="2"/>
              <a:buNone/>
            </a:pPr>
            <a:r>
              <a:rPr lang="tr-TR">
                <a:latin typeface="Verdana" pitchFamily="34" charset="0"/>
              </a:rPr>
              <a:t>b) Uygunsuzluk oluşumunu engellemek için önleyici faaliyet ihtiyacının değerlendirilmesi,</a:t>
            </a:r>
          </a:p>
          <a:p>
            <a:pPr marL="342900" indent="-342900">
              <a:spcBef>
                <a:spcPct val="20000"/>
              </a:spcBef>
              <a:buClr>
                <a:schemeClr val="bg2"/>
              </a:buClr>
              <a:buSzPct val="75000"/>
              <a:buFont typeface="Wingdings" pitchFamily="2" charset="2"/>
              <a:buNone/>
            </a:pPr>
            <a:r>
              <a:rPr lang="tr-TR">
                <a:latin typeface="Verdana" pitchFamily="34" charset="0"/>
              </a:rPr>
              <a:t>c) Gereken önleyici faaliyetlerin belirlenmesi ve uygulanması,</a:t>
            </a:r>
          </a:p>
          <a:p>
            <a:pPr marL="342900" indent="-342900">
              <a:spcBef>
                <a:spcPct val="20000"/>
              </a:spcBef>
              <a:buClr>
                <a:schemeClr val="bg2"/>
              </a:buClr>
              <a:buSzPct val="75000"/>
              <a:buFont typeface="Wingdings" pitchFamily="2" charset="2"/>
              <a:buNone/>
            </a:pPr>
            <a:r>
              <a:rPr lang="tr-TR">
                <a:latin typeface="Verdana" pitchFamily="34" charset="0"/>
              </a:rPr>
              <a:t>d) Uygulanan önleyici faaliyetlerin sonuçlarının kayıtları (bkz. Madde 4.2.4)</a:t>
            </a:r>
          </a:p>
          <a:p>
            <a:pPr marL="342900" indent="-342900">
              <a:spcBef>
                <a:spcPct val="20000"/>
              </a:spcBef>
              <a:buClr>
                <a:schemeClr val="bg2"/>
              </a:buClr>
              <a:buSzPct val="75000"/>
              <a:buFont typeface="Wingdings" pitchFamily="2" charset="2"/>
              <a:buNone/>
            </a:pPr>
            <a:r>
              <a:rPr lang="tr-TR">
                <a:latin typeface="Verdana" pitchFamily="34" charset="0"/>
              </a:rPr>
              <a:t>e) Uygulanan önleyici faaliyetlerin etkinliklerinin gözden geçirilmesi.</a:t>
            </a:r>
          </a:p>
        </p:txBody>
      </p:sp>
    </p:spTree>
  </p:cSld>
  <p:clrMapOvr>
    <a:masterClrMapping/>
  </p:clrMapOvr>
  <p:transition spd="med"/>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67266"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67267"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6C1255B7-8637-4F38-8181-3AB107F49ADB}" type="slidenum">
              <a:rPr lang="en-US" sz="1400">
                <a:latin typeface="Arial Narrow" pitchFamily="34" charset="0"/>
              </a:rPr>
              <a:pPr algn="r" eaLnBrk="0" hangingPunct="0">
                <a:spcBef>
                  <a:spcPct val="50000"/>
                </a:spcBef>
              </a:pPr>
              <a:t>279</a:t>
            </a:fld>
            <a:endParaRPr lang="en-US" sz="1400">
              <a:latin typeface="Arial Narrow" pitchFamily="34" charset="0"/>
            </a:endParaRPr>
          </a:p>
        </p:txBody>
      </p:sp>
      <p:sp>
        <p:nvSpPr>
          <p:cNvPr id="450562" name="Rectangle 2"/>
          <p:cNvSpPr>
            <a:spLocks noGrp="1" noChangeArrowheads="1"/>
          </p:cNvSpPr>
          <p:nvPr>
            <p:ph type="title" idx="4294967295"/>
          </p:nvPr>
        </p:nvSpPr>
        <p:spPr/>
        <p:txBody>
          <a:bodyPr/>
          <a:lstStyle/>
          <a:p>
            <a:r>
              <a:rPr lang="en-AU">
                <a:effectLst>
                  <a:outerShdw blurRad="38100" dist="38100" dir="2700000" algn="tl">
                    <a:srgbClr val="000000"/>
                  </a:outerShdw>
                </a:effectLst>
              </a:rPr>
              <a:t>Önleyici Faaliyet Prosedürü</a:t>
            </a:r>
          </a:p>
        </p:txBody>
      </p:sp>
      <p:sp>
        <p:nvSpPr>
          <p:cNvPr id="450563" name="Rectangle 3"/>
          <p:cNvSpPr>
            <a:spLocks noGrp="1" noChangeArrowheads="1"/>
          </p:cNvSpPr>
          <p:nvPr>
            <p:ph type="body" idx="4294967295"/>
          </p:nvPr>
        </p:nvSpPr>
        <p:spPr/>
        <p:txBody>
          <a:bodyPr/>
          <a:lstStyle/>
          <a:p>
            <a:pPr lvl="2" algn="just">
              <a:buFontTx/>
              <a:buChar char="-"/>
            </a:pPr>
            <a:r>
              <a:rPr lang="tr-TR">
                <a:effectLst>
                  <a:outerShdw blurRad="38100" dist="38100" dir="2700000" algn="tl">
                    <a:srgbClr val="C0C0C0"/>
                  </a:outerShdw>
                </a:effectLst>
              </a:rPr>
              <a:t>potansiyel uygunsuzlukların ve sebeplerinin tanımlanmasını,</a:t>
            </a:r>
          </a:p>
          <a:p>
            <a:pPr lvl="2" algn="just">
              <a:buFontTx/>
              <a:buChar char="-"/>
            </a:pPr>
            <a:r>
              <a:rPr lang="tr-TR">
                <a:effectLst>
                  <a:outerShdw blurRad="38100" dist="38100" dir="2700000" algn="tl">
                    <a:srgbClr val="C0C0C0"/>
                  </a:outerShdw>
                </a:effectLst>
              </a:rPr>
              <a:t>uygunsuzlukların olmasını önlemeye yönelik faaliyete olan ihtiyacın değerlendirilmesini,</a:t>
            </a:r>
          </a:p>
          <a:p>
            <a:pPr lvl="2" algn="just">
              <a:buFontTx/>
              <a:buChar char="-"/>
            </a:pPr>
            <a:r>
              <a:rPr lang="tr-TR">
                <a:effectLst>
                  <a:outerShdw blurRad="38100" dist="38100" dir="2700000" algn="tl">
                    <a:srgbClr val="C0C0C0"/>
                  </a:outerShdw>
                </a:effectLst>
              </a:rPr>
              <a:t>gerekli faaliyetin belirlenmesi ve uygulanmasını,</a:t>
            </a:r>
          </a:p>
          <a:p>
            <a:pPr lvl="2" algn="just">
              <a:buFontTx/>
              <a:buChar char="-"/>
            </a:pPr>
            <a:r>
              <a:rPr lang="tr-TR">
                <a:effectLst>
                  <a:outerShdw blurRad="38100" dist="38100" dir="2700000" algn="tl">
                    <a:srgbClr val="C0C0C0"/>
                  </a:outerShdw>
                </a:effectLst>
              </a:rPr>
              <a:t>başlatılan faaliyetin sonuçlarının kayıtlarını</a:t>
            </a:r>
          </a:p>
          <a:p>
            <a:pPr lvl="2" algn="just">
              <a:buFontTx/>
              <a:buChar char="-"/>
            </a:pPr>
            <a:r>
              <a:rPr lang="tr-TR">
                <a:effectLst>
                  <a:outerShdw blurRad="38100" dist="38100" dir="2700000" algn="tl">
                    <a:srgbClr val="C0C0C0"/>
                  </a:outerShdw>
                </a:effectLst>
              </a:rPr>
              <a:t>başlatılan önleyici faaliyetin gözden geçirilmesini</a:t>
            </a:r>
          </a:p>
          <a:p>
            <a:pPr lvl="2" algn="just">
              <a:buFontTx/>
              <a:buChar char="-"/>
            </a:pPr>
            <a:endParaRPr lang="tr-TR">
              <a:effectLst>
                <a:outerShdw blurRad="38100" dist="38100" dir="2700000" algn="tl">
                  <a:srgbClr val="C0C0C0"/>
                </a:outerShdw>
              </a:effectLst>
            </a:endParaRPr>
          </a:p>
          <a:p>
            <a:pPr lvl="2" algn="r">
              <a:buFont typeface="Wingdings" pitchFamily="2" charset="2"/>
              <a:buNone/>
            </a:pPr>
            <a:r>
              <a:rPr lang="en-AU" b="1">
                <a:effectLst>
                  <a:outerShdw blurRad="38100" dist="38100" dir="2700000" algn="tl">
                    <a:srgbClr val="C0C0C0"/>
                  </a:outerShdw>
                </a:effectLst>
              </a:rPr>
              <a:t>içermelidir</a:t>
            </a:r>
            <a:r>
              <a:rPr lang="en-AU">
                <a:effectLst>
                  <a:outerShdw blurRad="38100" dist="38100" dir="2700000" algn="tl">
                    <a:srgbClr val="C0C0C0"/>
                  </a:outerShdw>
                </a:effectLst>
              </a:rPr>
              <a:t>.</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43010"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43011"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177F0C74-AD2E-41B7-BDBE-A1A1AB920DE0}" type="slidenum">
              <a:rPr lang="en-US" sz="1400">
                <a:latin typeface="Arial Narrow" pitchFamily="34" charset="0"/>
              </a:rPr>
              <a:pPr algn="r" eaLnBrk="0" hangingPunct="0">
                <a:spcBef>
                  <a:spcPct val="50000"/>
                </a:spcBef>
              </a:pPr>
              <a:t>28</a:t>
            </a:fld>
            <a:endParaRPr lang="en-US" sz="1400">
              <a:latin typeface="Arial Narrow" pitchFamily="34" charset="0"/>
            </a:endParaRPr>
          </a:p>
        </p:txBody>
      </p:sp>
      <p:sp>
        <p:nvSpPr>
          <p:cNvPr id="23554" name="Rectangle 2"/>
          <p:cNvSpPr>
            <a:spLocks noGrp="1" noChangeArrowheads="1"/>
          </p:cNvSpPr>
          <p:nvPr>
            <p:ph type="title" idx="4294967295"/>
          </p:nvPr>
        </p:nvSpPr>
        <p:spPr>
          <a:noFill/>
          <a:effectLst>
            <a:outerShdw dist="13470" dir="2700000" algn="ctr" rotWithShape="0">
              <a:schemeClr val="bg2"/>
            </a:outerShdw>
          </a:effectLst>
        </p:spPr>
        <p:txBody>
          <a:bodyPr lIns="92075" tIns="46038" rIns="92075" bIns="46038" anchor="ctr"/>
          <a:lstStyle/>
          <a:p>
            <a:r>
              <a:rPr lang="en-AU" b="1">
                <a:effectLst>
                  <a:outerShdw blurRad="38100" dist="38100" dir="2700000" algn="tl">
                    <a:srgbClr val="C0C0C0"/>
                  </a:outerShdw>
                </a:effectLst>
              </a:rPr>
              <a:t>KURULUŞ</a:t>
            </a:r>
            <a:endParaRPr lang="en-AU">
              <a:effectLst>
                <a:outerShdw blurRad="38100" dist="38100" dir="2700000" algn="tl">
                  <a:srgbClr val="C0C0C0"/>
                </a:outerShdw>
              </a:effectLst>
            </a:endParaRPr>
          </a:p>
        </p:txBody>
      </p:sp>
      <p:sp>
        <p:nvSpPr>
          <p:cNvPr id="23555" name="Rectangle 3"/>
          <p:cNvSpPr>
            <a:spLocks noGrp="1" noChangeArrowheads="1"/>
          </p:cNvSpPr>
          <p:nvPr>
            <p:ph type="body" idx="4294967295"/>
          </p:nvPr>
        </p:nvSpPr>
        <p:spPr>
          <a:xfrm>
            <a:off x="684213" y="1412875"/>
            <a:ext cx="5021262" cy="4321175"/>
          </a:xfrm>
          <a:noFill/>
        </p:spPr>
        <p:txBody>
          <a:bodyPr lIns="92075" tIns="46038" rIns="92075" bIns="46038"/>
          <a:lstStyle/>
          <a:p>
            <a:pPr marL="0" indent="0">
              <a:lnSpc>
                <a:spcPct val="80000"/>
              </a:lnSpc>
              <a:buFont typeface="Wingdings" pitchFamily="2" charset="2"/>
              <a:buNone/>
            </a:pPr>
            <a:r>
              <a:rPr lang="tr-TR" sz="2000" b="1">
                <a:effectLst>
                  <a:outerShdw blurRad="38100" dist="38100" dir="2700000" algn="tl">
                    <a:srgbClr val="C0C0C0"/>
                  </a:outerShdw>
                </a:effectLst>
              </a:rPr>
              <a:t>Kuruluş</a:t>
            </a:r>
          </a:p>
          <a:p>
            <a:pPr marL="0" indent="0">
              <a:lnSpc>
                <a:spcPct val="80000"/>
              </a:lnSpc>
              <a:buFont typeface="Wingdings" pitchFamily="2" charset="2"/>
              <a:buNone/>
            </a:pPr>
            <a:r>
              <a:rPr lang="tr-TR" sz="2000">
                <a:effectLst>
                  <a:outerShdw blurRad="38100" dist="38100" dir="2700000" algn="tl">
                    <a:srgbClr val="C0C0C0"/>
                  </a:outerShdw>
                </a:effectLst>
              </a:rPr>
              <a:t>Sorumlulukları, yetkileri ve ilişkileri düzenlenmiş çalışan kişiler ve tesisler grubu.</a:t>
            </a:r>
            <a:endParaRPr lang="tr-TR" sz="2000" b="1">
              <a:effectLst>
                <a:outerShdw blurRad="38100" dist="38100" dir="2700000" algn="tl">
                  <a:srgbClr val="C0C0C0"/>
                </a:outerShdw>
              </a:effectLst>
            </a:endParaRPr>
          </a:p>
          <a:p>
            <a:pPr marL="0" indent="0">
              <a:lnSpc>
                <a:spcPct val="80000"/>
              </a:lnSpc>
              <a:buFont typeface="Wingdings" pitchFamily="2" charset="2"/>
              <a:buNone/>
            </a:pPr>
            <a:r>
              <a:rPr lang="tr-TR" sz="2000" b="1">
                <a:effectLst>
                  <a:outerShdw blurRad="38100" dist="38100" dir="2700000" algn="tl">
                    <a:srgbClr val="C0C0C0"/>
                  </a:outerShdw>
                </a:effectLst>
              </a:rPr>
              <a:t>Örnek- </a:t>
            </a:r>
            <a:r>
              <a:rPr lang="tr-TR" sz="2000">
                <a:effectLst>
                  <a:outerShdw blurRad="38100" dist="38100" dir="2700000" algn="tl">
                    <a:srgbClr val="C0C0C0"/>
                  </a:outerShdw>
                </a:effectLst>
              </a:rPr>
              <a:t>Şirket, ortaklık, firma, teşebbüs, enstitü, hayır kurumu, tüccar, birlik veya bunların bir parçası veya birleşimi.</a:t>
            </a:r>
            <a:endParaRPr lang="tr-TR" sz="2000" b="1">
              <a:effectLst>
                <a:outerShdw blurRad="38100" dist="38100" dir="2700000" algn="tl">
                  <a:srgbClr val="C0C0C0"/>
                </a:outerShdw>
              </a:effectLst>
            </a:endParaRPr>
          </a:p>
          <a:p>
            <a:pPr marL="0" indent="0">
              <a:lnSpc>
                <a:spcPct val="80000"/>
              </a:lnSpc>
              <a:buFont typeface="Wingdings" pitchFamily="2" charset="2"/>
              <a:buNone/>
            </a:pPr>
            <a:r>
              <a:rPr lang="tr-TR" sz="2000" b="1">
                <a:effectLst>
                  <a:outerShdw blurRad="38100" dist="38100" dir="2700000" algn="tl">
                    <a:srgbClr val="C0C0C0"/>
                  </a:outerShdw>
                </a:effectLst>
              </a:rPr>
              <a:t>Not 1 - </a:t>
            </a:r>
            <a:r>
              <a:rPr lang="tr-TR" sz="2000">
                <a:effectLst>
                  <a:outerShdw blurRad="38100" dist="38100" dir="2700000" algn="tl">
                    <a:srgbClr val="C0C0C0"/>
                  </a:outerShdw>
                </a:effectLst>
              </a:rPr>
              <a:t>Düzenleme, genellikle düzenli bir yapı şeklindedir.</a:t>
            </a:r>
            <a:endParaRPr lang="tr-TR" sz="2000" b="1">
              <a:effectLst>
                <a:outerShdw blurRad="38100" dist="38100" dir="2700000" algn="tl">
                  <a:srgbClr val="C0C0C0"/>
                </a:outerShdw>
              </a:effectLst>
            </a:endParaRPr>
          </a:p>
          <a:p>
            <a:pPr marL="0" indent="0">
              <a:lnSpc>
                <a:spcPct val="80000"/>
              </a:lnSpc>
              <a:buFont typeface="Wingdings" pitchFamily="2" charset="2"/>
              <a:buNone/>
            </a:pPr>
            <a:r>
              <a:rPr lang="tr-TR" sz="2000" b="1">
                <a:effectLst>
                  <a:outerShdw blurRad="38100" dist="38100" dir="2700000" algn="tl">
                    <a:srgbClr val="C0C0C0"/>
                  </a:outerShdw>
                </a:effectLst>
              </a:rPr>
              <a:t>Not 2 - </a:t>
            </a:r>
            <a:r>
              <a:rPr lang="tr-TR" sz="2000">
                <a:effectLst>
                  <a:outerShdw blurRad="38100" dist="38100" dir="2700000" algn="tl">
                    <a:srgbClr val="C0C0C0"/>
                  </a:outerShdw>
                </a:effectLst>
              </a:rPr>
              <a:t>Bir kuruluş, özel veya kamu kuruluşu olabilir.</a:t>
            </a:r>
            <a:endParaRPr lang="tr-TR" sz="2000" b="1">
              <a:effectLst>
                <a:outerShdw blurRad="38100" dist="38100" dir="2700000" algn="tl">
                  <a:srgbClr val="C0C0C0"/>
                </a:outerShdw>
              </a:effectLst>
            </a:endParaRPr>
          </a:p>
          <a:p>
            <a:pPr marL="0" indent="0">
              <a:lnSpc>
                <a:spcPct val="80000"/>
              </a:lnSpc>
              <a:buFont typeface="Wingdings" pitchFamily="2" charset="2"/>
              <a:buNone/>
            </a:pPr>
            <a:r>
              <a:rPr lang="tr-TR" sz="2000" b="1">
                <a:effectLst>
                  <a:outerShdw blurRad="38100" dist="38100" dir="2700000" algn="tl">
                    <a:srgbClr val="C0C0C0"/>
                  </a:outerShdw>
                </a:effectLst>
              </a:rPr>
              <a:t>Not 3 - </a:t>
            </a:r>
            <a:r>
              <a:rPr lang="tr-TR" sz="2000">
                <a:effectLst>
                  <a:outerShdw blurRad="38100" dist="38100" dir="2700000" algn="tl">
                    <a:srgbClr val="C0C0C0"/>
                  </a:outerShdw>
                </a:effectLst>
              </a:rPr>
              <a:t>Bu tarif, </a:t>
            </a:r>
            <a:r>
              <a:rPr lang="tr-TR" sz="2000" b="1">
                <a:effectLst>
                  <a:outerShdw blurRad="38100" dist="38100" dir="2700000" algn="tl">
                    <a:srgbClr val="C0C0C0"/>
                  </a:outerShdw>
                </a:effectLst>
              </a:rPr>
              <a:t>kalite yönetim sistemi </a:t>
            </a:r>
            <a:r>
              <a:rPr lang="tr-TR" sz="2000">
                <a:effectLst>
                  <a:outerShdw blurRad="38100" dist="38100" dir="2700000" algn="tl">
                    <a:srgbClr val="C0C0C0"/>
                  </a:outerShdw>
                </a:effectLst>
              </a:rPr>
              <a:t>standardlarının amaçları için geçerlidir.</a:t>
            </a:r>
          </a:p>
        </p:txBody>
      </p:sp>
      <p:graphicFrame>
        <p:nvGraphicFramePr>
          <p:cNvPr id="23556" name="Object 4"/>
          <p:cNvGraphicFramePr>
            <a:graphicFrameLocks/>
          </p:cNvGraphicFramePr>
          <p:nvPr/>
        </p:nvGraphicFramePr>
        <p:xfrm>
          <a:off x="5738813" y="1773238"/>
          <a:ext cx="3405187" cy="4124325"/>
        </p:xfrm>
        <a:graphic>
          <a:graphicData uri="http://schemas.openxmlformats.org/presentationml/2006/ole">
            <p:oleObj spid="_x0000_s43014" name="Clip" r:id="rId3" imgW="7022880" imgH="3213000" progId="MS_ClipArt_Gallery.2">
              <p:embed/>
            </p:oleObj>
          </a:graphicData>
        </a:graphic>
      </p:graphicFrame>
      <p:graphicFrame>
        <p:nvGraphicFramePr>
          <p:cNvPr id="23557" name="Object 5"/>
          <p:cNvGraphicFramePr>
            <a:graphicFrameLocks noChangeAspect="1"/>
          </p:cNvGraphicFramePr>
          <p:nvPr/>
        </p:nvGraphicFramePr>
        <p:xfrm>
          <a:off x="6443663" y="3860800"/>
          <a:ext cx="1968500" cy="1643063"/>
        </p:xfrm>
        <a:graphic>
          <a:graphicData uri="http://schemas.openxmlformats.org/presentationml/2006/ole">
            <p:oleObj spid="_x0000_s43015" name="Clip" r:id="rId4" imgW="4539600" imgH="3497040" progId="MS_ClipArt_Gallery.2">
              <p:embed/>
            </p:oleObj>
          </a:graphicData>
        </a:graphic>
      </p:graphicFrame>
      <p:sp>
        <p:nvSpPr>
          <p:cNvPr id="9218" name="Rectangle 2"/>
          <p:cNvSpPr>
            <a:spLocks noChangeArrowheads="1"/>
          </p:cNvSpPr>
          <p:nvPr/>
        </p:nvSpPr>
        <p:spPr bwMode="auto">
          <a:xfrm>
            <a:off x="1588" y="19050"/>
            <a:ext cx="9144000" cy="1125538"/>
          </a:xfrm>
          <a:prstGeom prst="rect">
            <a:avLst/>
          </a:prstGeom>
          <a:solidFill>
            <a:srgbClr val="FF0000"/>
          </a:solidFill>
          <a:ln w="9525">
            <a:noFill/>
            <a:miter lim="800000"/>
            <a:headEnd/>
            <a:tailEnd/>
          </a:ln>
          <a:effectLst/>
        </p:spPr>
        <p:txBody>
          <a:bodyPr anchor="b"/>
          <a:lstStyle/>
          <a:p>
            <a:pPr algn="ctr"/>
            <a:r>
              <a:rPr lang="tr-TR" b="1">
                <a:solidFill>
                  <a:schemeClr val="bg1"/>
                </a:solidFill>
                <a:latin typeface="Verdana" pitchFamily="34" charset="0"/>
              </a:rPr>
              <a:t>KURULUŞ</a:t>
            </a:r>
            <a:endParaRPr lang="en-AU" b="1">
              <a:solidFill>
                <a:schemeClr val="bg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0-#ppt_w/2"/>
                                          </p:val>
                                        </p:tav>
                                        <p:tav tm="100000">
                                          <p:val>
                                            <p:strVal val="#ppt_x"/>
                                          </p:val>
                                        </p:tav>
                                      </p:tavLst>
                                    </p:anim>
                                    <p:anim calcmode="lin" valueType="num">
                                      <p:cBhvr additive="base">
                                        <p:cTn id="8" dur="500" fill="hold"/>
                                        <p:tgtEl>
                                          <p:spTgt spid="235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12" dur="500"/>
                                        <p:tgtEl>
                                          <p:spTgt spid="23555">
                                            <p:txEl>
                                              <p:pRg st="0" end="0"/>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blinds(horizontal)">
                                      <p:cBhvr>
                                        <p:cTn id="16" dur="500"/>
                                        <p:tgtEl>
                                          <p:spTgt spid="23555">
                                            <p:txEl>
                                              <p:pRg st="1" end="1"/>
                                            </p:txEl>
                                          </p:spTgt>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23555">
                                            <p:txEl>
                                              <p:pRg st="2" end="2"/>
                                            </p:txEl>
                                          </p:spTgt>
                                        </p:tgtEl>
                                        <p:attrNameLst>
                                          <p:attrName>style.visibility</p:attrName>
                                        </p:attrNameLst>
                                      </p:cBhvr>
                                      <p:to>
                                        <p:strVal val="visible"/>
                                      </p:to>
                                    </p:set>
                                    <p:animEffect transition="in" filter="blinds(horizontal)">
                                      <p:cBhvr>
                                        <p:cTn id="20" dur="500"/>
                                        <p:tgtEl>
                                          <p:spTgt spid="23555">
                                            <p:txEl>
                                              <p:pRg st="2" end="2"/>
                                            </p:txEl>
                                          </p:spTgt>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23555">
                                            <p:txEl>
                                              <p:pRg st="3" end="3"/>
                                            </p:txEl>
                                          </p:spTgt>
                                        </p:tgtEl>
                                        <p:attrNameLst>
                                          <p:attrName>style.visibility</p:attrName>
                                        </p:attrNameLst>
                                      </p:cBhvr>
                                      <p:to>
                                        <p:strVal val="visible"/>
                                      </p:to>
                                    </p:set>
                                    <p:animEffect transition="in" filter="blinds(horizontal)">
                                      <p:cBhvr>
                                        <p:cTn id="24" dur="500"/>
                                        <p:tgtEl>
                                          <p:spTgt spid="23555">
                                            <p:txEl>
                                              <p:pRg st="3" end="3"/>
                                            </p:txEl>
                                          </p:spTgt>
                                        </p:tgtEl>
                                      </p:cBhvr>
                                    </p:animEffect>
                                  </p:childTnLst>
                                </p:cTn>
                              </p:par>
                            </p:childTnLst>
                          </p:cTn>
                        </p:par>
                        <p:par>
                          <p:cTn id="25" fill="hold">
                            <p:stCondLst>
                              <p:cond delay="2500"/>
                            </p:stCondLst>
                            <p:childTnLst>
                              <p:par>
                                <p:cTn id="26" presetID="3" presetClass="entr" presetSubtype="10" fill="hold" grpId="0" nodeType="afterEffect">
                                  <p:stCondLst>
                                    <p:cond delay="0"/>
                                  </p:stCondLst>
                                  <p:childTnLst>
                                    <p:set>
                                      <p:cBhvr>
                                        <p:cTn id="27" dur="1" fill="hold">
                                          <p:stCondLst>
                                            <p:cond delay="0"/>
                                          </p:stCondLst>
                                        </p:cTn>
                                        <p:tgtEl>
                                          <p:spTgt spid="23555">
                                            <p:txEl>
                                              <p:pRg st="4" end="4"/>
                                            </p:txEl>
                                          </p:spTgt>
                                        </p:tgtEl>
                                        <p:attrNameLst>
                                          <p:attrName>style.visibility</p:attrName>
                                        </p:attrNameLst>
                                      </p:cBhvr>
                                      <p:to>
                                        <p:strVal val="visible"/>
                                      </p:to>
                                    </p:set>
                                    <p:animEffect transition="in" filter="blinds(horizontal)">
                                      <p:cBhvr>
                                        <p:cTn id="28" dur="500"/>
                                        <p:tgtEl>
                                          <p:spTgt spid="23555">
                                            <p:txEl>
                                              <p:pRg st="4" end="4"/>
                                            </p:txEl>
                                          </p:spTgt>
                                        </p:tgtEl>
                                      </p:cBhvr>
                                    </p:animEffect>
                                  </p:childTnLst>
                                </p:cTn>
                              </p:par>
                            </p:childTnLst>
                          </p:cTn>
                        </p:par>
                        <p:par>
                          <p:cTn id="29" fill="hold">
                            <p:stCondLst>
                              <p:cond delay="3000"/>
                            </p:stCondLst>
                            <p:childTnLst>
                              <p:par>
                                <p:cTn id="30" presetID="3" presetClass="entr" presetSubtype="10" fill="hold" grpId="0" nodeType="afterEffect">
                                  <p:stCondLst>
                                    <p:cond delay="0"/>
                                  </p:stCondLst>
                                  <p:childTnLst>
                                    <p:set>
                                      <p:cBhvr>
                                        <p:cTn id="31" dur="1" fill="hold">
                                          <p:stCondLst>
                                            <p:cond delay="0"/>
                                          </p:stCondLst>
                                        </p:cTn>
                                        <p:tgtEl>
                                          <p:spTgt spid="23555">
                                            <p:txEl>
                                              <p:pRg st="5" end="5"/>
                                            </p:txEl>
                                          </p:spTgt>
                                        </p:tgtEl>
                                        <p:attrNameLst>
                                          <p:attrName>style.visibility</p:attrName>
                                        </p:attrNameLst>
                                      </p:cBhvr>
                                      <p:to>
                                        <p:strVal val="visible"/>
                                      </p:to>
                                    </p:set>
                                    <p:animEffect transition="in" filter="blinds(horizontal)">
                                      <p:cBhvr>
                                        <p:cTn id="32" dur="500"/>
                                        <p:tgtEl>
                                          <p:spTgt spid="23555">
                                            <p:txEl>
                                              <p:pRg st="5" end="5"/>
                                            </p:txEl>
                                          </p:spTgt>
                                        </p:tgtEl>
                                      </p:cBhvr>
                                    </p:animEffect>
                                  </p:childTnLst>
                                </p:cTn>
                              </p:par>
                            </p:childTnLst>
                          </p:cTn>
                        </p:par>
                        <p:par>
                          <p:cTn id="33" fill="hold">
                            <p:stCondLst>
                              <p:cond delay="3500"/>
                            </p:stCondLst>
                            <p:childTnLst>
                              <p:par>
                                <p:cTn id="34" presetID="2" presetClass="entr" presetSubtype="6" fill="hold" nodeType="afterEffect">
                                  <p:stCondLst>
                                    <p:cond delay="0"/>
                                  </p:stCondLst>
                                  <p:childTnLst>
                                    <p:set>
                                      <p:cBhvr>
                                        <p:cTn id="35" dur="1" fill="hold">
                                          <p:stCondLst>
                                            <p:cond delay="0"/>
                                          </p:stCondLst>
                                        </p:cTn>
                                        <p:tgtEl>
                                          <p:spTgt spid="23556"/>
                                        </p:tgtEl>
                                        <p:attrNameLst>
                                          <p:attrName>style.visibility</p:attrName>
                                        </p:attrNameLst>
                                      </p:cBhvr>
                                      <p:to>
                                        <p:strVal val="visible"/>
                                      </p:to>
                                    </p:set>
                                    <p:anim calcmode="lin" valueType="num">
                                      <p:cBhvr additive="base">
                                        <p:cTn id="36" dur="500" fill="hold"/>
                                        <p:tgtEl>
                                          <p:spTgt spid="23556"/>
                                        </p:tgtEl>
                                        <p:attrNameLst>
                                          <p:attrName>ppt_x</p:attrName>
                                        </p:attrNameLst>
                                      </p:cBhvr>
                                      <p:tavLst>
                                        <p:tav tm="0">
                                          <p:val>
                                            <p:strVal val="1+#ppt_w/2"/>
                                          </p:val>
                                        </p:tav>
                                        <p:tav tm="100000">
                                          <p:val>
                                            <p:strVal val="#ppt_x"/>
                                          </p:val>
                                        </p:tav>
                                      </p:tavLst>
                                    </p:anim>
                                    <p:anim calcmode="lin" valueType="num">
                                      <p:cBhvr additive="base">
                                        <p:cTn id="37" dur="500" fill="hold"/>
                                        <p:tgtEl>
                                          <p:spTgt spid="23556"/>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9" fill="hold" nodeType="afterEffect">
                                  <p:stCondLst>
                                    <p:cond delay="0"/>
                                  </p:stCondLst>
                                  <p:childTnLst>
                                    <p:set>
                                      <p:cBhvr>
                                        <p:cTn id="40" dur="1" fill="hold">
                                          <p:stCondLst>
                                            <p:cond delay="0"/>
                                          </p:stCondLst>
                                        </p:cTn>
                                        <p:tgtEl>
                                          <p:spTgt spid="23557"/>
                                        </p:tgtEl>
                                        <p:attrNameLst>
                                          <p:attrName>style.visibility</p:attrName>
                                        </p:attrNameLst>
                                      </p:cBhvr>
                                      <p:to>
                                        <p:strVal val="visible"/>
                                      </p:to>
                                    </p:set>
                                    <p:anim calcmode="lin" valueType="num">
                                      <p:cBhvr additive="base">
                                        <p:cTn id="41" dur="500" fill="hold"/>
                                        <p:tgtEl>
                                          <p:spTgt spid="23557"/>
                                        </p:tgtEl>
                                        <p:attrNameLst>
                                          <p:attrName>ppt_x</p:attrName>
                                        </p:attrNameLst>
                                      </p:cBhvr>
                                      <p:tavLst>
                                        <p:tav tm="0">
                                          <p:val>
                                            <p:strVal val="0-#ppt_w/2"/>
                                          </p:val>
                                        </p:tav>
                                        <p:tav tm="100000">
                                          <p:val>
                                            <p:strVal val="#ppt_x"/>
                                          </p:val>
                                        </p:tav>
                                      </p:tavLst>
                                    </p:anim>
                                    <p:anim calcmode="lin" valueType="num">
                                      <p:cBhvr additive="base">
                                        <p:cTn id="42" dur="500" fill="hold"/>
                                        <p:tgtEl>
                                          <p:spTgt spid="23557"/>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 presetClass="entr" presetSubtype="8" fill="hold" grpId="0" nodeType="afterEffect">
                                  <p:stCondLst>
                                    <p:cond delay="0"/>
                                  </p:stCondLst>
                                  <p:childTnLst>
                                    <p:set>
                                      <p:cBhvr>
                                        <p:cTn id="45" dur="1" fill="hold">
                                          <p:stCondLst>
                                            <p:cond delay="0"/>
                                          </p:stCondLst>
                                        </p:cTn>
                                        <p:tgtEl>
                                          <p:spTgt spid="9218"/>
                                        </p:tgtEl>
                                        <p:attrNameLst>
                                          <p:attrName>style.visibility</p:attrName>
                                        </p:attrNameLst>
                                      </p:cBhvr>
                                      <p:to>
                                        <p:strVal val="visible"/>
                                      </p:to>
                                    </p:set>
                                    <p:anim calcmode="lin" valueType="num">
                                      <p:cBhvr additive="base">
                                        <p:cTn id="46" dur="500" fill="hold"/>
                                        <p:tgtEl>
                                          <p:spTgt spid="9218"/>
                                        </p:tgtEl>
                                        <p:attrNameLst>
                                          <p:attrName>ppt_x</p:attrName>
                                        </p:attrNameLst>
                                      </p:cBhvr>
                                      <p:tavLst>
                                        <p:tav tm="0">
                                          <p:val>
                                            <p:strVal val="0-#ppt_w/2"/>
                                          </p:val>
                                        </p:tav>
                                        <p:tav tm="100000">
                                          <p:val>
                                            <p:strVal val="#ppt_x"/>
                                          </p:val>
                                        </p:tav>
                                      </p:tavLst>
                                    </p:anim>
                                    <p:anim calcmode="lin" valueType="num">
                                      <p:cBhvr additive="base">
                                        <p:cTn id="47"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build="p" autoUpdateAnimBg="0" advAuto="0"/>
      <p:bldP spid="9218" grpId="0" animBg="1" autoUpdateAnimBg="0"/>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68290"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68291"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58C053B7-1645-4071-9F18-E303A5449012}" type="slidenum">
              <a:rPr lang="en-US" sz="1400">
                <a:latin typeface="Arial Narrow" pitchFamily="34" charset="0"/>
              </a:rPr>
              <a:pPr algn="r" eaLnBrk="0" hangingPunct="0">
                <a:spcBef>
                  <a:spcPct val="50000"/>
                </a:spcBef>
              </a:pPr>
              <a:t>280</a:t>
            </a:fld>
            <a:endParaRPr lang="en-US" sz="1400">
              <a:latin typeface="Arial Narrow" pitchFamily="34" charset="0"/>
            </a:endParaRPr>
          </a:p>
        </p:txBody>
      </p:sp>
      <p:sp>
        <p:nvSpPr>
          <p:cNvPr id="451586" name="Rectangle 2"/>
          <p:cNvSpPr>
            <a:spLocks noGrp="1" noChangeArrowheads="1"/>
          </p:cNvSpPr>
          <p:nvPr>
            <p:ph type="title" idx="4294967295"/>
          </p:nvPr>
        </p:nvSpPr>
        <p:spPr/>
        <p:txBody>
          <a:bodyPr/>
          <a:lstStyle/>
          <a:p>
            <a:r>
              <a:rPr lang="en-AU">
                <a:effectLst>
                  <a:outerShdw blurRad="38100" dist="38100" dir="2700000" algn="tl">
                    <a:srgbClr val="000000"/>
                  </a:outerShdw>
                </a:effectLst>
              </a:rPr>
              <a:t>Düzeltici ve Önleyici Faaliyetler-1</a:t>
            </a:r>
          </a:p>
        </p:txBody>
      </p:sp>
      <p:sp>
        <p:nvSpPr>
          <p:cNvPr id="451587" name="Rectangle 3"/>
          <p:cNvSpPr>
            <a:spLocks noGrp="1" noChangeArrowheads="1"/>
          </p:cNvSpPr>
          <p:nvPr>
            <p:ph type="body" idx="4294967295"/>
          </p:nvPr>
        </p:nvSpPr>
        <p:spPr/>
        <p:txBody>
          <a:bodyPr/>
          <a:lstStyle/>
          <a:p>
            <a:pPr lvl="2" algn="just">
              <a:buFontTx/>
              <a:buChar char="-"/>
            </a:pPr>
            <a:r>
              <a:rPr lang="tr-TR">
                <a:solidFill>
                  <a:srgbClr val="000000"/>
                </a:solidFill>
                <a:effectLst>
                  <a:outerShdw blurRad="38100" dist="38100" dir="2700000" algn="tl">
                    <a:srgbClr val="C0C0C0"/>
                  </a:outerShdw>
                </a:effectLst>
              </a:rPr>
              <a:t>Tekrarlayan uygunsuzluklar için, uygun olmayan  üründe meydana gelen kusurların nedenlerini  araştırmak ve gereken düzeltici faaliyetleri yapmak üzere yöntemler oluşturulmalı ve uygulanması  sağlanmalıdır.</a:t>
            </a:r>
            <a:r>
              <a:rPr lang="tr-TR" sz="1600">
                <a:solidFill>
                  <a:srgbClr val="000000"/>
                </a:solidFill>
                <a:effectLst>
                  <a:outerShdw blurRad="38100" dist="38100" dir="2700000" algn="tl">
                    <a:srgbClr val="C0C0C0"/>
                  </a:outerShdw>
                </a:effectLst>
              </a:rPr>
              <a:t>  </a:t>
            </a:r>
          </a:p>
          <a:p>
            <a:pPr lvl="2" algn="just">
              <a:buFontTx/>
              <a:buChar char="-"/>
            </a:pPr>
            <a:r>
              <a:rPr lang="tr-TR">
                <a:solidFill>
                  <a:srgbClr val="000000"/>
                </a:solidFill>
                <a:effectLst>
                  <a:outerShdw blurRad="38100" dist="38100" dir="2700000" algn="tl">
                    <a:srgbClr val="C0C0C0"/>
                  </a:outerShdw>
                </a:effectLst>
              </a:rPr>
              <a:t>Kusurlu ürünlerin muhtemel sebeplerini araştırmak, sebeplerini bulmak ve gidermek için; iş akışının,kalite verilerinin, müşteri şikayetlerinin  analizlerine ilişkin yöntem oluşturulmalıdır.</a:t>
            </a:r>
          </a:p>
          <a:p>
            <a:pPr lvl="2" algn="just">
              <a:buFontTx/>
              <a:buChar char="-"/>
            </a:pPr>
            <a:r>
              <a:rPr lang="tr-TR">
                <a:solidFill>
                  <a:srgbClr val="000000"/>
                </a:solidFill>
                <a:effectLst>
                  <a:outerShdw blurRad="38100" dist="38100" dir="2700000" algn="tl">
                    <a:srgbClr val="C0C0C0"/>
                  </a:outerShdw>
                </a:effectLst>
              </a:rPr>
              <a:t>Olası kusurların risklerini azaltmak üzere önleyici yöntemler geliştirilmeli ve</a:t>
            </a:r>
            <a:r>
              <a:rPr lang="tr-TR">
                <a:solidFill>
                  <a:srgbClr val="FFFFFF"/>
                </a:solidFill>
                <a:effectLst>
                  <a:outerShdw blurRad="38100" dist="38100" dir="2700000" algn="tl">
                    <a:srgbClr val="C0C0C0"/>
                  </a:outerShdw>
                </a:effectLst>
              </a:rPr>
              <a:t> </a:t>
            </a:r>
            <a:r>
              <a:rPr lang="tr-TR">
                <a:solidFill>
                  <a:srgbClr val="000000"/>
                </a:solidFill>
                <a:effectLst>
                  <a:outerShdw blurRad="38100" dist="38100" dir="2700000" algn="tl">
                    <a:srgbClr val="C0C0C0"/>
                  </a:outerShdw>
                </a:effectLst>
              </a:rPr>
              <a:t>uygulamaya konulmalıdır. </a:t>
            </a:r>
          </a:p>
          <a:p>
            <a:pPr>
              <a:buFont typeface="Wingdings" pitchFamily="2" charset="2"/>
              <a:buNone/>
            </a:pPr>
            <a:endParaRPr lang="en-AU" sz="2000">
              <a:effectLst>
                <a:outerShdw blurRad="38100" dist="38100" dir="2700000" algn="tl">
                  <a:srgbClr val="C0C0C0"/>
                </a:outerShdw>
              </a:effectLst>
            </a:endParaRPr>
          </a:p>
        </p:txBody>
      </p:sp>
    </p:spTree>
  </p:cSld>
  <p:clrMapOvr>
    <a:masterClrMapping/>
  </p:clrMapOvr>
  <p:transition spd="med"/>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69314"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69315"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0748D266-4CB5-4BF6-BCE0-CCE9FAD49547}" type="slidenum">
              <a:rPr lang="en-US" sz="1400">
                <a:latin typeface="Arial Narrow" pitchFamily="34" charset="0"/>
              </a:rPr>
              <a:pPr algn="r" eaLnBrk="0" hangingPunct="0">
                <a:spcBef>
                  <a:spcPct val="50000"/>
                </a:spcBef>
              </a:pPr>
              <a:t>281</a:t>
            </a:fld>
            <a:endParaRPr lang="en-US" sz="1400">
              <a:latin typeface="Arial Narrow" pitchFamily="34" charset="0"/>
            </a:endParaRPr>
          </a:p>
        </p:txBody>
      </p:sp>
      <p:sp>
        <p:nvSpPr>
          <p:cNvPr id="452610" name="Rectangle 2"/>
          <p:cNvSpPr>
            <a:spLocks noGrp="1" noChangeArrowheads="1"/>
          </p:cNvSpPr>
          <p:nvPr>
            <p:ph type="title" idx="4294967295"/>
          </p:nvPr>
        </p:nvSpPr>
        <p:spPr/>
        <p:txBody>
          <a:bodyPr/>
          <a:lstStyle/>
          <a:p>
            <a:r>
              <a:rPr lang="en-AU">
                <a:effectLst>
                  <a:outerShdw blurRad="38100" dist="38100" dir="2700000" algn="tl">
                    <a:srgbClr val="000000"/>
                  </a:outerShdw>
                </a:effectLst>
              </a:rPr>
              <a:t>Düzeltici ve Önleyici Faaliyetler-2</a:t>
            </a:r>
          </a:p>
        </p:txBody>
      </p:sp>
      <p:sp>
        <p:nvSpPr>
          <p:cNvPr id="452611" name="Rectangle 3"/>
          <p:cNvSpPr>
            <a:spLocks noGrp="1" noChangeArrowheads="1"/>
          </p:cNvSpPr>
          <p:nvPr>
            <p:ph type="body" idx="4294967295"/>
          </p:nvPr>
        </p:nvSpPr>
        <p:spPr/>
        <p:txBody>
          <a:bodyPr/>
          <a:lstStyle/>
          <a:p>
            <a:pPr lvl="2">
              <a:buFontTx/>
              <a:buChar char="-"/>
            </a:pPr>
            <a:r>
              <a:rPr lang="tr-TR">
                <a:solidFill>
                  <a:srgbClr val="000000"/>
                </a:solidFill>
                <a:effectLst>
                  <a:outerShdw blurRad="38100" dist="38100" dir="2700000" algn="tl">
                    <a:srgbClr val="C0C0C0"/>
                  </a:outerShdw>
                </a:effectLst>
              </a:rPr>
              <a:t>Düzeltici faaliyetlerin gerçek anlamda uygulanmasında katkıda bulunan yöntemler oluşturulmalı, bu yöntemlerin etkili olması sağlanmalıdır. </a:t>
            </a:r>
          </a:p>
          <a:p>
            <a:pPr lvl="2">
              <a:buFontTx/>
              <a:buChar char="-"/>
            </a:pPr>
            <a:r>
              <a:rPr lang="tr-TR">
                <a:solidFill>
                  <a:srgbClr val="000000"/>
                </a:solidFill>
                <a:effectLst>
                  <a:outerShdw blurRad="38100" dist="38100" dir="2700000" algn="tl">
                    <a:srgbClr val="C0C0C0"/>
                  </a:outerShdw>
                </a:effectLst>
              </a:rPr>
              <a:t>Kullanılmakta olan yöntemler üzerinde düzeltici/önleyici  faaliyetlerin uygulama sonuçlarına göre gerektiğinde  değişiklikler yapılmalıdır.</a:t>
            </a:r>
          </a:p>
          <a:p>
            <a:pPr lvl="2">
              <a:buFontTx/>
              <a:buChar char="-"/>
            </a:pPr>
            <a:r>
              <a:rPr lang="tr-TR">
                <a:solidFill>
                  <a:srgbClr val="000000"/>
                </a:solidFill>
                <a:effectLst>
                  <a:outerShdw blurRad="38100" dist="38100" dir="2700000" algn="tl">
                    <a:srgbClr val="C0C0C0"/>
                  </a:outerShdw>
                </a:effectLst>
              </a:rPr>
              <a:t>Düzeltici/önleyici  faaliyetler kayıt edilmelidir</a:t>
            </a:r>
            <a:endParaRPr lang="en-AU">
              <a:solidFill>
                <a:srgbClr val="000000"/>
              </a:solidFill>
              <a:effectLst>
                <a:outerShdw blurRad="38100" dist="38100" dir="2700000" algn="tl">
                  <a:srgbClr val="C0C0C0"/>
                </a:outerShdw>
              </a:effectLst>
            </a:endParaRPr>
          </a:p>
        </p:txBody>
      </p:sp>
    </p:spTree>
  </p:cSld>
  <p:clrMapOvr>
    <a:masterClrMapping/>
  </p:clrMapOvr>
  <p:transition spd="med"/>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86050" name="Rectangle 2"/>
          <p:cNvSpPr>
            <a:spLocks noGrp="1" noChangeArrowheads="1"/>
          </p:cNvSpPr>
          <p:nvPr>
            <p:ph type="title"/>
          </p:nvPr>
        </p:nvSpPr>
        <p:spPr/>
        <p:txBody>
          <a:bodyPr/>
          <a:lstStyle/>
          <a:p>
            <a:r>
              <a:rPr lang="tr-TR"/>
              <a:t>PRATİK ÇALIŞMA-2</a:t>
            </a:r>
          </a:p>
        </p:txBody>
      </p:sp>
      <p:sp>
        <p:nvSpPr>
          <p:cNvPr id="386051" name="Rectangle 3"/>
          <p:cNvSpPr>
            <a:spLocks noGrp="1" noChangeArrowheads="1"/>
          </p:cNvSpPr>
          <p:nvPr>
            <p:ph type="body" idx="1"/>
          </p:nvPr>
        </p:nvSpPr>
        <p:spPr/>
        <p:txBody>
          <a:bodyPr/>
          <a:lstStyle/>
          <a:p>
            <a:endParaRPr lang="tr-TR"/>
          </a:p>
          <a:p>
            <a:pPr algn="ctr">
              <a:buFont typeface="Wingdings" pitchFamily="2" charset="2"/>
              <a:buNone/>
            </a:pPr>
            <a:r>
              <a:rPr lang="tr-TR" sz="4800"/>
              <a:t>BİR İŞLETMEYE AİT UYGUN OLMAYAN ÜRÜN PROSEDÜRÜNÜN YAZILMASI</a:t>
            </a:r>
          </a:p>
          <a:p>
            <a:endParaRPr lang="tr-TR"/>
          </a:p>
        </p:txBody>
      </p:sp>
    </p:spTree>
  </p:cSld>
  <p:clrMapOvr>
    <a:masterClrMapping/>
  </p:clrMapOvr>
  <p:transition spd="med"/>
</p:sld>
</file>

<file path=ppt/slides/slide2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70338"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70339"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14427592-D3E1-4B68-B334-8F798690EBA0}" type="slidenum">
              <a:rPr lang="en-US" sz="1400">
                <a:latin typeface="Arial Narrow" pitchFamily="34" charset="0"/>
              </a:rPr>
              <a:pPr algn="r" eaLnBrk="0" hangingPunct="0">
                <a:spcBef>
                  <a:spcPct val="50000"/>
                </a:spcBef>
              </a:pPr>
              <a:t>283</a:t>
            </a:fld>
            <a:endParaRPr lang="en-US" sz="1400">
              <a:latin typeface="Arial Narrow" pitchFamily="34" charset="0"/>
            </a:endParaRPr>
          </a:p>
        </p:txBody>
      </p:sp>
      <p:sp>
        <p:nvSpPr>
          <p:cNvPr id="453634" name="Rectangle 2"/>
          <p:cNvSpPr>
            <a:spLocks noGrp="1" noChangeArrowheads="1"/>
          </p:cNvSpPr>
          <p:nvPr>
            <p:ph type="title" idx="4294967295"/>
          </p:nvPr>
        </p:nvSpPr>
        <p:spPr/>
        <p:txBody>
          <a:bodyPr/>
          <a:lstStyle/>
          <a:p>
            <a:r>
              <a:rPr lang="en-AU">
                <a:effectLst>
                  <a:outerShdw blurRad="38100" dist="38100" dir="2700000" algn="tl">
                    <a:srgbClr val="000000"/>
                  </a:outerShdw>
                </a:effectLst>
              </a:rPr>
              <a:t>İSTATİSTİK TEKNİKLER</a:t>
            </a:r>
          </a:p>
        </p:txBody>
      </p:sp>
      <p:sp>
        <p:nvSpPr>
          <p:cNvPr id="453635" name="Text Box 3"/>
          <p:cNvSpPr txBox="1">
            <a:spLocks noChangeArrowheads="1"/>
          </p:cNvSpPr>
          <p:nvPr/>
        </p:nvSpPr>
        <p:spPr bwMode="auto">
          <a:xfrm>
            <a:off x="1547813" y="1484313"/>
            <a:ext cx="6345237" cy="4473575"/>
          </a:xfrm>
          <a:prstGeom prst="rect">
            <a:avLst/>
          </a:prstGeom>
          <a:noFill/>
          <a:ln w="9525">
            <a:noFill/>
            <a:miter lim="800000"/>
            <a:headEnd/>
            <a:tailEnd/>
          </a:ln>
        </p:spPr>
        <p:txBody>
          <a:bodyPr>
            <a:spAutoFit/>
          </a:bodyPr>
          <a:lstStyle/>
          <a:p>
            <a:pPr eaLnBrk="0" hangingPunct="0">
              <a:lnSpc>
                <a:spcPct val="120000"/>
              </a:lnSpc>
            </a:pPr>
            <a:r>
              <a:rPr lang="tr-TR" b="1">
                <a:solidFill>
                  <a:srgbClr val="FF3300"/>
                </a:solidFill>
              </a:rPr>
              <a:t>HATA TÜRLERİ ETKİ ANALİZİ(FMEA)</a:t>
            </a:r>
          </a:p>
          <a:p>
            <a:pPr eaLnBrk="0" hangingPunct="0">
              <a:lnSpc>
                <a:spcPct val="120000"/>
              </a:lnSpc>
            </a:pPr>
            <a:r>
              <a:rPr lang="tr-TR"/>
              <a:t>Hata Türleri ve Etkileri Analizi  riskleri tahmin ederek hataları önlemeye yönelik güçlü bir analiz tekniğidir.</a:t>
            </a:r>
          </a:p>
          <a:p>
            <a:pPr eaLnBrk="0" hangingPunct="0">
              <a:lnSpc>
                <a:spcPct val="120000"/>
              </a:lnSpc>
            </a:pPr>
            <a:endParaRPr lang="tr-TR"/>
          </a:p>
          <a:p>
            <a:pPr eaLnBrk="0" hangingPunct="0">
              <a:lnSpc>
                <a:spcPct val="120000"/>
              </a:lnSpc>
            </a:pPr>
            <a:r>
              <a:rPr lang="tr-TR" b="1">
                <a:solidFill>
                  <a:srgbClr val="FF3300"/>
                </a:solidFill>
              </a:rPr>
              <a:t>İSTATİSTİK PROSES KONTROLU</a:t>
            </a:r>
          </a:p>
          <a:p>
            <a:pPr eaLnBrk="0" hangingPunct="0">
              <a:lnSpc>
                <a:spcPct val="120000"/>
              </a:lnSpc>
            </a:pPr>
            <a:r>
              <a:rPr lang="tr-TR"/>
              <a:t>İstatistik proses kontrolü, bir sürecin değişkenliğini değerlendirmek ve sürecin devamlı istenen nitelikte ürün verme yeteneğini sağlamaktır.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3634"/>
                                        </p:tgtEl>
                                        <p:attrNameLst>
                                          <p:attrName>style.visibility</p:attrName>
                                        </p:attrNameLst>
                                      </p:cBhvr>
                                      <p:to>
                                        <p:strVal val="visible"/>
                                      </p:to>
                                    </p:set>
                                    <p:anim calcmode="lin" valueType="num">
                                      <p:cBhvr additive="base">
                                        <p:cTn id="7" dur="500" fill="hold"/>
                                        <p:tgtEl>
                                          <p:spTgt spid="453634"/>
                                        </p:tgtEl>
                                        <p:attrNameLst>
                                          <p:attrName>ppt_x</p:attrName>
                                        </p:attrNameLst>
                                      </p:cBhvr>
                                      <p:tavLst>
                                        <p:tav tm="0">
                                          <p:val>
                                            <p:strVal val="0-#ppt_w/2"/>
                                          </p:val>
                                        </p:tav>
                                        <p:tav tm="100000">
                                          <p:val>
                                            <p:strVal val="#ppt_x"/>
                                          </p:val>
                                        </p:tav>
                                      </p:tavLst>
                                    </p:anim>
                                    <p:anim calcmode="lin" valueType="num">
                                      <p:cBhvr additive="base">
                                        <p:cTn id="8" dur="500" fill="hold"/>
                                        <p:tgtEl>
                                          <p:spTgt spid="4536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453635"/>
                                        </p:tgtEl>
                                        <p:attrNameLst>
                                          <p:attrName>style.visibility</p:attrName>
                                        </p:attrNameLst>
                                      </p:cBhvr>
                                      <p:to>
                                        <p:strVal val="visible"/>
                                      </p:to>
                                    </p:set>
                                    <p:animEffect transition="in" filter="blinds(horizontal)">
                                      <p:cBhvr>
                                        <p:cTn id="12" dur="500"/>
                                        <p:tgtEl>
                                          <p:spTgt spid="453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4" grpId="0" animBg="1" autoUpdateAnimBg="0"/>
      <p:bldP spid="453635" grpId="0" autoUpdateAnimBg="0"/>
    </p:bldLst>
  </p:timing>
</p:sld>
</file>

<file path=ppt/slides/slide2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71362"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71363"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4F3C5A92-53B4-4F7E-B7A0-85F76727E5A0}" type="slidenum">
              <a:rPr lang="en-US" sz="1400">
                <a:latin typeface="Arial Narrow" pitchFamily="34" charset="0"/>
              </a:rPr>
              <a:pPr algn="r" eaLnBrk="0" hangingPunct="0">
                <a:spcBef>
                  <a:spcPct val="50000"/>
                </a:spcBef>
              </a:pPr>
              <a:t>284</a:t>
            </a:fld>
            <a:endParaRPr lang="en-US" sz="1400">
              <a:latin typeface="Arial Narrow" pitchFamily="34" charset="0"/>
            </a:endParaRPr>
          </a:p>
        </p:txBody>
      </p:sp>
      <p:sp>
        <p:nvSpPr>
          <p:cNvPr id="454658" name="Rectangle 2"/>
          <p:cNvSpPr>
            <a:spLocks noGrp="1" noChangeArrowheads="1"/>
          </p:cNvSpPr>
          <p:nvPr>
            <p:ph type="title" idx="4294967295"/>
          </p:nvPr>
        </p:nvSpPr>
        <p:spPr/>
        <p:txBody>
          <a:bodyPr/>
          <a:lstStyle/>
          <a:p>
            <a:r>
              <a:rPr lang="en-AU">
                <a:effectLst>
                  <a:outerShdw blurRad="38100" dist="38100" dir="2700000" algn="tl">
                    <a:srgbClr val="000000"/>
                  </a:outerShdw>
                </a:effectLst>
              </a:rPr>
              <a:t>İSTATİSTİK TEKNİKLER</a:t>
            </a:r>
          </a:p>
        </p:txBody>
      </p:sp>
      <p:sp>
        <p:nvSpPr>
          <p:cNvPr id="454659" name="Text Box 3"/>
          <p:cNvSpPr txBox="1">
            <a:spLocks noChangeArrowheads="1"/>
          </p:cNvSpPr>
          <p:nvPr/>
        </p:nvSpPr>
        <p:spPr bwMode="auto">
          <a:xfrm>
            <a:off x="1055688" y="2022475"/>
            <a:ext cx="8088312" cy="3743325"/>
          </a:xfrm>
          <a:prstGeom prst="rect">
            <a:avLst/>
          </a:prstGeom>
          <a:noFill/>
          <a:ln w="9525">
            <a:noFill/>
            <a:miter lim="800000"/>
            <a:headEnd/>
            <a:tailEnd/>
          </a:ln>
        </p:spPr>
        <p:txBody>
          <a:bodyPr>
            <a:spAutoFit/>
          </a:bodyPr>
          <a:lstStyle/>
          <a:p>
            <a:pPr eaLnBrk="0" hangingPunct="0"/>
            <a:r>
              <a:rPr lang="tr-TR"/>
              <a:t>İÇERİK</a:t>
            </a:r>
          </a:p>
          <a:p>
            <a:pPr eaLnBrk="0" hangingPunct="0"/>
            <a:r>
              <a:rPr lang="tr-TR"/>
              <a:t>- Kalitede önleme ve tespit kavramları </a:t>
            </a:r>
          </a:p>
          <a:p>
            <a:pPr eaLnBrk="0" hangingPunct="0"/>
            <a:r>
              <a:rPr lang="tr-TR"/>
              <a:t>- İstatistiksel proses kontrolü </a:t>
            </a:r>
          </a:p>
          <a:p>
            <a:pPr eaLnBrk="0" hangingPunct="0"/>
            <a:r>
              <a:rPr lang="tr-TR"/>
              <a:t>- Değişkenlik </a:t>
            </a:r>
          </a:p>
          <a:p>
            <a:pPr eaLnBrk="0" hangingPunct="0"/>
            <a:r>
              <a:rPr lang="tr-TR"/>
              <a:t>- Normal dağılım </a:t>
            </a:r>
          </a:p>
          <a:p>
            <a:pPr eaLnBrk="0" hangingPunct="0"/>
            <a:r>
              <a:rPr lang="tr-TR"/>
              <a:t>- Histogram </a:t>
            </a:r>
          </a:p>
          <a:p>
            <a:pPr eaLnBrk="0" hangingPunct="0"/>
            <a:r>
              <a:rPr lang="tr-TR"/>
              <a:t>- Kontrol tablolarının oluşturulması (X-R, p, np, u, c kontrol tabloları) </a:t>
            </a:r>
          </a:p>
          <a:p>
            <a:pPr eaLnBrk="0" hangingPunct="0"/>
            <a:r>
              <a:rPr lang="tr-TR"/>
              <a:t>- Kontrol tablolarının analizi </a:t>
            </a:r>
          </a:p>
          <a:p>
            <a:pPr eaLnBrk="0" hangingPunct="0"/>
            <a:r>
              <a:rPr lang="tr-TR"/>
              <a:t>- Proses/Makina yeterlilik analizleri </a:t>
            </a:r>
          </a:p>
          <a:p>
            <a:pPr eaLnBrk="0" hangingPunct="0"/>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4658"/>
                                        </p:tgtEl>
                                        <p:attrNameLst>
                                          <p:attrName>style.visibility</p:attrName>
                                        </p:attrNameLst>
                                      </p:cBhvr>
                                      <p:to>
                                        <p:strVal val="visible"/>
                                      </p:to>
                                    </p:set>
                                    <p:anim calcmode="lin" valueType="num">
                                      <p:cBhvr additive="base">
                                        <p:cTn id="7" dur="500" fill="hold"/>
                                        <p:tgtEl>
                                          <p:spTgt spid="454658"/>
                                        </p:tgtEl>
                                        <p:attrNameLst>
                                          <p:attrName>ppt_x</p:attrName>
                                        </p:attrNameLst>
                                      </p:cBhvr>
                                      <p:tavLst>
                                        <p:tav tm="0">
                                          <p:val>
                                            <p:strVal val="0-#ppt_w/2"/>
                                          </p:val>
                                        </p:tav>
                                        <p:tav tm="100000">
                                          <p:val>
                                            <p:strVal val="#ppt_x"/>
                                          </p:val>
                                        </p:tav>
                                      </p:tavLst>
                                    </p:anim>
                                    <p:anim calcmode="lin" valueType="num">
                                      <p:cBhvr additive="base">
                                        <p:cTn id="8" dur="500" fill="hold"/>
                                        <p:tgtEl>
                                          <p:spTgt spid="45465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454659"/>
                                        </p:tgtEl>
                                        <p:attrNameLst>
                                          <p:attrName>style.visibility</p:attrName>
                                        </p:attrNameLst>
                                      </p:cBhvr>
                                      <p:to>
                                        <p:strVal val="visible"/>
                                      </p:to>
                                    </p:set>
                                    <p:animEffect transition="in" filter="blinds(horizontal)">
                                      <p:cBhvr>
                                        <p:cTn id="12" dur="500"/>
                                        <p:tgtEl>
                                          <p:spTgt spid="454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58" grpId="0" animBg="1" autoUpdateAnimBg="0"/>
      <p:bldP spid="454659" grpId="0" autoUpdateAnimBg="0"/>
    </p:bldLst>
  </p:timing>
</p:sld>
</file>

<file path=ppt/slides/slide2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72386"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72387"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5F6C3E8A-F715-407C-932B-5B116EFCDCCF}" type="slidenum">
              <a:rPr lang="en-US" sz="1400">
                <a:latin typeface="Arial Narrow" pitchFamily="34" charset="0"/>
              </a:rPr>
              <a:pPr algn="r" eaLnBrk="0" hangingPunct="0">
                <a:spcBef>
                  <a:spcPct val="50000"/>
                </a:spcBef>
              </a:pPr>
              <a:t>285</a:t>
            </a:fld>
            <a:endParaRPr lang="en-US" sz="1400">
              <a:latin typeface="Arial Narrow" pitchFamily="34" charset="0"/>
            </a:endParaRPr>
          </a:p>
        </p:txBody>
      </p:sp>
      <p:sp>
        <p:nvSpPr>
          <p:cNvPr id="455682" name="Rectangle 2"/>
          <p:cNvSpPr>
            <a:spLocks noGrp="1" noChangeArrowheads="1"/>
          </p:cNvSpPr>
          <p:nvPr>
            <p:ph type="title" idx="4294967295"/>
          </p:nvPr>
        </p:nvSpPr>
        <p:spPr/>
        <p:txBody>
          <a:bodyPr/>
          <a:lstStyle/>
          <a:p>
            <a:r>
              <a:rPr lang="tr-TR" b="1">
                <a:effectLst>
                  <a:outerShdw blurRad="38100" dist="38100" dir="2700000" algn="tl">
                    <a:srgbClr val="000000"/>
                  </a:outerShdw>
                </a:effectLst>
              </a:rPr>
              <a:t>İSTATİSTİK TEKNİKLER</a:t>
            </a:r>
            <a:endParaRPr lang="en-AU" b="1">
              <a:effectLst>
                <a:outerShdw blurRad="38100" dist="38100" dir="2700000" algn="tl">
                  <a:srgbClr val="000000"/>
                </a:outerShdw>
              </a:effectLst>
            </a:endParaRPr>
          </a:p>
        </p:txBody>
      </p:sp>
      <p:sp>
        <p:nvSpPr>
          <p:cNvPr id="455683" name="Text Box 3"/>
          <p:cNvSpPr txBox="1">
            <a:spLocks noChangeArrowheads="1"/>
          </p:cNvSpPr>
          <p:nvPr/>
        </p:nvSpPr>
        <p:spPr bwMode="auto">
          <a:xfrm>
            <a:off x="684213" y="1628775"/>
            <a:ext cx="3797300" cy="4473575"/>
          </a:xfrm>
          <a:prstGeom prst="rect">
            <a:avLst/>
          </a:prstGeom>
          <a:noFill/>
          <a:ln w="9525">
            <a:noFill/>
            <a:miter lim="800000"/>
            <a:headEnd/>
            <a:tailEnd/>
          </a:ln>
        </p:spPr>
        <p:txBody>
          <a:bodyPr>
            <a:spAutoFit/>
          </a:bodyPr>
          <a:lstStyle/>
          <a:p>
            <a:pPr eaLnBrk="0" hangingPunct="0"/>
            <a:r>
              <a:rPr lang="tr-TR" b="1">
                <a:solidFill>
                  <a:srgbClr val="FF9933"/>
                </a:solidFill>
              </a:rPr>
              <a:t>1-İstatistik, uygulaması ve istatistiksel ölçüler</a:t>
            </a:r>
            <a:r>
              <a:rPr lang="tr-TR">
                <a:solidFill>
                  <a:srgbClr val="FF9933"/>
                </a:solidFill>
              </a:rPr>
              <a:t> </a:t>
            </a:r>
          </a:p>
          <a:p>
            <a:pPr eaLnBrk="0" hangingPunct="0">
              <a:buFontTx/>
              <a:buChar char="•"/>
            </a:pPr>
            <a:r>
              <a:rPr lang="tr-TR">
                <a:solidFill>
                  <a:srgbClr val="FF9933"/>
                </a:solidFill>
              </a:rPr>
              <a:t>Veri toplama </a:t>
            </a:r>
          </a:p>
          <a:p>
            <a:pPr eaLnBrk="0" hangingPunct="0">
              <a:buFontTx/>
              <a:buChar char="•"/>
            </a:pPr>
            <a:r>
              <a:rPr lang="tr-TR">
                <a:solidFill>
                  <a:srgbClr val="FF9933"/>
                </a:solidFill>
              </a:rPr>
              <a:t>Ana kütle ve örnekleme </a:t>
            </a:r>
          </a:p>
          <a:p>
            <a:pPr eaLnBrk="0" hangingPunct="0">
              <a:buFontTx/>
              <a:buChar char="•"/>
            </a:pPr>
            <a:r>
              <a:rPr lang="tr-TR">
                <a:solidFill>
                  <a:srgbClr val="FF9933"/>
                </a:solidFill>
              </a:rPr>
              <a:t>İstatistiksel seriler </a:t>
            </a:r>
          </a:p>
          <a:p>
            <a:pPr eaLnBrk="0" hangingPunct="0">
              <a:buFontTx/>
              <a:buChar char="•"/>
            </a:pPr>
            <a:r>
              <a:rPr lang="tr-TR">
                <a:solidFill>
                  <a:srgbClr val="FF9933"/>
                </a:solidFill>
              </a:rPr>
              <a:t>Neden sonuç diyagramı </a:t>
            </a:r>
          </a:p>
          <a:p>
            <a:pPr eaLnBrk="0" hangingPunct="0">
              <a:buFontTx/>
              <a:buChar char="•"/>
            </a:pPr>
            <a:r>
              <a:rPr lang="tr-TR">
                <a:solidFill>
                  <a:srgbClr val="FF9933"/>
                </a:solidFill>
              </a:rPr>
              <a:t>İstatistiksel kavramlar </a:t>
            </a:r>
          </a:p>
          <a:p>
            <a:pPr eaLnBrk="0" hangingPunct="0">
              <a:buFontTx/>
              <a:buChar char="•"/>
            </a:pPr>
            <a:r>
              <a:rPr lang="tr-TR">
                <a:solidFill>
                  <a:srgbClr val="FF9933"/>
                </a:solidFill>
              </a:rPr>
              <a:t>Normal dağılım </a:t>
            </a:r>
          </a:p>
          <a:p>
            <a:pPr eaLnBrk="0" hangingPunct="0">
              <a:buFontTx/>
              <a:buChar char="•"/>
            </a:pPr>
            <a:r>
              <a:rPr lang="tr-TR">
                <a:solidFill>
                  <a:srgbClr val="FF9933"/>
                </a:solidFill>
              </a:rPr>
              <a:t>Merkezi limit teoremi </a:t>
            </a:r>
          </a:p>
          <a:p>
            <a:pPr eaLnBrk="0" hangingPunct="0">
              <a:buFontTx/>
              <a:buChar char="•"/>
            </a:pPr>
            <a:r>
              <a:rPr lang="tr-TR">
                <a:solidFill>
                  <a:srgbClr val="FF9933"/>
                </a:solidFill>
              </a:rPr>
              <a:t>Değişkenlik ve standart sapma </a:t>
            </a:r>
          </a:p>
          <a:p>
            <a:pPr eaLnBrk="0" hangingPunct="0">
              <a:buFontTx/>
              <a:buChar char="•"/>
            </a:pPr>
            <a:r>
              <a:rPr lang="tr-TR">
                <a:solidFill>
                  <a:srgbClr val="FF9933"/>
                </a:solidFill>
              </a:rPr>
              <a:t>Kararlılık</a:t>
            </a:r>
          </a:p>
        </p:txBody>
      </p:sp>
      <p:sp>
        <p:nvSpPr>
          <p:cNvPr id="455684" name="Text Box 4"/>
          <p:cNvSpPr txBox="1">
            <a:spLocks noChangeArrowheads="1"/>
          </p:cNvSpPr>
          <p:nvPr/>
        </p:nvSpPr>
        <p:spPr bwMode="auto">
          <a:xfrm>
            <a:off x="5003800" y="1916113"/>
            <a:ext cx="3587750" cy="2647950"/>
          </a:xfrm>
          <a:prstGeom prst="rect">
            <a:avLst/>
          </a:prstGeom>
          <a:noFill/>
          <a:ln w="9525">
            <a:noFill/>
            <a:miter lim="800000"/>
            <a:headEnd/>
            <a:tailEnd/>
          </a:ln>
        </p:spPr>
        <p:txBody>
          <a:bodyPr>
            <a:spAutoFit/>
          </a:bodyPr>
          <a:lstStyle/>
          <a:p>
            <a:pPr eaLnBrk="0" hangingPunct="0"/>
            <a:r>
              <a:rPr lang="tr-TR" b="1">
                <a:solidFill>
                  <a:srgbClr val="0000FF"/>
                </a:solidFill>
              </a:rPr>
              <a:t>2-Temel istatistik teknikler</a:t>
            </a:r>
            <a:r>
              <a:rPr lang="tr-TR">
                <a:solidFill>
                  <a:srgbClr val="0000FF"/>
                </a:solidFill>
              </a:rPr>
              <a:t> </a:t>
            </a:r>
          </a:p>
          <a:p>
            <a:pPr eaLnBrk="0" hangingPunct="0">
              <a:buFontTx/>
              <a:buChar char="•"/>
            </a:pPr>
            <a:r>
              <a:rPr lang="tr-TR">
                <a:solidFill>
                  <a:srgbClr val="0000FF"/>
                </a:solidFill>
              </a:rPr>
              <a:t>Histogramlar </a:t>
            </a:r>
          </a:p>
          <a:p>
            <a:pPr eaLnBrk="0" hangingPunct="0">
              <a:buFontTx/>
              <a:buChar char="•"/>
            </a:pPr>
            <a:r>
              <a:rPr lang="tr-TR">
                <a:solidFill>
                  <a:srgbClr val="0000FF"/>
                </a:solidFill>
              </a:rPr>
              <a:t>Pareto diyagramları </a:t>
            </a:r>
          </a:p>
          <a:p>
            <a:pPr eaLnBrk="0" hangingPunct="0">
              <a:buFontTx/>
              <a:buChar char="•"/>
            </a:pPr>
            <a:r>
              <a:rPr lang="tr-TR">
                <a:solidFill>
                  <a:srgbClr val="0000FF"/>
                </a:solidFill>
              </a:rPr>
              <a:t>Kontrol tabloları </a:t>
            </a:r>
          </a:p>
          <a:p>
            <a:pPr eaLnBrk="0" hangingPunct="0">
              <a:buFontTx/>
              <a:buChar char="•"/>
            </a:pPr>
            <a:r>
              <a:rPr lang="tr-TR">
                <a:solidFill>
                  <a:srgbClr val="0000FF"/>
                </a:solidFill>
              </a:rPr>
              <a:t>Dağılma diyagramları </a:t>
            </a:r>
          </a:p>
          <a:p>
            <a:pPr eaLnBrk="0" hangingPunct="0">
              <a:buFontTx/>
              <a:buChar char="•"/>
            </a:pPr>
            <a:r>
              <a:rPr lang="tr-TR">
                <a:solidFill>
                  <a:srgbClr val="0000FF"/>
                </a:solidFill>
              </a:rPr>
              <a:t>Akış diyagramları</a:t>
            </a:r>
            <a:endParaRPr lang="en-AU">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5682"/>
                                        </p:tgtEl>
                                        <p:attrNameLst>
                                          <p:attrName>style.visibility</p:attrName>
                                        </p:attrNameLst>
                                      </p:cBhvr>
                                      <p:to>
                                        <p:strVal val="visible"/>
                                      </p:to>
                                    </p:set>
                                    <p:anim calcmode="lin" valueType="num">
                                      <p:cBhvr additive="base">
                                        <p:cTn id="7" dur="500" fill="hold"/>
                                        <p:tgtEl>
                                          <p:spTgt spid="455682"/>
                                        </p:tgtEl>
                                        <p:attrNameLst>
                                          <p:attrName>ppt_x</p:attrName>
                                        </p:attrNameLst>
                                      </p:cBhvr>
                                      <p:tavLst>
                                        <p:tav tm="0">
                                          <p:val>
                                            <p:strVal val="0-#ppt_w/2"/>
                                          </p:val>
                                        </p:tav>
                                        <p:tav tm="100000">
                                          <p:val>
                                            <p:strVal val="#ppt_x"/>
                                          </p:val>
                                        </p:tav>
                                      </p:tavLst>
                                    </p:anim>
                                    <p:anim calcmode="lin" valueType="num">
                                      <p:cBhvr additive="base">
                                        <p:cTn id="8" dur="500" fill="hold"/>
                                        <p:tgtEl>
                                          <p:spTgt spid="45568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455683"/>
                                        </p:tgtEl>
                                        <p:attrNameLst>
                                          <p:attrName>style.visibility</p:attrName>
                                        </p:attrNameLst>
                                      </p:cBhvr>
                                      <p:to>
                                        <p:strVal val="visible"/>
                                      </p:to>
                                    </p:set>
                                    <p:animEffect transition="in" filter="blinds(horizontal)">
                                      <p:cBhvr>
                                        <p:cTn id="12" dur="500"/>
                                        <p:tgtEl>
                                          <p:spTgt spid="455683"/>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455684"/>
                                        </p:tgtEl>
                                        <p:attrNameLst>
                                          <p:attrName>style.visibility</p:attrName>
                                        </p:attrNameLst>
                                      </p:cBhvr>
                                      <p:to>
                                        <p:strVal val="visible"/>
                                      </p:to>
                                    </p:set>
                                    <p:animEffect transition="in" filter="blinds(horizontal)">
                                      <p:cBhvr>
                                        <p:cTn id="16" dur="500"/>
                                        <p:tgtEl>
                                          <p:spTgt spid="455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2" grpId="0" animBg="1" autoUpdateAnimBg="0"/>
      <p:bldP spid="455683" grpId="0" autoUpdateAnimBg="0"/>
      <p:bldP spid="455684" grpId="0" autoUpdateAnimBg="0"/>
    </p:bldLst>
  </p:timing>
</p:sld>
</file>

<file path=ppt/slides/slide2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73410"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73411"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722F911D-FBDA-4A87-8099-F80195FB8876}" type="slidenum">
              <a:rPr lang="en-US" sz="1400">
                <a:latin typeface="Arial Narrow" pitchFamily="34" charset="0"/>
              </a:rPr>
              <a:pPr algn="r" eaLnBrk="0" hangingPunct="0">
                <a:spcBef>
                  <a:spcPct val="50000"/>
                </a:spcBef>
              </a:pPr>
              <a:t>286</a:t>
            </a:fld>
            <a:endParaRPr lang="en-US" sz="1400">
              <a:latin typeface="Arial Narrow" pitchFamily="34" charset="0"/>
            </a:endParaRPr>
          </a:p>
        </p:txBody>
      </p:sp>
      <p:sp>
        <p:nvSpPr>
          <p:cNvPr id="456706" name="Rectangle 2"/>
          <p:cNvSpPr>
            <a:spLocks noGrp="1" noChangeArrowheads="1"/>
          </p:cNvSpPr>
          <p:nvPr>
            <p:ph type="title" idx="4294967295"/>
          </p:nvPr>
        </p:nvSpPr>
        <p:spPr/>
        <p:txBody>
          <a:bodyPr/>
          <a:lstStyle/>
          <a:p>
            <a:r>
              <a:rPr lang="en-AU" b="1">
                <a:solidFill>
                  <a:srgbClr val="009900"/>
                </a:solidFill>
                <a:effectLst>
                  <a:outerShdw blurRad="38100" dist="38100" dir="2700000" algn="tl">
                    <a:srgbClr val="000000"/>
                  </a:outerShdw>
                </a:effectLst>
              </a:rPr>
              <a:t>KONFİGÜRASYON YÖNETİMİ(KY)</a:t>
            </a:r>
          </a:p>
        </p:txBody>
      </p:sp>
      <p:sp>
        <p:nvSpPr>
          <p:cNvPr id="456707" name="Text Box 3"/>
          <p:cNvSpPr txBox="1">
            <a:spLocks noChangeArrowheads="1"/>
          </p:cNvSpPr>
          <p:nvPr/>
        </p:nvSpPr>
        <p:spPr bwMode="auto">
          <a:xfrm>
            <a:off x="703263" y="2133600"/>
            <a:ext cx="7737475" cy="3722688"/>
          </a:xfrm>
          <a:prstGeom prst="rect">
            <a:avLst/>
          </a:prstGeom>
          <a:noFill/>
          <a:ln w="9525">
            <a:noFill/>
            <a:miter lim="800000"/>
            <a:headEnd/>
            <a:tailEnd/>
          </a:ln>
        </p:spPr>
        <p:txBody>
          <a:bodyPr>
            <a:spAutoFit/>
          </a:bodyPr>
          <a:lstStyle/>
          <a:p>
            <a:pPr lvl="1" algn="just" eaLnBrk="0" hangingPunct="0"/>
            <a:r>
              <a:rPr lang="tr-TR" sz="2800"/>
              <a:t>Bir ürünün (donanım, yazılım, hizmete veya ilgili teknik dokümantasyon) fonksiyonel ve fiziksel özelliklerinin görünebilirliğini ve kontrolunu sağlayan ve ürünün ömrü boyunca uygulanan bir yönetim disiplinidir. ISO 9000 ve diğer yönetim standardlarında bulunan belirli şartların yerine getirilmesi için bir yol olarak alınmalıdır.</a:t>
            </a:r>
          </a:p>
          <a:p>
            <a:pPr eaLnBrk="0" hangingPunct="0">
              <a:spcBef>
                <a:spcPct val="50000"/>
              </a:spcBef>
            </a:pPr>
            <a:endParaRPr lang="en-AU"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6706"/>
                                        </p:tgtEl>
                                        <p:attrNameLst>
                                          <p:attrName>style.visibility</p:attrName>
                                        </p:attrNameLst>
                                      </p:cBhvr>
                                      <p:to>
                                        <p:strVal val="visible"/>
                                      </p:to>
                                    </p:set>
                                    <p:anim calcmode="lin" valueType="num">
                                      <p:cBhvr additive="base">
                                        <p:cTn id="7" dur="500" fill="hold"/>
                                        <p:tgtEl>
                                          <p:spTgt spid="456706"/>
                                        </p:tgtEl>
                                        <p:attrNameLst>
                                          <p:attrName>ppt_x</p:attrName>
                                        </p:attrNameLst>
                                      </p:cBhvr>
                                      <p:tavLst>
                                        <p:tav tm="0">
                                          <p:val>
                                            <p:strVal val="0-#ppt_w/2"/>
                                          </p:val>
                                        </p:tav>
                                        <p:tav tm="100000">
                                          <p:val>
                                            <p:strVal val="#ppt_x"/>
                                          </p:val>
                                        </p:tav>
                                      </p:tavLst>
                                    </p:anim>
                                    <p:anim calcmode="lin" valueType="num">
                                      <p:cBhvr additive="base">
                                        <p:cTn id="8" dur="500" fill="hold"/>
                                        <p:tgtEl>
                                          <p:spTgt spid="45670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456707"/>
                                        </p:tgtEl>
                                        <p:attrNameLst>
                                          <p:attrName>style.visibility</p:attrName>
                                        </p:attrNameLst>
                                      </p:cBhvr>
                                      <p:to>
                                        <p:strVal val="visible"/>
                                      </p:to>
                                    </p:set>
                                    <p:animEffect transition="in" filter="blinds(horizontal)">
                                      <p:cBhvr>
                                        <p:cTn id="12" dur="500"/>
                                        <p:tgtEl>
                                          <p:spTgt spid="456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6" grpId="0" animBg="1" autoUpdateAnimBg="0"/>
      <p:bldP spid="456707" grpId="0" autoUpdateAnimBg="0"/>
    </p:bldLst>
  </p:timing>
</p:sld>
</file>

<file path=ppt/slides/slide2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74434"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74435"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C155F7ED-B066-4E8B-914A-15536532BB3C}" type="slidenum">
              <a:rPr lang="en-US" sz="1400">
                <a:latin typeface="Arial Narrow" pitchFamily="34" charset="0"/>
              </a:rPr>
              <a:pPr algn="r" eaLnBrk="0" hangingPunct="0">
                <a:spcBef>
                  <a:spcPct val="50000"/>
                </a:spcBef>
              </a:pPr>
              <a:t>287</a:t>
            </a:fld>
            <a:endParaRPr lang="en-US" sz="1400">
              <a:latin typeface="Arial Narrow" pitchFamily="34" charset="0"/>
            </a:endParaRPr>
          </a:p>
        </p:txBody>
      </p:sp>
      <p:sp>
        <p:nvSpPr>
          <p:cNvPr id="457730" name="Rectangle 2"/>
          <p:cNvSpPr>
            <a:spLocks noGrp="1" noChangeArrowheads="1"/>
          </p:cNvSpPr>
          <p:nvPr>
            <p:ph type="title" idx="4294967295"/>
          </p:nvPr>
        </p:nvSpPr>
        <p:spPr/>
        <p:txBody>
          <a:bodyPr/>
          <a:lstStyle/>
          <a:p>
            <a:r>
              <a:rPr lang="tr-TR">
                <a:effectLst>
                  <a:outerShdw blurRad="38100" dist="38100" dir="2700000" algn="tl">
                    <a:srgbClr val="000000"/>
                  </a:outerShdw>
                </a:effectLst>
              </a:rPr>
              <a:t>Konfigürasyon Tanımı</a:t>
            </a:r>
            <a:endParaRPr lang="en-AU">
              <a:effectLst>
                <a:outerShdw blurRad="38100" dist="38100" dir="2700000" algn="tl">
                  <a:srgbClr val="000000"/>
                </a:outerShdw>
              </a:effectLst>
            </a:endParaRPr>
          </a:p>
        </p:txBody>
      </p:sp>
      <p:sp>
        <p:nvSpPr>
          <p:cNvPr id="457731" name="Text Box 3"/>
          <p:cNvSpPr txBox="1">
            <a:spLocks noChangeArrowheads="1"/>
          </p:cNvSpPr>
          <p:nvPr/>
        </p:nvSpPr>
        <p:spPr bwMode="auto">
          <a:xfrm>
            <a:off x="1258888" y="1989138"/>
            <a:ext cx="7596187" cy="3260725"/>
          </a:xfrm>
          <a:prstGeom prst="rect">
            <a:avLst/>
          </a:prstGeom>
          <a:noFill/>
          <a:ln w="9525">
            <a:noFill/>
            <a:miter lim="800000"/>
            <a:headEnd/>
            <a:tailEnd/>
          </a:ln>
        </p:spPr>
        <p:txBody>
          <a:bodyPr>
            <a:spAutoFit/>
          </a:bodyPr>
          <a:lstStyle/>
          <a:p>
            <a:pPr eaLnBrk="0" hangingPunct="0"/>
            <a:r>
              <a:rPr lang="tr-TR" sz="3200" b="1"/>
              <a:t>Konfigürasyon</a:t>
            </a:r>
            <a:r>
              <a:rPr lang="tr-TR" sz="3200"/>
              <a:t>:  </a:t>
            </a:r>
          </a:p>
          <a:p>
            <a:pPr eaLnBrk="0" hangingPunct="0"/>
            <a:endParaRPr lang="tr-TR" sz="3200"/>
          </a:p>
          <a:p>
            <a:pPr eaLnBrk="0" hangingPunct="0"/>
            <a:r>
              <a:rPr lang="tr-TR" sz="3200" b="1">
                <a:solidFill>
                  <a:srgbClr val="FFFF00"/>
                </a:solidFill>
              </a:rPr>
              <a:t>ürünün teknik dokümanlarında tanımlanan ve üründe gerçekleştirilen fonksiyonel ve fiziksel özelliklerdir.</a:t>
            </a:r>
          </a:p>
          <a:p>
            <a:pPr eaLnBrk="0" hangingPunct="0">
              <a:spcBef>
                <a:spcPct val="50000"/>
              </a:spcBef>
            </a:pPr>
            <a:endParaRPr lang="en-AU" sz="3200" b="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7730"/>
                                        </p:tgtEl>
                                        <p:attrNameLst>
                                          <p:attrName>style.visibility</p:attrName>
                                        </p:attrNameLst>
                                      </p:cBhvr>
                                      <p:to>
                                        <p:strVal val="visible"/>
                                      </p:to>
                                    </p:set>
                                    <p:anim calcmode="lin" valueType="num">
                                      <p:cBhvr additive="base">
                                        <p:cTn id="7" dur="500" fill="hold"/>
                                        <p:tgtEl>
                                          <p:spTgt spid="457730"/>
                                        </p:tgtEl>
                                        <p:attrNameLst>
                                          <p:attrName>ppt_x</p:attrName>
                                        </p:attrNameLst>
                                      </p:cBhvr>
                                      <p:tavLst>
                                        <p:tav tm="0">
                                          <p:val>
                                            <p:strVal val="0-#ppt_w/2"/>
                                          </p:val>
                                        </p:tav>
                                        <p:tav tm="100000">
                                          <p:val>
                                            <p:strVal val="#ppt_x"/>
                                          </p:val>
                                        </p:tav>
                                      </p:tavLst>
                                    </p:anim>
                                    <p:anim calcmode="lin" valueType="num">
                                      <p:cBhvr additive="base">
                                        <p:cTn id="8" dur="500" fill="hold"/>
                                        <p:tgtEl>
                                          <p:spTgt spid="4577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457731"/>
                                        </p:tgtEl>
                                        <p:attrNameLst>
                                          <p:attrName>style.visibility</p:attrName>
                                        </p:attrNameLst>
                                      </p:cBhvr>
                                      <p:to>
                                        <p:strVal val="visible"/>
                                      </p:to>
                                    </p:set>
                                    <p:animEffect transition="in" filter="blinds(horizontal)">
                                      <p:cBhvr>
                                        <p:cTn id="12" dur="500"/>
                                        <p:tgtEl>
                                          <p:spTgt spid="457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0" grpId="0" animBg="1" autoUpdateAnimBg="0"/>
      <p:bldP spid="457731" grpId="0" autoUpdateAnimBg="0"/>
    </p:bldLst>
  </p:timing>
</p:sld>
</file>

<file path=ppt/slides/slide2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75458"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75459"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F731FE1B-5DFF-4AF9-8D83-229F932779E5}" type="slidenum">
              <a:rPr lang="en-US" sz="1400">
                <a:latin typeface="Arial Narrow" pitchFamily="34" charset="0"/>
              </a:rPr>
              <a:pPr algn="r" eaLnBrk="0" hangingPunct="0">
                <a:spcBef>
                  <a:spcPct val="50000"/>
                </a:spcBef>
              </a:pPr>
              <a:t>288</a:t>
            </a:fld>
            <a:endParaRPr lang="en-US" sz="1400">
              <a:latin typeface="Arial Narrow" pitchFamily="34" charset="0"/>
            </a:endParaRPr>
          </a:p>
        </p:txBody>
      </p:sp>
      <p:sp>
        <p:nvSpPr>
          <p:cNvPr id="458754" name="Rectangle 2"/>
          <p:cNvSpPr>
            <a:spLocks noGrp="1" noChangeArrowheads="1"/>
          </p:cNvSpPr>
          <p:nvPr>
            <p:ph type="title" idx="4294967295"/>
          </p:nvPr>
        </p:nvSpPr>
        <p:spPr/>
        <p:txBody>
          <a:bodyPr/>
          <a:lstStyle/>
          <a:p>
            <a:r>
              <a:rPr lang="tr-TR">
                <a:effectLst>
                  <a:outerShdw blurRad="38100" dist="38100" dir="2700000" algn="tl">
                    <a:srgbClr val="000000"/>
                  </a:outerShdw>
                </a:effectLst>
              </a:rPr>
              <a:t>Konfigürasyon Basamakları</a:t>
            </a:r>
            <a:endParaRPr lang="en-AU">
              <a:effectLst>
                <a:outerShdw blurRad="38100" dist="38100" dir="2700000" algn="tl">
                  <a:srgbClr val="000000"/>
                </a:outerShdw>
              </a:effectLst>
            </a:endParaRPr>
          </a:p>
        </p:txBody>
      </p:sp>
      <p:sp>
        <p:nvSpPr>
          <p:cNvPr id="458755" name="Text Box 3"/>
          <p:cNvSpPr txBox="1">
            <a:spLocks noChangeArrowheads="1"/>
          </p:cNvSpPr>
          <p:nvPr/>
        </p:nvSpPr>
        <p:spPr bwMode="auto">
          <a:xfrm>
            <a:off x="703263" y="1981200"/>
            <a:ext cx="7596187" cy="3722688"/>
          </a:xfrm>
          <a:prstGeom prst="rect">
            <a:avLst/>
          </a:prstGeom>
          <a:noFill/>
          <a:ln w="9525">
            <a:noFill/>
            <a:miter lim="800000"/>
            <a:headEnd/>
            <a:tailEnd/>
          </a:ln>
        </p:spPr>
        <p:txBody>
          <a:bodyPr>
            <a:spAutoFit/>
          </a:bodyPr>
          <a:lstStyle/>
          <a:p>
            <a:pPr eaLnBrk="0" hangingPunct="0"/>
            <a:endParaRPr lang="tr-TR" sz="2800"/>
          </a:p>
          <a:p>
            <a:pPr lvl="2" eaLnBrk="0" hangingPunct="0">
              <a:buFont typeface="Symbol" pitchFamily="18" charset="2"/>
              <a:buChar char="·"/>
            </a:pPr>
            <a:r>
              <a:rPr lang="tr-TR" sz="2800"/>
              <a:t>Tanımlanması</a:t>
            </a:r>
          </a:p>
          <a:p>
            <a:pPr lvl="2" eaLnBrk="0" hangingPunct="0">
              <a:buFont typeface="Symbol" pitchFamily="18" charset="2"/>
              <a:buChar char="·"/>
            </a:pPr>
            <a:r>
              <a:rPr lang="tr-TR" sz="2800"/>
              <a:t>Kontrolu</a:t>
            </a:r>
          </a:p>
          <a:p>
            <a:pPr lvl="2" eaLnBrk="0" hangingPunct="0">
              <a:buFont typeface="Symbol" pitchFamily="18" charset="2"/>
              <a:buChar char="·"/>
            </a:pPr>
            <a:r>
              <a:rPr lang="tr-TR" sz="2800"/>
              <a:t>Durumunun raporlanması(dokümanların, önerilen ve onaylanan değişikliklerin uygulanma durumlarının kaydı)</a:t>
            </a:r>
          </a:p>
          <a:p>
            <a:pPr lvl="2" eaLnBrk="0" hangingPunct="0">
              <a:buFont typeface="Symbol" pitchFamily="18" charset="2"/>
              <a:buChar char="·"/>
            </a:pPr>
            <a:r>
              <a:rPr lang="tr-TR" sz="2800"/>
              <a:t>Tetkiki</a:t>
            </a:r>
          </a:p>
          <a:p>
            <a:pPr eaLnBrk="0" hangingPunct="0">
              <a:spcBef>
                <a:spcPct val="50000"/>
              </a:spcBef>
            </a:pPr>
            <a:endParaRPr lang="en-AU"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8754"/>
                                        </p:tgtEl>
                                        <p:attrNameLst>
                                          <p:attrName>style.visibility</p:attrName>
                                        </p:attrNameLst>
                                      </p:cBhvr>
                                      <p:to>
                                        <p:strVal val="visible"/>
                                      </p:to>
                                    </p:set>
                                    <p:anim calcmode="lin" valueType="num">
                                      <p:cBhvr additive="base">
                                        <p:cTn id="7" dur="500" fill="hold"/>
                                        <p:tgtEl>
                                          <p:spTgt spid="458754"/>
                                        </p:tgtEl>
                                        <p:attrNameLst>
                                          <p:attrName>ppt_x</p:attrName>
                                        </p:attrNameLst>
                                      </p:cBhvr>
                                      <p:tavLst>
                                        <p:tav tm="0">
                                          <p:val>
                                            <p:strVal val="0-#ppt_w/2"/>
                                          </p:val>
                                        </p:tav>
                                        <p:tav tm="100000">
                                          <p:val>
                                            <p:strVal val="#ppt_x"/>
                                          </p:val>
                                        </p:tav>
                                      </p:tavLst>
                                    </p:anim>
                                    <p:anim calcmode="lin" valueType="num">
                                      <p:cBhvr additive="base">
                                        <p:cTn id="8" dur="500" fill="hold"/>
                                        <p:tgtEl>
                                          <p:spTgt spid="4587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458755"/>
                                        </p:tgtEl>
                                        <p:attrNameLst>
                                          <p:attrName>style.visibility</p:attrName>
                                        </p:attrNameLst>
                                      </p:cBhvr>
                                      <p:to>
                                        <p:strVal val="visible"/>
                                      </p:to>
                                    </p:set>
                                    <p:animEffect transition="in" filter="blinds(horizontal)">
                                      <p:cBhvr>
                                        <p:cTn id="12" dur="500"/>
                                        <p:tgtEl>
                                          <p:spTgt spid="458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4" grpId="0" animBg="1" autoUpdateAnimBg="0"/>
      <p:bldP spid="458755" grpId="0" autoUpdateAnimBg="0"/>
    </p:bldLst>
  </p:timing>
</p:sld>
</file>

<file path=ppt/slides/slide2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76482"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76483"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7237259E-823E-48FB-95A1-1A570B0AFF21}" type="slidenum">
              <a:rPr lang="en-US" sz="1400">
                <a:latin typeface="Arial Narrow" pitchFamily="34" charset="0"/>
              </a:rPr>
              <a:pPr algn="r" eaLnBrk="0" hangingPunct="0">
                <a:spcBef>
                  <a:spcPct val="50000"/>
                </a:spcBef>
              </a:pPr>
              <a:t>289</a:t>
            </a:fld>
            <a:endParaRPr lang="en-US" sz="1400">
              <a:latin typeface="Arial Narrow" pitchFamily="34" charset="0"/>
            </a:endParaRPr>
          </a:p>
        </p:txBody>
      </p:sp>
      <p:sp>
        <p:nvSpPr>
          <p:cNvPr id="459778" name="Rectangle 2"/>
          <p:cNvSpPr>
            <a:spLocks noGrp="1" noChangeArrowheads="1"/>
          </p:cNvSpPr>
          <p:nvPr>
            <p:ph type="title" idx="4294967295"/>
          </p:nvPr>
        </p:nvSpPr>
        <p:spPr>
          <a:xfrm>
            <a:off x="703263" y="457200"/>
            <a:ext cx="7772400" cy="1143000"/>
          </a:xfrm>
        </p:spPr>
        <p:txBody>
          <a:bodyPr/>
          <a:lstStyle/>
          <a:p>
            <a:r>
              <a:rPr lang="en-AU">
                <a:effectLst>
                  <a:outerShdw blurRad="38100" dist="38100" dir="2700000" algn="tl">
                    <a:srgbClr val="000000"/>
                  </a:outerShdw>
                </a:effectLst>
              </a:rPr>
              <a:t>Değişiklik Yönetimi</a:t>
            </a:r>
          </a:p>
        </p:txBody>
      </p:sp>
      <p:sp>
        <p:nvSpPr>
          <p:cNvPr id="276485" name="Text Box 3"/>
          <p:cNvSpPr txBox="1">
            <a:spLocks noChangeArrowheads="1"/>
          </p:cNvSpPr>
          <p:nvPr/>
        </p:nvSpPr>
        <p:spPr bwMode="auto">
          <a:xfrm>
            <a:off x="633413" y="2052638"/>
            <a:ext cx="7807325" cy="4576762"/>
          </a:xfrm>
          <a:prstGeom prst="rect">
            <a:avLst/>
          </a:prstGeom>
          <a:noFill/>
          <a:ln w="9525">
            <a:noFill/>
            <a:miter lim="800000"/>
            <a:headEnd/>
            <a:tailEnd/>
          </a:ln>
        </p:spPr>
        <p:txBody>
          <a:bodyPr>
            <a:spAutoFit/>
          </a:bodyPr>
          <a:lstStyle/>
          <a:p>
            <a:pPr lvl="2" eaLnBrk="0" hangingPunct="0">
              <a:buFont typeface="Symbol" pitchFamily="18" charset="2"/>
              <a:buChar char="·"/>
            </a:pPr>
            <a:r>
              <a:rPr lang="tr-TR" sz="2800"/>
              <a:t>Değişikliklerin değerlendirilmesini</a:t>
            </a:r>
          </a:p>
          <a:p>
            <a:pPr lvl="2" eaLnBrk="0" hangingPunct="0">
              <a:buFont typeface="Symbol" pitchFamily="18" charset="2"/>
              <a:buChar char="·"/>
            </a:pPr>
            <a:r>
              <a:rPr lang="tr-TR" sz="2800"/>
              <a:t>Koordinasyonunu</a:t>
            </a:r>
          </a:p>
          <a:p>
            <a:pPr lvl="2" eaLnBrk="0" hangingPunct="0">
              <a:buFont typeface="Symbol" pitchFamily="18" charset="2"/>
              <a:buChar char="·"/>
            </a:pPr>
            <a:r>
              <a:rPr lang="tr-TR" sz="2800"/>
              <a:t>Onaylanmasını</a:t>
            </a:r>
          </a:p>
          <a:p>
            <a:pPr lvl="2" eaLnBrk="0" hangingPunct="0">
              <a:buFont typeface="Symbol" pitchFamily="18" charset="2"/>
              <a:buChar char="·"/>
            </a:pPr>
            <a:r>
              <a:rPr lang="tr-TR" sz="2800"/>
              <a:t>Reddedilmesini</a:t>
            </a:r>
          </a:p>
          <a:p>
            <a:pPr lvl="2" eaLnBrk="0" hangingPunct="0">
              <a:buFont typeface="Symbol" pitchFamily="18" charset="2"/>
              <a:buChar char="·"/>
            </a:pPr>
            <a:r>
              <a:rPr lang="tr-TR" sz="2800"/>
              <a:t>Değişikliklerin uygulanmasını</a:t>
            </a:r>
          </a:p>
          <a:p>
            <a:pPr lvl="2" eaLnBrk="0" hangingPunct="0">
              <a:buFont typeface="Symbol" pitchFamily="18" charset="2"/>
              <a:buChar char="·"/>
            </a:pPr>
            <a:r>
              <a:rPr lang="tr-TR" sz="2800"/>
              <a:t>Mühendislik değişikliklerini</a:t>
            </a:r>
          </a:p>
          <a:p>
            <a:pPr lvl="2" eaLnBrk="0" hangingPunct="0">
              <a:buFont typeface="Symbol" pitchFamily="18" charset="2"/>
              <a:buChar char="·"/>
            </a:pPr>
            <a:r>
              <a:rPr lang="tr-TR" sz="2800"/>
              <a:t>Konfigürasyon üzerinde etkisi olan sapmaları</a:t>
            </a:r>
          </a:p>
          <a:p>
            <a:pPr lvl="2" eaLnBrk="0" hangingPunct="0">
              <a:buFont typeface="Symbol" pitchFamily="18" charset="2"/>
              <a:buChar char="·"/>
            </a:pPr>
            <a:r>
              <a:rPr lang="tr-TR" sz="2800"/>
              <a:t>Vazgeçmeleri </a:t>
            </a:r>
          </a:p>
          <a:p>
            <a:pPr lvl="2" eaLnBrk="0" hangingPunct="0">
              <a:buFont typeface="Symbol" pitchFamily="18" charset="2"/>
              <a:buNone/>
            </a:pPr>
            <a:r>
              <a:rPr lang="tr-TR" sz="2800"/>
              <a:t>kapsar.</a:t>
            </a:r>
          </a:p>
          <a:p>
            <a:pPr eaLnBrk="0" hangingPunct="0">
              <a:spcBef>
                <a:spcPct val="50000"/>
              </a:spcBef>
            </a:pPr>
            <a:endParaRPr lang="en-AU"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59778"/>
                                        </p:tgtEl>
                                        <p:attrNameLst>
                                          <p:attrName>style.visibility</p:attrName>
                                        </p:attrNameLst>
                                      </p:cBhvr>
                                      <p:to>
                                        <p:strVal val="visible"/>
                                      </p:to>
                                    </p:set>
                                    <p:animEffect transition="in" filter="blinds(horizontal)">
                                      <p:cBhvr>
                                        <p:cTn id="7" dur="500"/>
                                        <p:tgtEl>
                                          <p:spTgt spid="459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8"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44034"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44035"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6C9C446A-78B6-4F38-B0C5-8AD326439657}" type="slidenum">
              <a:rPr lang="en-US" sz="1400">
                <a:latin typeface="Arial Narrow" pitchFamily="34" charset="0"/>
              </a:rPr>
              <a:pPr algn="r" eaLnBrk="0" hangingPunct="0">
                <a:spcBef>
                  <a:spcPct val="50000"/>
                </a:spcBef>
              </a:pPr>
              <a:t>29</a:t>
            </a:fld>
            <a:endParaRPr lang="en-US" sz="1400">
              <a:latin typeface="Arial Narrow" pitchFamily="34" charset="0"/>
            </a:endParaRPr>
          </a:p>
        </p:txBody>
      </p:sp>
      <p:sp>
        <p:nvSpPr>
          <p:cNvPr id="24578" name="Rectangle 2"/>
          <p:cNvSpPr>
            <a:spLocks noGrp="1" noChangeArrowheads="1"/>
          </p:cNvSpPr>
          <p:nvPr>
            <p:ph type="title" idx="4294967295"/>
          </p:nvPr>
        </p:nvSpPr>
        <p:spPr>
          <a:noFill/>
          <a:effectLst>
            <a:outerShdw dist="13470" dir="2700000" algn="ctr" rotWithShape="0">
              <a:schemeClr val="bg2"/>
            </a:outerShdw>
          </a:effectLst>
        </p:spPr>
        <p:txBody>
          <a:bodyPr lIns="92075" tIns="46038" rIns="92075" bIns="46038" anchor="ctr"/>
          <a:lstStyle/>
          <a:p>
            <a:r>
              <a:rPr lang="en-AU" b="1">
                <a:effectLst>
                  <a:outerShdw blurRad="38100" dist="38100" dir="2700000" algn="tl">
                    <a:srgbClr val="C0C0C0"/>
                  </a:outerShdw>
                </a:effectLst>
              </a:rPr>
              <a:t>MÜŞTERİ</a:t>
            </a:r>
            <a:endParaRPr lang="en-AU">
              <a:effectLst>
                <a:outerShdw blurRad="38100" dist="38100" dir="2700000" algn="tl">
                  <a:srgbClr val="C0C0C0"/>
                </a:outerShdw>
              </a:effectLst>
            </a:endParaRPr>
          </a:p>
        </p:txBody>
      </p:sp>
      <p:sp>
        <p:nvSpPr>
          <p:cNvPr id="24579" name="Rectangle 3"/>
          <p:cNvSpPr>
            <a:spLocks noGrp="1" noChangeArrowheads="1"/>
          </p:cNvSpPr>
          <p:nvPr>
            <p:ph type="body" idx="4294967295"/>
          </p:nvPr>
        </p:nvSpPr>
        <p:spPr>
          <a:xfrm>
            <a:off x="685800" y="1981200"/>
            <a:ext cx="4965700" cy="3886200"/>
          </a:xfrm>
          <a:noFill/>
        </p:spPr>
        <p:txBody>
          <a:bodyPr lIns="92075" tIns="46038" rIns="92075" bIns="46038"/>
          <a:lstStyle/>
          <a:p>
            <a:pPr marL="0" indent="0">
              <a:buFont typeface="Wingdings" pitchFamily="2" charset="2"/>
              <a:buNone/>
            </a:pPr>
            <a:r>
              <a:rPr lang="tr-TR" sz="2400" b="1"/>
              <a:t>Müşteri</a:t>
            </a:r>
          </a:p>
          <a:p>
            <a:pPr marL="0" indent="0">
              <a:buFont typeface="Wingdings" pitchFamily="2" charset="2"/>
              <a:buNone/>
            </a:pPr>
            <a:r>
              <a:rPr lang="tr-TR" sz="2400"/>
              <a:t>Ürünü alan kuruluş veya kişi.</a:t>
            </a:r>
          </a:p>
          <a:p>
            <a:pPr marL="0" indent="0">
              <a:buFont typeface="Wingdings" pitchFamily="2" charset="2"/>
              <a:buNone/>
            </a:pPr>
            <a:endParaRPr lang="tr-TR" sz="2400"/>
          </a:p>
          <a:p>
            <a:pPr marL="0" indent="0">
              <a:buFont typeface="Wingdings" pitchFamily="2" charset="2"/>
              <a:buNone/>
            </a:pPr>
            <a:r>
              <a:rPr lang="tr-TR" sz="2400"/>
              <a:t>Örnek- Tüketici, müşteri, nihai kullanıcı, perakendeci, yararlanan veya satın alan.</a:t>
            </a:r>
          </a:p>
          <a:p>
            <a:pPr marL="0" indent="0">
              <a:buFont typeface="Wingdings" pitchFamily="2" charset="2"/>
              <a:buNone/>
            </a:pPr>
            <a:endParaRPr lang="tr-TR" sz="2400"/>
          </a:p>
          <a:p>
            <a:pPr marL="0" indent="0">
              <a:buFont typeface="Wingdings" pitchFamily="2" charset="2"/>
              <a:buNone/>
            </a:pPr>
            <a:r>
              <a:rPr lang="tr-TR" sz="2400"/>
              <a:t>Not- Müşteri, kuruluşun içinden veya dışından olabilir.</a:t>
            </a:r>
            <a:endParaRPr lang="en-AU" sz="2400"/>
          </a:p>
        </p:txBody>
      </p:sp>
      <p:graphicFrame>
        <p:nvGraphicFramePr>
          <p:cNvPr id="24580" name="Object 4"/>
          <p:cNvGraphicFramePr>
            <a:graphicFrameLocks/>
          </p:cNvGraphicFramePr>
          <p:nvPr/>
        </p:nvGraphicFramePr>
        <p:xfrm>
          <a:off x="5724525" y="1916113"/>
          <a:ext cx="3206750" cy="3517900"/>
        </p:xfrm>
        <a:graphic>
          <a:graphicData uri="http://schemas.openxmlformats.org/presentationml/2006/ole">
            <p:oleObj spid="_x0000_s44038" name="Clip" r:id="rId3" imgW="4127400" imgH="4356000" progId="MS_ClipArt_Gallery.2">
              <p:embed/>
            </p:oleObj>
          </a:graphicData>
        </a:graphic>
      </p:graphicFrame>
      <p:sp>
        <p:nvSpPr>
          <p:cNvPr id="9218" name="Rectangle 2"/>
          <p:cNvSpPr>
            <a:spLocks noChangeArrowheads="1"/>
          </p:cNvSpPr>
          <p:nvPr/>
        </p:nvSpPr>
        <p:spPr bwMode="auto">
          <a:xfrm>
            <a:off x="23813" y="44450"/>
            <a:ext cx="9144000" cy="1125538"/>
          </a:xfrm>
          <a:prstGeom prst="rect">
            <a:avLst/>
          </a:prstGeom>
          <a:solidFill>
            <a:srgbClr val="FF0000"/>
          </a:solidFill>
          <a:ln w="9525">
            <a:noFill/>
            <a:miter lim="800000"/>
            <a:headEnd/>
            <a:tailEnd/>
          </a:ln>
          <a:effectLst/>
        </p:spPr>
        <p:txBody>
          <a:bodyPr anchor="b"/>
          <a:lstStyle/>
          <a:p>
            <a:pPr algn="ctr"/>
            <a:r>
              <a:rPr lang="tr-TR" b="1">
                <a:solidFill>
                  <a:schemeClr val="bg1"/>
                </a:solidFill>
                <a:latin typeface="Verdana" pitchFamily="34" charset="0"/>
              </a:rPr>
              <a:t>MÜŞTERİ</a:t>
            </a:r>
            <a:endParaRPr lang="en-AU" b="1">
              <a:solidFill>
                <a:schemeClr val="bg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0-#ppt_w/2"/>
                                          </p:val>
                                        </p:tav>
                                        <p:tav tm="100000">
                                          <p:val>
                                            <p:strVal val="#ppt_x"/>
                                          </p:val>
                                        </p:tav>
                                      </p:tavLst>
                                    </p:anim>
                                    <p:anim calcmode="lin" valueType="num">
                                      <p:cBhvr additive="base">
                                        <p:cTn id="8" dur="500" fill="hold"/>
                                        <p:tgtEl>
                                          <p:spTgt spid="2457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12" dur="500"/>
                                        <p:tgtEl>
                                          <p:spTgt spid="24579">
                                            <p:txEl>
                                              <p:pRg st="0" end="0"/>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24579">
                                            <p:txEl>
                                              <p:pRg st="1" end="1"/>
                                            </p:txEl>
                                          </p:spTgt>
                                        </p:tgtEl>
                                        <p:attrNameLst>
                                          <p:attrName>style.visibility</p:attrName>
                                        </p:attrNameLst>
                                      </p:cBhvr>
                                      <p:to>
                                        <p:strVal val="visible"/>
                                      </p:to>
                                    </p:set>
                                    <p:animEffect transition="in" filter="blinds(horizontal)">
                                      <p:cBhvr>
                                        <p:cTn id="16" dur="500"/>
                                        <p:tgtEl>
                                          <p:spTgt spid="24579">
                                            <p:txEl>
                                              <p:pRg st="1" end="1"/>
                                            </p:txEl>
                                          </p:spTgt>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24579">
                                            <p:txEl>
                                              <p:pRg st="3" end="3"/>
                                            </p:txEl>
                                          </p:spTgt>
                                        </p:tgtEl>
                                        <p:attrNameLst>
                                          <p:attrName>style.visibility</p:attrName>
                                        </p:attrNameLst>
                                      </p:cBhvr>
                                      <p:to>
                                        <p:strVal val="visible"/>
                                      </p:to>
                                    </p:set>
                                    <p:animEffect transition="in" filter="blinds(horizontal)">
                                      <p:cBhvr>
                                        <p:cTn id="20" dur="500"/>
                                        <p:tgtEl>
                                          <p:spTgt spid="24579">
                                            <p:txEl>
                                              <p:pRg st="3" end="3"/>
                                            </p:txEl>
                                          </p:spTgt>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24579">
                                            <p:txEl>
                                              <p:pRg st="5" end="5"/>
                                            </p:txEl>
                                          </p:spTgt>
                                        </p:tgtEl>
                                        <p:attrNameLst>
                                          <p:attrName>style.visibility</p:attrName>
                                        </p:attrNameLst>
                                      </p:cBhvr>
                                      <p:to>
                                        <p:strVal val="visible"/>
                                      </p:to>
                                    </p:set>
                                    <p:animEffect transition="in" filter="blinds(horizontal)">
                                      <p:cBhvr>
                                        <p:cTn id="24" dur="500"/>
                                        <p:tgtEl>
                                          <p:spTgt spid="24579">
                                            <p:txEl>
                                              <p:pRg st="5" end="5"/>
                                            </p:txEl>
                                          </p:spTgt>
                                        </p:tgtEl>
                                      </p:cBhvr>
                                    </p:animEffect>
                                  </p:childTnLst>
                                </p:cTn>
                              </p:par>
                            </p:childTnLst>
                          </p:cTn>
                        </p:par>
                        <p:par>
                          <p:cTn id="25" fill="hold">
                            <p:stCondLst>
                              <p:cond delay="2500"/>
                            </p:stCondLst>
                            <p:childTnLst>
                              <p:par>
                                <p:cTn id="26" presetID="4" presetClass="entr" presetSubtype="32" fill="hold" nodeType="afterEffect">
                                  <p:stCondLst>
                                    <p:cond delay="0"/>
                                  </p:stCondLst>
                                  <p:childTnLst>
                                    <p:set>
                                      <p:cBhvr>
                                        <p:cTn id="27" dur="1" fill="hold">
                                          <p:stCondLst>
                                            <p:cond delay="0"/>
                                          </p:stCondLst>
                                        </p:cTn>
                                        <p:tgtEl>
                                          <p:spTgt spid="24580"/>
                                        </p:tgtEl>
                                        <p:attrNameLst>
                                          <p:attrName>style.visibility</p:attrName>
                                        </p:attrNameLst>
                                      </p:cBhvr>
                                      <p:to>
                                        <p:strVal val="visible"/>
                                      </p:to>
                                    </p:set>
                                    <p:animEffect transition="in" filter="box(out)">
                                      <p:cBhvr>
                                        <p:cTn id="28" dur="500"/>
                                        <p:tgtEl>
                                          <p:spTgt spid="24580"/>
                                        </p:tgtEl>
                                      </p:cBhvr>
                                    </p:animEffect>
                                  </p:childTnLst>
                                </p:cTn>
                              </p:par>
                            </p:childTnLst>
                          </p:cTn>
                        </p:par>
                        <p:par>
                          <p:cTn id="29" fill="hold">
                            <p:stCondLst>
                              <p:cond delay="3000"/>
                            </p:stCondLst>
                            <p:childTnLst>
                              <p:par>
                                <p:cTn id="30" presetID="2" presetClass="entr" presetSubtype="8" fill="hold" grpId="0" nodeType="afterEffect">
                                  <p:stCondLst>
                                    <p:cond delay="0"/>
                                  </p:stCondLst>
                                  <p:childTnLst>
                                    <p:set>
                                      <p:cBhvr>
                                        <p:cTn id="31" dur="1" fill="hold">
                                          <p:stCondLst>
                                            <p:cond delay="0"/>
                                          </p:stCondLst>
                                        </p:cTn>
                                        <p:tgtEl>
                                          <p:spTgt spid="9218"/>
                                        </p:tgtEl>
                                        <p:attrNameLst>
                                          <p:attrName>style.visibility</p:attrName>
                                        </p:attrNameLst>
                                      </p:cBhvr>
                                      <p:to>
                                        <p:strVal val="visible"/>
                                      </p:to>
                                    </p:set>
                                    <p:anim calcmode="lin" valueType="num">
                                      <p:cBhvr additive="base">
                                        <p:cTn id="32" dur="500" fill="hold"/>
                                        <p:tgtEl>
                                          <p:spTgt spid="9218"/>
                                        </p:tgtEl>
                                        <p:attrNameLst>
                                          <p:attrName>ppt_x</p:attrName>
                                        </p:attrNameLst>
                                      </p:cBhvr>
                                      <p:tavLst>
                                        <p:tav tm="0">
                                          <p:val>
                                            <p:strVal val="0-#ppt_w/2"/>
                                          </p:val>
                                        </p:tav>
                                        <p:tav tm="100000">
                                          <p:val>
                                            <p:strVal val="#ppt_x"/>
                                          </p:val>
                                        </p:tav>
                                      </p:tavLst>
                                    </p:anim>
                                    <p:anim calcmode="lin" valueType="num">
                                      <p:cBhvr additive="base">
                                        <p:cTn id="33"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79" grpId="0" build="p" autoUpdateAnimBg="0" advAuto="0"/>
      <p:bldP spid="9218" grpId="0" animBg="1" autoUpdateAnimBg="0"/>
    </p:bld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26658" name="Rectangle 2"/>
          <p:cNvSpPr>
            <a:spLocks noGrp="1" noChangeArrowheads="1"/>
          </p:cNvSpPr>
          <p:nvPr>
            <p:ph type="title"/>
          </p:nvPr>
        </p:nvSpPr>
        <p:spPr/>
        <p:txBody>
          <a:bodyPr/>
          <a:lstStyle/>
          <a:p>
            <a:r>
              <a:rPr lang="tr-TR" sz="1600" b="1">
                <a:effectLst>
                  <a:outerShdw blurRad="38100" dist="38100" dir="2700000" algn="tl">
                    <a:srgbClr val="000000"/>
                  </a:outerShdw>
                </a:effectLst>
              </a:rPr>
              <a:t>PROSES YENİLEME (PROSES TASARIMI VEYA DEĞİŞİM MÜHENDİSLİĞİ)</a:t>
            </a:r>
          </a:p>
        </p:txBody>
      </p:sp>
      <p:sp>
        <p:nvSpPr>
          <p:cNvPr id="460803" name="Text Box 3"/>
          <p:cNvSpPr txBox="1">
            <a:spLocks noChangeArrowheads="1"/>
          </p:cNvSpPr>
          <p:nvPr/>
        </p:nvSpPr>
        <p:spPr bwMode="auto">
          <a:xfrm>
            <a:off x="827088" y="1700213"/>
            <a:ext cx="7735887" cy="3935412"/>
          </a:xfrm>
          <a:prstGeom prst="rect">
            <a:avLst/>
          </a:prstGeom>
          <a:noFill/>
          <a:ln w="9525">
            <a:noFill/>
            <a:miter lim="800000"/>
            <a:headEnd/>
            <a:tailEnd/>
          </a:ln>
        </p:spPr>
        <p:txBody>
          <a:bodyPr>
            <a:spAutoFit/>
          </a:bodyPr>
          <a:lstStyle/>
          <a:p>
            <a:pPr eaLnBrk="0" hangingPunct="0"/>
            <a:r>
              <a:rPr lang="tr-TR" sz="2800"/>
              <a:t>Bir iş veya faaliyetin daha kısa sürede bitirilmesi ve hatalardan arındırılması yolunda yapılan çalışmalara denir.</a:t>
            </a:r>
          </a:p>
          <a:p>
            <a:pPr algn="just" eaLnBrk="0" hangingPunct="0"/>
            <a:r>
              <a:rPr lang="tr-TR" sz="2800"/>
              <a:t>Kuruluş bir işin yapılış sürecini yeniden yapılandırmaya giriştiğinde yönetim sistemini, </a:t>
            </a:r>
            <a:r>
              <a:rPr lang="tr-TR" sz="2800" b="1">
                <a:solidFill>
                  <a:srgbClr val="FFFF00"/>
                </a:solidFill>
              </a:rPr>
              <a:t>iş dizaynını ve iş akışını</a:t>
            </a:r>
            <a:r>
              <a:rPr lang="tr-TR" sz="2800" b="1">
                <a:solidFill>
                  <a:srgbClr val="3399FF"/>
                </a:solidFill>
              </a:rPr>
              <a:t> </a:t>
            </a:r>
            <a:r>
              <a:rPr lang="tr-TR" sz="2800"/>
              <a:t>“</a:t>
            </a:r>
            <a:r>
              <a:rPr lang="tr-TR" sz="2800">
                <a:solidFill>
                  <a:srgbClr val="FF3300"/>
                </a:solidFill>
              </a:rPr>
              <a:t>verimliliği artırma</a:t>
            </a:r>
            <a:r>
              <a:rPr lang="tr-TR" sz="2800"/>
              <a:t>” ve “prosesin tamamlanma süresini kısaltma” amacıyla dikkatli bir değerlendirmeye tabi tutar ve gerekli değişiklikleri yapar.</a:t>
            </a:r>
            <a:endParaRPr lang="en-AU" sz="28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60803"/>
                                        </p:tgtEl>
                                        <p:attrNameLst>
                                          <p:attrName>style.visibility</p:attrName>
                                        </p:attrNameLst>
                                      </p:cBhvr>
                                      <p:to>
                                        <p:strVal val="visible"/>
                                      </p:to>
                                    </p:set>
                                    <p:animEffect transition="in" filter="blinds(horizontal)">
                                      <p:cBhvr>
                                        <p:cTn id="7" dur="500"/>
                                        <p:tgtEl>
                                          <p:spTgt spid="460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3" grpId="0" autoUpdateAnimBg="0"/>
    </p:bld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27682" name="Rectangle 2"/>
          <p:cNvSpPr>
            <a:spLocks noGrp="1" noChangeArrowheads="1"/>
          </p:cNvSpPr>
          <p:nvPr>
            <p:ph type="title"/>
          </p:nvPr>
        </p:nvSpPr>
        <p:spPr/>
        <p:txBody>
          <a:bodyPr/>
          <a:lstStyle/>
          <a:p>
            <a:r>
              <a:rPr lang="tr-TR" sz="1800" b="1">
                <a:effectLst>
                  <a:outerShdw blurRad="38100" dist="38100" dir="2700000" algn="tl">
                    <a:srgbClr val="000000"/>
                  </a:outerShdw>
                </a:effectLst>
              </a:rPr>
              <a:t>DIŞ KAYNAKLANDIRMA(OUTSOURCING)</a:t>
            </a:r>
          </a:p>
        </p:txBody>
      </p:sp>
      <p:sp>
        <p:nvSpPr>
          <p:cNvPr id="461827" name="Text Box 3"/>
          <p:cNvSpPr txBox="1">
            <a:spLocks noChangeArrowheads="1"/>
          </p:cNvSpPr>
          <p:nvPr/>
        </p:nvSpPr>
        <p:spPr bwMode="auto">
          <a:xfrm>
            <a:off x="827088" y="1700213"/>
            <a:ext cx="7737475" cy="4149725"/>
          </a:xfrm>
          <a:prstGeom prst="rect">
            <a:avLst/>
          </a:prstGeom>
          <a:noFill/>
          <a:ln w="9525">
            <a:noFill/>
            <a:miter lim="800000"/>
            <a:headEnd/>
            <a:tailEnd/>
          </a:ln>
        </p:spPr>
        <p:txBody>
          <a:bodyPr>
            <a:spAutoFit/>
          </a:bodyPr>
          <a:lstStyle/>
          <a:p>
            <a:pPr eaLnBrk="0" hangingPunct="0">
              <a:spcBef>
                <a:spcPct val="50000"/>
              </a:spcBef>
              <a:buFontTx/>
              <a:buChar char="•"/>
            </a:pPr>
            <a:r>
              <a:rPr lang="tr-TR" sz="2800"/>
              <a:t>Kuruluşların sahip oldukları temel yeteneklerin sınırlı olduğu düşünülürse her kuruluşun yeteneklerini kullanmadığı işleri kendisinin dışındaki kuruluşlara yaptırması ekonomik rasyonelliğin gereğidir.</a:t>
            </a:r>
            <a:br>
              <a:rPr lang="tr-TR" sz="2800"/>
            </a:br>
            <a:endParaRPr lang="tr-TR" sz="2800"/>
          </a:p>
          <a:p>
            <a:pPr eaLnBrk="0" hangingPunct="0">
              <a:buFontTx/>
              <a:buChar char="•"/>
            </a:pPr>
            <a:r>
              <a:rPr lang="tr-TR" sz="2800"/>
              <a:t>İnşaat sektöründe “ tedarikçi” kullanma, imalat sanayiinde “ fason imalat” </a:t>
            </a:r>
          </a:p>
          <a:p>
            <a:pPr eaLnBrk="0" hangingPunct="0">
              <a:spcBef>
                <a:spcPct val="50000"/>
              </a:spcBef>
            </a:pPr>
            <a:endParaRPr lang="en-AU" sz="28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61827"/>
                                        </p:tgtEl>
                                        <p:attrNameLst>
                                          <p:attrName>style.visibility</p:attrName>
                                        </p:attrNameLst>
                                      </p:cBhvr>
                                      <p:to>
                                        <p:strVal val="visible"/>
                                      </p:to>
                                    </p:set>
                                    <p:animEffect transition="in" filter="blinds(horizontal)">
                                      <p:cBhvr>
                                        <p:cTn id="7" dur="500"/>
                                        <p:tgtEl>
                                          <p:spTgt spid="461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27" grpId="0" autoUpdateAnimBg="0"/>
    </p:bld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28706" name="Rectangle 2"/>
          <p:cNvSpPr>
            <a:spLocks noGrp="1" noChangeArrowheads="1"/>
          </p:cNvSpPr>
          <p:nvPr>
            <p:ph type="title"/>
          </p:nvPr>
        </p:nvSpPr>
        <p:spPr/>
        <p:txBody>
          <a:bodyPr/>
          <a:lstStyle/>
          <a:p>
            <a:r>
              <a:rPr lang="en-AU" b="1">
                <a:effectLst>
                  <a:outerShdw blurRad="38100" dist="38100" dir="2700000" algn="tl">
                    <a:srgbClr val="000000"/>
                  </a:outerShdw>
                </a:effectLst>
              </a:rPr>
              <a:t>STANDARDLARIN KONTROLU</a:t>
            </a:r>
            <a:br>
              <a:rPr lang="en-AU" b="1">
                <a:effectLst>
                  <a:outerShdw blurRad="38100" dist="38100" dir="2700000" algn="tl">
                    <a:srgbClr val="000000"/>
                  </a:outerShdw>
                </a:effectLst>
              </a:rPr>
            </a:br>
            <a:endParaRPr lang="tr-TR" b="1">
              <a:effectLst>
                <a:outerShdw blurRad="38100" dist="38100" dir="2700000" algn="tl">
                  <a:srgbClr val="000000"/>
                </a:outerShdw>
              </a:effectLst>
            </a:endParaRPr>
          </a:p>
        </p:txBody>
      </p:sp>
      <p:sp>
        <p:nvSpPr>
          <p:cNvPr id="465923" name="Rectangle 1027"/>
          <p:cNvSpPr>
            <a:spLocks noChangeArrowheads="1"/>
          </p:cNvSpPr>
          <p:nvPr/>
        </p:nvSpPr>
        <p:spPr bwMode="auto">
          <a:xfrm>
            <a:off x="0" y="1600200"/>
            <a:ext cx="9144000" cy="4530725"/>
          </a:xfrm>
          <a:prstGeom prst="rect">
            <a:avLst/>
          </a:prstGeom>
          <a:noFill/>
          <a:ln w="9525">
            <a:noFill/>
            <a:miter lim="800000"/>
            <a:headEnd/>
            <a:tailEnd/>
          </a:ln>
          <a:effectLst/>
        </p:spPr>
        <p:txBody>
          <a:bodyPr lIns="92075" tIns="46038" rIns="92075" bIns="46038"/>
          <a:lstStyle/>
          <a:p>
            <a:pPr marL="342900" indent="-342900">
              <a:spcBef>
                <a:spcPct val="20000"/>
              </a:spcBef>
              <a:buClr>
                <a:schemeClr val="bg2"/>
              </a:buClr>
              <a:buSzPct val="75000"/>
              <a:buFont typeface="Wingdings" pitchFamily="2" charset="2"/>
              <a:buChar char="p"/>
            </a:pPr>
            <a:r>
              <a:rPr lang="en-AU" sz="2800">
                <a:effectLst>
                  <a:outerShdw blurRad="38100" dist="38100" dir="2700000" algn="tl">
                    <a:srgbClr val="C0C0C0"/>
                  </a:outerShdw>
                </a:effectLst>
                <a:latin typeface="Verdana" pitchFamily="34" charset="0"/>
              </a:rPr>
              <a:t> Beş yılda bir standardlar gözden geçirilir. (ISO Protokolü)</a:t>
            </a:r>
          </a:p>
          <a:p>
            <a:pPr marL="342900" indent="-342900">
              <a:spcBef>
                <a:spcPct val="20000"/>
              </a:spcBef>
              <a:buClr>
                <a:schemeClr val="bg2"/>
              </a:buClr>
              <a:buSzPct val="75000"/>
              <a:buFont typeface="Wingdings" pitchFamily="2" charset="2"/>
              <a:buChar char="p"/>
            </a:pPr>
            <a:r>
              <a:rPr lang="en-AU" sz="2800">
                <a:effectLst>
                  <a:outerShdw blurRad="38100" dist="38100" dir="2700000" algn="tl">
                    <a:srgbClr val="C0C0C0"/>
                  </a:outerShdw>
                </a:effectLst>
                <a:latin typeface="Verdana" pitchFamily="34" charset="0"/>
              </a:rPr>
              <a:t>ISO/TC176 Kalite Yönetim Sistemleri Teknik Komitesi.</a:t>
            </a:r>
          </a:p>
          <a:p>
            <a:pPr marL="342900" indent="-342900">
              <a:spcBef>
                <a:spcPct val="20000"/>
              </a:spcBef>
              <a:buClr>
                <a:schemeClr val="bg2"/>
              </a:buClr>
              <a:buSzPct val="75000"/>
              <a:buFont typeface="Wingdings" pitchFamily="2" charset="2"/>
              <a:buChar char="p"/>
            </a:pPr>
            <a:r>
              <a:rPr lang="en-AU" sz="2800">
                <a:effectLst>
                  <a:outerShdw blurRad="38100" dist="38100" dir="2700000" algn="tl">
                    <a:srgbClr val="C0C0C0"/>
                  </a:outerShdw>
                </a:effectLst>
                <a:latin typeface="Verdana" pitchFamily="34" charset="0"/>
              </a:rPr>
              <a:t>1990 yılında alınan karar gereği:</a:t>
            </a:r>
          </a:p>
          <a:p>
            <a:pPr marL="742950" lvl="1" indent="-285750">
              <a:spcBef>
                <a:spcPct val="20000"/>
              </a:spcBef>
              <a:buClr>
                <a:schemeClr val="tx2"/>
              </a:buClr>
              <a:buSzPct val="75000"/>
              <a:buFont typeface="Wingdings" pitchFamily="2" charset="2"/>
              <a:buChar char="n"/>
            </a:pPr>
            <a:r>
              <a:rPr lang="en-AU" b="1">
                <a:solidFill>
                  <a:srgbClr val="000099"/>
                </a:solidFill>
                <a:effectLst>
                  <a:outerShdw blurRad="38100" dist="38100" dir="2700000" algn="tl">
                    <a:srgbClr val="C0C0C0"/>
                  </a:outerShdw>
                </a:effectLst>
              </a:rPr>
              <a:t>1994 revizyonu</a:t>
            </a:r>
          </a:p>
          <a:p>
            <a:pPr marL="742950" lvl="1" indent="-285750">
              <a:spcBef>
                <a:spcPct val="20000"/>
              </a:spcBef>
              <a:buClr>
                <a:schemeClr val="tx2"/>
              </a:buClr>
              <a:buSzPct val="75000"/>
              <a:buFont typeface="Wingdings" pitchFamily="2" charset="2"/>
              <a:buChar char="n"/>
            </a:pPr>
            <a:r>
              <a:rPr lang="en-AU" b="1">
                <a:solidFill>
                  <a:srgbClr val="000099"/>
                </a:solidFill>
                <a:effectLst>
                  <a:outerShdw blurRad="38100" dist="38100" dir="2700000" algn="tl">
                    <a:srgbClr val="C0C0C0"/>
                  </a:outerShdw>
                </a:effectLst>
              </a:rPr>
              <a:t>2000 revizyonu</a:t>
            </a:r>
            <a:endParaRPr lang="tr-TR" b="1">
              <a:solidFill>
                <a:srgbClr val="000099"/>
              </a:solidFill>
              <a:effectLst>
                <a:outerShdw blurRad="38100" dist="38100" dir="2700000" algn="tl">
                  <a:srgbClr val="C0C0C0"/>
                </a:outerShdw>
              </a:effectLst>
            </a:endParaRPr>
          </a:p>
          <a:p>
            <a:pPr marL="742950" lvl="1" indent="-285750">
              <a:spcBef>
                <a:spcPct val="20000"/>
              </a:spcBef>
              <a:buClr>
                <a:schemeClr val="tx2"/>
              </a:buClr>
              <a:buSzPct val="75000"/>
              <a:buFont typeface="Wingdings" pitchFamily="2" charset="2"/>
              <a:buChar char="n"/>
            </a:pPr>
            <a:r>
              <a:rPr lang="tr-TR" b="1">
                <a:solidFill>
                  <a:srgbClr val="000099"/>
                </a:solidFill>
                <a:effectLst>
                  <a:outerShdw blurRad="38100" dist="38100" dir="2700000" algn="tl">
                    <a:srgbClr val="C0C0C0"/>
                  </a:outerShdw>
                </a:effectLst>
              </a:rPr>
              <a:t>2008 revizyonu</a:t>
            </a:r>
            <a:r>
              <a:rPr lang="en-AU" b="1">
                <a:solidFill>
                  <a:srgbClr val="000099"/>
                </a:solidFill>
                <a:effectLst>
                  <a:outerShdw blurRad="38100" dist="38100" dir="2700000" algn="tl">
                    <a:srgbClr val="C0C0C0"/>
                  </a:outerShdw>
                </a:effectLst>
              </a:rPr>
              <a:t> </a:t>
            </a:r>
          </a:p>
        </p:txBody>
      </p:sp>
    </p:spTree>
  </p:cSld>
  <p:clrMapOvr>
    <a:masterClrMapping/>
  </p:clrMapOvr>
  <p:transition spd="med"/>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87074" name="Rectangle 2"/>
          <p:cNvSpPr>
            <a:spLocks noGrp="1" noChangeArrowheads="1"/>
          </p:cNvSpPr>
          <p:nvPr>
            <p:ph type="title"/>
          </p:nvPr>
        </p:nvSpPr>
        <p:spPr/>
        <p:txBody>
          <a:bodyPr/>
          <a:lstStyle/>
          <a:p>
            <a:r>
              <a:rPr lang="tr-TR"/>
              <a:t>GÜN SONU</a:t>
            </a:r>
          </a:p>
        </p:txBody>
      </p:sp>
      <p:sp>
        <p:nvSpPr>
          <p:cNvPr id="387075" name="Rectangle 3"/>
          <p:cNvSpPr>
            <a:spLocks noGrp="1" noChangeArrowheads="1"/>
          </p:cNvSpPr>
          <p:nvPr>
            <p:ph type="body" idx="1"/>
          </p:nvPr>
        </p:nvSpPr>
        <p:spPr/>
        <p:txBody>
          <a:bodyPr/>
          <a:lstStyle/>
          <a:p>
            <a:pPr algn="ctr">
              <a:buFont typeface="Wingdings" pitchFamily="2" charset="2"/>
              <a:buNone/>
            </a:pPr>
            <a:r>
              <a:rPr lang="tr-TR" sz="6000"/>
              <a:t>3.GÜN SONU</a:t>
            </a:r>
          </a:p>
        </p:txBody>
      </p:sp>
    </p:spTree>
  </p:cSld>
  <p:clrMapOvr>
    <a:masterClrMapping/>
  </p:clrMapOvr>
  <p:transition spd="med"/>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29730" name="Text Box 2"/>
          <p:cNvSpPr txBox="1">
            <a:spLocks noChangeArrowheads="1"/>
          </p:cNvSpPr>
          <p:nvPr/>
        </p:nvSpPr>
        <p:spPr bwMode="auto">
          <a:xfrm>
            <a:off x="1331913" y="388938"/>
            <a:ext cx="6408737" cy="519112"/>
          </a:xfrm>
          <a:prstGeom prst="rect">
            <a:avLst/>
          </a:prstGeom>
          <a:noFill/>
          <a:ln w="9525">
            <a:noFill/>
            <a:miter lim="800000"/>
            <a:headEnd/>
            <a:tailEnd/>
          </a:ln>
          <a:effectLst/>
        </p:spPr>
        <p:txBody>
          <a:bodyPr>
            <a:spAutoFit/>
          </a:bodyPr>
          <a:lstStyle/>
          <a:p>
            <a:pPr algn="ctr" eaLnBrk="0" hangingPunct="0"/>
            <a:r>
              <a:rPr lang="tr-TR" sz="2800" b="1">
                <a:solidFill>
                  <a:srgbClr val="FF0000"/>
                </a:solidFill>
                <a:effectLst>
                  <a:outerShdw blurRad="38100" dist="38100" dir="2700000" algn="tl">
                    <a:srgbClr val="C0C0C0"/>
                  </a:outerShdw>
                </a:effectLst>
                <a:latin typeface="Arial" pitchFamily="34" charset="0"/>
              </a:rPr>
              <a:t>TÜRK STANDARDLARI ENSTİTÜSÜ</a:t>
            </a:r>
          </a:p>
        </p:txBody>
      </p:sp>
      <p:sp>
        <p:nvSpPr>
          <p:cNvPr id="329732" name="Rectangle 4"/>
          <p:cNvSpPr>
            <a:spLocks noChangeArrowheads="1"/>
          </p:cNvSpPr>
          <p:nvPr/>
        </p:nvSpPr>
        <p:spPr bwMode="auto">
          <a:xfrm>
            <a:off x="0" y="3138488"/>
            <a:ext cx="1125538" cy="0"/>
          </a:xfrm>
          <a:prstGeom prst="rect">
            <a:avLst/>
          </a:prstGeom>
          <a:noFill/>
          <a:ln w="9525">
            <a:noFill/>
            <a:miter lim="800000"/>
            <a:headEnd/>
            <a:tailEnd/>
          </a:ln>
          <a:effectLst/>
        </p:spPr>
        <p:txBody>
          <a:bodyPr wrap="none">
            <a:spAutoFit/>
          </a:bodyPr>
          <a:lstStyle/>
          <a:p>
            <a:endParaRPr lang="tr-TR"/>
          </a:p>
        </p:txBody>
      </p:sp>
      <p:sp>
        <p:nvSpPr>
          <p:cNvPr id="329733" name="Rectangle 5"/>
          <p:cNvSpPr>
            <a:spLocks noChangeArrowheads="1"/>
          </p:cNvSpPr>
          <p:nvPr/>
        </p:nvSpPr>
        <p:spPr bwMode="auto">
          <a:xfrm>
            <a:off x="0" y="3138488"/>
            <a:ext cx="1157288" cy="0"/>
          </a:xfrm>
          <a:prstGeom prst="rect">
            <a:avLst/>
          </a:prstGeom>
          <a:noFill/>
          <a:ln w="9525">
            <a:noFill/>
            <a:miter lim="800000"/>
            <a:headEnd/>
            <a:tailEnd/>
          </a:ln>
          <a:effectLst/>
        </p:spPr>
        <p:txBody>
          <a:bodyPr wrap="none">
            <a:spAutoFit/>
          </a:bodyPr>
          <a:lstStyle/>
          <a:p>
            <a:endParaRPr lang="tr-TR"/>
          </a:p>
        </p:txBody>
      </p:sp>
      <p:sp>
        <p:nvSpPr>
          <p:cNvPr id="329734" name="Rectangle 6"/>
          <p:cNvSpPr>
            <a:spLocks noChangeArrowheads="1"/>
          </p:cNvSpPr>
          <p:nvPr/>
        </p:nvSpPr>
        <p:spPr bwMode="auto">
          <a:xfrm>
            <a:off x="0" y="3640138"/>
            <a:ext cx="9144000" cy="0"/>
          </a:xfrm>
          <a:prstGeom prst="rect">
            <a:avLst/>
          </a:prstGeom>
          <a:noFill/>
          <a:ln w="9525">
            <a:noFill/>
            <a:miter lim="800000"/>
            <a:headEnd/>
            <a:tailEnd/>
          </a:ln>
          <a:effectLst/>
        </p:spPr>
        <p:txBody>
          <a:bodyPr wrap="none" anchor="ctr">
            <a:spAutoFit/>
          </a:bodyPr>
          <a:lstStyle/>
          <a:p>
            <a:endParaRPr lang="tr-TR" sz="1800">
              <a:latin typeface="Arial" pitchFamily="34" charset="0"/>
            </a:endParaRPr>
          </a:p>
        </p:txBody>
      </p:sp>
      <p:pic>
        <p:nvPicPr>
          <p:cNvPr id="329735" name="Picture 7" descr="arka fon zemin"/>
          <p:cNvPicPr>
            <a:picLocks noChangeAspect="1" noChangeArrowheads="1"/>
          </p:cNvPicPr>
          <p:nvPr/>
        </p:nvPicPr>
        <p:blipFill>
          <a:blip r:embed="rId3" cstate="print"/>
          <a:srcRect/>
          <a:stretch>
            <a:fillRect/>
          </a:stretch>
        </p:blipFill>
        <p:spPr bwMode="auto">
          <a:xfrm>
            <a:off x="323850" y="2420938"/>
            <a:ext cx="5470525" cy="3238500"/>
          </a:xfrm>
          <a:prstGeom prst="rect">
            <a:avLst/>
          </a:prstGeom>
          <a:noFill/>
        </p:spPr>
      </p:pic>
      <p:sp>
        <p:nvSpPr>
          <p:cNvPr id="329736" name="Text Box 8"/>
          <p:cNvSpPr txBox="1">
            <a:spLocks noChangeArrowheads="1"/>
          </p:cNvSpPr>
          <p:nvPr/>
        </p:nvSpPr>
        <p:spPr bwMode="auto">
          <a:xfrm>
            <a:off x="5832475" y="2852738"/>
            <a:ext cx="3311525" cy="1768475"/>
          </a:xfrm>
          <a:prstGeom prst="rect">
            <a:avLst/>
          </a:prstGeom>
          <a:noFill/>
          <a:ln w="9525">
            <a:noFill/>
            <a:miter lim="800000"/>
            <a:headEnd/>
            <a:tailEnd/>
          </a:ln>
          <a:effectLst/>
        </p:spPr>
        <p:txBody>
          <a:bodyPr>
            <a:spAutoFit/>
          </a:bodyPr>
          <a:lstStyle/>
          <a:p>
            <a:pPr marL="342900" indent="-342900" algn="ctr"/>
            <a:r>
              <a:rPr lang="tr-TR" sz="2800" b="1">
                <a:solidFill>
                  <a:srgbClr val="FF0000"/>
                </a:solidFill>
                <a:latin typeface="Verdana" pitchFamily="34" charset="0"/>
              </a:rPr>
              <a:t>Teşekkürler</a:t>
            </a:r>
          </a:p>
          <a:p>
            <a:pPr marL="342900" indent="-342900" algn="ctr"/>
            <a:endParaRPr lang="tr-TR" sz="2000" b="1">
              <a:solidFill>
                <a:srgbClr val="000099"/>
              </a:solidFill>
              <a:latin typeface="Verdana" pitchFamily="34" charset="0"/>
            </a:endParaRPr>
          </a:p>
          <a:p>
            <a:pPr marL="342900" indent="-342900" algn="ctr"/>
            <a:endParaRPr lang="tr-TR" sz="2000" b="1">
              <a:solidFill>
                <a:srgbClr val="000099"/>
              </a:solidFill>
              <a:latin typeface="Verdana" pitchFamily="34" charset="0"/>
            </a:endParaRPr>
          </a:p>
          <a:p>
            <a:pPr marL="342900" indent="-342900" algn="r"/>
            <a:endParaRPr lang="tr-TR" b="1">
              <a:latin typeface="Tahoma" pitchFamily="34" charset="0"/>
            </a:endParaRPr>
          </a:p>
          <a:p>
            <a:pPr marL="342900" indent="-342900" algn="ctr"/>
            <a:endParaRPr lang="tr-TR" sz="1800">
              <a:solidFill>
                <a:schemeClr val="accent1"/>
              </a:solidFill>
              <a:latin typeface="Tahoma"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29730"/>
                                        </p:tgtEl>
                                        <p:attrNameLst>
                                          <p:attrName>style.visibility</p:attrName>
                                        </p:attrNameLst>
                                      </p:cBhvr>
                                      <p:to>
                                        <p:strVal val="visible"/>
                                      </p:to>
                                    </p:set>
                                    <p:animEffect transition="in" filter="blinds(horizontal)">
                                      <p:cBhvr>
                                        <p:cTn id="7" dur="2000"/>
                                        <p:tgtEl>
                                          <p:spTgt spid="329730"/>
                                        </p:tgtEl>
                                      </p:cBhvr>
                                    </p:animEffect>
                                  </p:childTnLst>
                                </p:cTn>
                              </p:par>
                              <p:par>
                                <p:cTn id="8" presetID="10" presetClass="entr" presetSubtype="0" fill="hold" nodeType="withEffect">
                                  <p:stCondLst>
                                    <p:cond delay="0"/>
                                  </p:stCondLst>
                                  <p:childTnLst>
                                    <p:set>
                                      <p:cBhvr>
                                        <p:cTn id="9" dur="1" fill="hold">
                                          <p:stCondLst>
                                            <p:cond delay="0"/>
                                          </p:stCondLst>
                                        </p:cTn>
                                        <p:tgtEl>
                                          <p:spTgt spid="329735"/>
                                        </p:tgtEl>
                                        <p:attrNameLst>
                                          <p:attrName>style.visibility</p:attrName>
                                        </p:attrNameLst>
                                      </p:cBhvr>
                                      <p:to>
                                        <p:strVal val="visible"/>
                                      </p:to>
                                    </p:set>
                                    <p:animEffect transition="in" filter="fade">
                                      <p:cBhvr>
                                        <p:cTn id="10" dur="2000"/>
                                        <p:tgtEl>
                                          <p:spTgt spid="329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86722" name="Rectangle 2"/>
          <p:cNvSpPr>
            <a:spLocks noGrp="1" noChangeArrowheads="1"/>
          </p:cNvSpPr>
          <p:nvPr>
            <p:ph type="title" idx="4294967295"/>
          </p:nvPr>
        </p:nvSpPr>
        <p:spPr>
          <a:xfrm>
            <a:off x="0" y="0"/>
            <a:ext cx="9144000" cy="1143000"/>
          </a:xfrm>
          <a:ln/>
        </p:spPr>
        <p:txBody>
          <a:bodyPr/>
          <a:lstStyle/>
          <a:p>
            <a:r>
              <a:rPr lang="tr-TR" sz="2800" b="1">
                <a:effectLst>
                  <a:outerShdw blurRad="38100" dist="38100" dir="2700000" algn="tl">
                    <a:srgbClr val="000000"/>
                  </a:outerShdw>
                </a:effectLst>
              </a:rPr>
              <a:t>TÜRK STANDARDLARI ENSİTÜSÜ</a:t>
            </a:r>
            <a:br>
              <a:rPr lang="tr-TR" sz="2800" b="1">
                <a:effectLst>
                  <a:outerShdw blurRad="38100" dist="38100" dir="2700000" algn="tl">
                    <a:srgbClr val="000000"/>
                  </a:outerShdw>
                </a:effectLst>
              </a:rPr>
            </a:br>
            <a:r>
              <a:rPr lang="tr-TR" sz="2800" b="1">
                <a:effectLst>
                  <a:outerShdw blurRad="38100" dist="38100" dir="2700000" algn="tl">
                    <a:srgbClr val="000000"/>
                  </a:outerShdw>
                </a:effectLst>
              </a:rPr>
              <a:t> HİZMET ALANLARI</a:t>
            </a:r>
          </a:p>
        </p:txBody>
      </p:sp>
      <p:sp>
        <p:nvSpPr>
          <p:cNvPr id="444419" name="Rectangle 3"/>
          <p:cNvSpPr>
            <a:spLocks noGrp="1" noChangeArrowheads="1"/>
          </p:cNvSpPr>
          <p:nvPr>
            <p:ph type="body" idx="4294967295"/>
          </p:nvPr>
        </p:nvSpPr>
        <p:spPr>
          <a:xfrm>
            <a:off x="685800" y="1371600"/>
            <a:ext cx="7772400" cy="4724400"/>
          </a:xfrm>
          <a:noFill/>
          <a:ln/>
        </p:spPr>
        <p:txBody>
          <a:bodyPr/>
          <a:lstStyle/>
          <a:p>
            <a:pPr>
              <a:lnSpc>
                <a:spcPct val="80000"/>
              </a:lnSpc>
              <a:buClr>
                <a:srgbClr val="003399"/>
              </a:buClr>
              <a:buSzPct val="60000"/>
              <a:buFont typeface="Wingdings" pitchFamily="2" charset="2"/>
              <a:buBlip>
                <a:blip r:embed="rId2"/>
              </a:buBlip>
            </a:pPr>
            <a:r>
              <a:rPr lang="tr-TR" sz="2000"/>
              <a:t>Sistem Belgelendirme</a:t>
            </a:r>
          </a:p>
          <a:p>
            <a:pPr>
              <a:lnSpc>
                <a:spcPct val="80000"/>
              </a:lnSpc>
              <a:buClr>
                <a:srgbClr val="003399"/>
              </a:buClr>
              <a:buSzPct val="60000"/>
              <a:buFont typeface="Wingdings" pitchFamily="2" charset="2"/>
              <a:buNone/>
            </a:pPr>
            <a:endParaRPr lang="tr-TR" sz="2000"/>
          </a:p>
          <a:p>
            <a:pPr>
              <a:lnSpc>
                <a:spcPct val="80000"/>
              </a:lnSpc>
              <a:buClr>
                <a:srgbClr val="003399"/>
              </a:buClr>
              <a:buSzPct val="60000"/>
              <a:buFont typeface="Wingdings" pitchFamily="2" charset="2"/>
              <a:buBlip>
                <a:blip r:embed="rId2"/>
              </a:buBlip>
            </a:pPr>
            <a:r>
              <a:rPr lang="tr-TR" sz="2000"/>
              <a:t>Personel Belgelendirme</a:t>
            </a:r>
          </a:p>
          <a:p>
            <a:pPr>
              <a:lnSpc>
                <a:spcPct val="80000"/>
              </a:lnSpc>
              <a:buClr>
                <a:srgbClr val="003399"/>
              </a:buClr>
              <a:buSzPct val="60000"/>
              <a:buFont typeface="Wingdings" pitchFamily="2" charset="2"/>
              <a:buNone/>
            </a:pPr>
            <a:endParaRPr lang="en-GB" sz="2000"/>
          </a:p>
          <a:p>
            <a:pPr>
              <a:lnSpc>
                <a:spcPct val="80000"/>
              </a:lnSpc>
              <a:buClr>
                <a:srgbClr val="003399"/>
              </a:buClr>
              <a:buSzPct val="60000"/>
              <a:buFont typeface="Wingdings" pitchFamily="2" charset="2"/>
              <a:buBlip>
                <a:blip r:embed="rId2"/>
              </a:buBlip>
            </a:pPr>
            <a:r>
              <a:rPr lang="tr-TR" sz="2000"/>
              <a:t>Ürün ve Hizmet Yeri Belgelendirme</a:t>
            </a:r>
          </a:p>
          <a:p>
            <a:pPr>
              <a:lnSpc>
                <a:spcPct val="80000"/>
              </a:lnSpc>
              <a:buClr>
                <a:srgbClr val="003399"/>
              </a:buClr>
              <a:buSzPct val="60000"/>
              <a:buFont typeface="Wingdings" pitchFamily="2" charset="2"/>
              <a:buNone/>
            </a:pPr>
            <a:endParaRPr lang="tr-TR" sz="2000"/>
          </a:p>
          <a:p>
            <a:pPr>
              <a:lnSpc>
                <a:spcPct val="80000"/>
              </a:lnSpc>
              <a:buClr>
                <a:srgbClr val="003399"/>
              </a:buClr>
              <a:buSzPct val="60000"/>
              <a:buFont typeface="Wingdings" pitchFamily="2" charset="2"/>
              <a:buBlip>
                <a:blip r:embed="rId2"/>
              </a:buBlip>
            </a:pPr>
            <a:r>
              <a:rPr lang="tr-TR" sz="2000"/>
              <a:t>Gözetim ve Muayene </a:t>
            </a:r>
          </a:p>
          <a:p>
            <a:pPr>
              <a:lnSpc>
                <a:spcPct val="80000"/>
              </a:lnSpc>
              <a:buClr>
                <a:srgbClr val="003399"/>
              </a:buClr>
              <a:buSzPct val="60000"/>
              <a:buFont typeface="Wingdings" pitchFamily="2" charset="2"/>
              <a:buNone/>
            </a:pPr>
            <a:endParaRPr lang="en-GB" sz="2000"/>
          </a:p>
          <a:p>
            <a:pPr>
              <a:lnSpc>
                <a:spcPct val="80000"/>
              </a:lnSpc>
              <a:buClr>
                <a:srgbClr val="003399"/>
              </a:buClr>
              <a:buSzPct val="60000"/>
              <a:buFont typeface="Wingdings" pitchFamily="2" charset="2"/>
              <a:buBlip>
                <a:blip r:embed="rId2"/>
              </a:buBlip>
            </a:pPr>
            <a:r>
              <a:rPr lang="tr-TR" sz="2000"/>
              <a:t>Laboratuvar</a:t>
            </a:r>
          </a:p>
          <a:p>
            <a:pPr>
              <a:lnSpc>
                <a:spcPct val="80000"/>
              </a:lnSpc>
              <a:buClr>
                <a:srgbClr val="003399"/>
              </a:buClr>
              <a:buSzPct val="60000"/>
              <a:buFont typeface="Wingdings" pitchFamily="2" charset="2"/>
              <a:buNone/>
            </a:pPr>
            <a:endParaRPr lang="en-GB" sz="2000"/>
          </a:p>
          <a:p>
            <a:pPr>
              <a:lnSpc>
                <a:spcPct val="80000"/>
              </a:lnSpc>
              <a:buClr>
                <a:srgbClr val="003399"/>
              </a:buClr>
              <a:buSzPct val="60000"/>
              <a:buFont typeface="Wingdings" pitchFamily="2" charset="2"/>
              <a:buBlip>
                <a:blip r:embed="rId2"/>
              </a:buBlip>
            </a:pPr>
            <a:r>
              <a:rPr lang="tr-TR" sz="2000"/>
              <a:t>Metroloji ve Kalibrasyon</a:t>
            </a:r>
          </a:p>
          <a:p>
            <a:pPr>
              <a:lnSpc>
                <a:spcPct val="80000"/>
              </a:lnSpc>
              <a:buClr>
                <a:srgbClr val="003399"/>
              </a:buClr>
              <a:buSzPct val="60000"/>
              <a:buFont typeface="Wingdings" pitchFamily="2" charset="2"/>
              <a:buNone/>
            </a:pPr>
            <a:endParaRPr lang="en-GB" sz="2000"/>
          </a:p>
          <a:p>
            <a:pPr>
              <a:lnSpc>
                <a:spcPct val="80000"/>
              </a:lnSpc>
              <a:buClr>
                <a:srgbClr val="003399"/>
              </a:buClr>
              <a:buSzPct val="60000"/>
              <a:buFont typeface="Wingdings" pitchFamily="2" charset="2"/>
              <a:buBlip>
                <a:blip r:embed="rId2"/>
              </a:buBlip>
            </a:pPr>
            <a:r>
              <a:rPr lang="tr-TR" sz="2000"/>
              <a:t>Standard Hazırlama</a:t>
            </a:r>
          </a:p>
          <a:p>
            <a:pPr>
              <a:lnSpc>
                <a:spcPct val="80000"/>
              </a:lnSpc>
              <a:buClr>
                <a:srgbClr val="003399"/>
              </a:buClr>
              <a:buSzPct val="60000"/>
              <a:buFont typeface="Wingdings" pitchFamily="2" charset="2"/>
              <a:buNone/>
            </a:pPr>
            <a:endParaRPr lang="en-GB" sz="2000"/>
          </a:p>
          <a:p>
            <a:pPr>
              <a:lnSpc>
                <a:spcPct val="80000"/>
              </a:lnSpc>
              <a:buClr>
                <a:srgbClr val="003399"/>
              </a:buClr>
              <a:buSzPct val="60000"/>
              <a:buFont typeface="Wingdings" pitchFamily="2" charset="2"/>
              <a:buBlip>
                <a:blip r:embed="rId2"/>
              </a:buBlip>
            </a:pPr>
            <a:r>
              <a:rPr lang="tr-TR" sz="2000"/>
              <a:t>Tüketici Hakları</a:t>
            </a:r>
          </a:p>
          <a:p>
            <a:pPr>
              <a:lnSpc>
                <a:spcPct val="80000"/>
              </a:lnSpc>
            </a:pPr>
            <a:endParaRPr lang="tr-TR" sz="2000"/>
          </a:p>
          <a:p>
            <a:endParaRPr lang="tr-TR" sz="200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45058"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45059"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805696F9-3581-4D74-BA52-EE5565B8E75B}" type="slidenum">
              <a:rPr lang="en-US" sz="1400">
                <a:latin typeface="Arial Narrow" pitchFamily="34" charset="0"/>
              </a:rPr>
              <a:pPr algn="r" eaLnBrk="0" hangingPunct="0">
                <a:spcBef>
                  <a:spcPct val="50000"/>
                </a:spcBef>
              </a:pPr>
              <a:t>30</a:t>
            </a:fld>
            <a:endParaRPr lang="en-US" sz="1400">
              <a:latin typeface="Arial Narrow" pitchFamily="34" charset="0"/>
            </a:endParaRPr>
          </a:p>
        </p:txBody>
      </p:sp>
      <p:sp>
        <p:nvSpPr>
          <p:cNvPr id="25602" name="Rectangle 2"/>
          <p:cNvSpPr>
            <a:spLocks noGrp="1" noChangeArrowheads="1"/>
          </p:cNvSpPr>
          <p:nvPr>
            <p:ph type="title" idx="4294967295"/>
          </p:nvPr>
        </p:nvSpPr>
        <p:spPr>
          <a:noFill/>
          <a:effectLst>
            <a:outerShdw dist="13470" dir="2700000" algn="ctr" rotWithShape="0">
              <a:schemeClr val="bg2"/>
            </a:outerShdw>
          </a:effectLst>
        </p:spPr>
        <p:txBody>
          <a:bodyPr lIns="92075" tIns="46038" rIns="92075" bIns="46038" anchor="ctr"/>
          <a:lstStyle/>
          <a:p>
            <a:r>
              <a:rPr lang="en-AU" b="1">
                <a:effectLst>
                  <a:outerShdw blurRad="38100" dist="38100" dir="2700000" algn="tl">
                    <a:srgbClr val="C0C0C0"/>
                  </a:outerShdw>
                </a:effectLst>
              </a:rPr>
              <a:t>İLGİLİ TARAF</a:t>
            </a:r>
            <a:endParaRPr lang="en-AU">
              <a:effectLst>
                <a:outerShdw blurRad="38100" dist="38100" dir="2700000" algn="tl">
                  <a:srgbClr val="C0C0C0"/>
                </a:outerShdw>
              </a:effectLst>
            </a:endParaRPr>
          </a:p>
        </p:txBody>
      </p:sp>
      <p:sp>
        <p:nvSpPr>
          <p:cNvPr id="25603" name="Rectangle 3"/>
          <p:cNvSpPr>
            <a:spLocks noGrp="1" noChangeArrowheads="1"/>
          </p:cNvSpPr>
          <p:nvPr>
            <p:ph type="body" idx="4294967295"/>
          </p:nvPr>
        </p:nvSpPr>
        <p:spPr>
          <a:noFill/>
        </p:spPr>
        <p:txBody>
          <a:bodyPr lIns="92075" tIns="46038" rIns="92075" bIns="46038"/>
          <a:lstStyle/>
          <a:p>
            <a:pPr>
              <a:buFont typeface="Wingdings" pitchFamily="2" charset="2"/>
              <a:buNone/>
            </a:pPr>
            <a:r>
              <a:rPr lang="tr-TR" sz="2400" b="1">
                <a:effectLst>
                  <a:outerShdw blurRad="38100" dist="38100" dir="2700000" algn="tl">
                    <a:srgbClr val="C0C0C0"/>
                  </a:outerShdw>
                </a:effectLst>
              </a:rPr>
              <a:t>İlgili taraf</a:t>
            </a:r>
            <a:endParaRPr lang="tr-TR" sz="2400">
              <a:effectLst>
                <a:outerShdw blurRad="38100" dist="38100" dir="2700000" algn="tl">
                  <a:srgbClr val="C0C0C0"/>
                </a:outerShdw>
              </a:effectLst>
            </a:endParaRPr>
          </a:p>
          <a:p>
            <a:pPr>
              <a:buFont typeface="Wingdings" pitchFamily="2" charset="2"/>
              <a:buNone/>
            </a:pPr>
            <a:r>
              <a:rPr lang="tr-TR" sz="2400">
                <a:effectLst>
                  <a:outerShdw blurRad="38100" dist="38100" dir="2700000" algn="tl">
                    <a:srgbClr val="C0C0C0"/>
                  </a:outerShdw>
                </a:effectLst>
              </a:rPr>
              <a:t>Bir </a:t>
            </a:r>
            <a:r>
              <a:rPr lang="tr-TR" sz="2400" b="1">
                <a:effectLst>
                  <a:outerShdw blurRad="38100" dist="38100" dir="2700000" algn="tl">
                    <a:srgbClr val="C0C0C0"/>
                  </a:outerShdw>
                </a:effectLst>
              </a:rPr>
              <a:t>kuruluşun </a:t>
            </a:r>
            <a:r>
              <a:rPr lang="tr-TR" sz="2400">
                <a:effectLst>
                  <a:outerShdw blurRad="38100" dist="38100" dir="2700000" algn="tl">
                    <a:srgbClr val="C0C0C0"/>
                  </a:outerShdw>
                </a:effectLst>
              </a:rPr>
              <a:t>performansından veya başarısından bir fayda sağlayan kişi veya grup.</a:t>
            </a:r>
            <a:endParaRPr lang="tr-TR" sz="2400" b="1">
              <a:effectLst>
                <a:outerShdw blurRad="38100" dist="38100" dir="2700000" algn="tl">
                  <a:srgbClr val="C0C0C0"/>
                </a:outerShdw>
              </a:effectLst>
            </a:endParaRPr>
          </a:p>
          <a:p>
            <a:pPr>
              <a:buFont typeface="Wingdings" pitchFamily="2" charset="2"/>
              <a:buNone/>
            </a:pPr>
            <a:r>
              <a:rPr lang="tr-TR" sz="2400" b="1">
                <a:effectLst>
                  <a:outerShdw blurRad="38100" dist="38100" dir="2700000" algn="tl">
                    <a:srgbClr val="C0C0C0"/>
                  </a:outerShdw>
                </a:effectLst>
              </a:rPr>
              <a:t>Örnek- Müşteriler</a:t>
            </a:r>
            <a:r>
              <a:rPr lang="tr-TR" sz="2400">
                <a:effectLst>
                  <a:outerShdw blurRad="38100" dist="38100" dir="2700000" algn="tl">
                    <a:srgbClr val="C0C0C0"/>
                  </a:outerShdw>
                </a:effectLst>
              </a:rPr>
              <a:t>, mal sahipleri, kuruluşta çalışanlar, </a:t>
            </a:r>
            <a:r>
              <a:rPr lang="tr-TR" sz="2400" b="1">
                <a:effectLst>
                  <a:outerShdw blurRad="38100" dist="38100" dir="2700000" algn="tl">
                    <a:srgbClr val="C0C0C0"/>
                  </a:outerShdw>
                </a:effectLst>
              </a:rPr>
              <a:t>tedarikçiler</a:t>
            </a:r>
            <a:r>
              <a:rPr lang="tr-TR" sz="2400">
                <a:effectLst>
                  <a:outerShdw blurRad="38100" dist="38100" dir="2700000" algn="tl">
                    <a:srgbClr val="C0C0C0"/>
                  </a:outerShdw>
                </a:effectLst>
              </a:rPr>
              <a:t>, bankerler, sendikalar, ortaklar veya toplum.</a:t>
            </a:r>
            <a:endParaRPr lang="tr-TR" sz="2400" b="1">
              <a:effectLst>
                <a:outerShdw blurRad="38100" dist="38100" dir="2700000" algn="tl">
                  <a:srgbClr val="C0C0C0"/>
                </a:outerShdw>
              </a:effectLst>
            </a:endParaRPr>
          </a:p>
          <a:p>
            <a:pPr>
              <a:buFont typeface="Wingdings" pitchFamily="2" charset="2"/>
              <a:buNone/>
            </a:pPr>
            <a:r>
              <a:rPr lang="tr-TR" sz="2400" b="1">
                <a:effectLst>
                  <a:outerShdw blurRad="38100" dist="38100" dir="2700000" algn="tl">
                    <a:srgbClr val="C0C0C0"/>
                  </a:outerShdw>
                </a:effectLst>
              </a:rPr>
              <a:t>Not- </a:t>
            </a:r>
            <a:r>
              <a:rPr lang="tr-TR" sz="2400">
                <a:effectLst>
                  <a:outerShdw blurRad="38100" dist="38100" dir="2700000" algn="tl">
                    <a:srgbClr val="C0C0C0"/>
                  </a:outerShdw>
                </a:effectLst>
              </a:rPr>
              <a:t>Grup, bir kuruluştan, kuruluşun bir bölümünden veya birden fazla kuruluştan oluşabilir.</a:t>
            </a:r>
          </a:p>
        </p:txBody>
      </p:sp>
      <p:graphicFrame>
        <p:nvGraphicFramePr>
          <p:cNvPr id="25604" name="Object 4"/>
          <p:cNvGraphicFramePr>
            <a:graphicFrameLocks/>
          </p:cNvGraphicFramePr>
          <p:nvPr/>
        </p:nvGraphicFramePr>
        <p:xfrm>
          <a:off x="5192713" y="2781300"/>
          <a:ext cx="3951287" cy="3225800"/>
        </p:xfrm>
        <a:graphic>
          <a:graphicData uri="http://schemas.openxmlformats.org/presentationml/2006/ole">
            <p:oleObj spid="_x0000_s45062" name="Clip" r:id="rId3" imgW="4279680" imgH="3225600" progId="MS_ClipArt_Gallery.2">
              <p:embed/>
            </p:oleObj>
          </a:graphicData>
        </a:graphic>
      </p:graphicFrame>
      <p:sp>
        <p:nvSpPr>
          <p:cNvPr id="9218"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b="1">
                <a:solidFill>
                  <a:schemeClr val="bg1"/>
                </a:solidFill>
                <a:latin typeface="Verdana" pitchFamily="34" charset="0"/>
              </a:rPr>
              <a:t>İLGİLİ TARAF</a:t>
            </a:r>
            <a:endParaRPr lang="en-AU" b="1">
              <a:solidFill>
                <a:schemeClr val="bg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0-#ppt_w/2"/>
                                          </p:val>
                                        </p:tav>
                                        <p:tav tm="100000">
                                          <p:val>
                                            <p:strVal val="#ppt_x"/>
                                          </p:val>
                                        </p:tav>
                                      </p:tavLst>
                                    </p:anim>
                                    <p:anim calcmode="lin" valueType="num">
                                      <p:cBhvr additive="base">
                                        <p:cTn id="8" dur="500" fill="hold"/>
                                        <p:tgtEl>
                                          <p:spTgt spid="2560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blinds(horizontal)">
                                      <p:cBhvr>
                                        <p:cTn id="12" dur="500"/>
                                        <p:tgtEl>
                                          <p:spTgt spid="25603">
                                            <p:txEl>
                                              <p:pRg st="0" end="0"/>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16" dur="500"/>
                                        <p:tgtEl>
                                          <p:spTgt spid="25603">
                                            <p:txEl>
                                              <p:pRg st="1" end="1"/>
                                            </p:txEl>
                                          </p:spTgt>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20" dur="500"/>
                                        <p:tgtEl>
                                          <p:spTgt spid="25603">
                                            <p:txEl>
                                              <p:pRg st="2" end="2"/>
                                            </p:txEl>
                                          </p:spTgt>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24" dur="500"/>
                                        <p:tgtEl>
                                          <p:spTgt spid="25603">
                                            <p:txEl>
                                              <p:pRg st="3" end="3"/>
                                            </p:txEl>
                                          </p:spTgt>
                                        </p:tgtEl>
                                      </p:cBhvr>
                                    </p:animEffect>
                                  </p:childTnLst>
                                </p:cTn>
                              </p:par>
                            </p:childTnLst>
                          </p:cTn>
                        </p:par>
                        <p:par>
                          <p:cTn id="25" fill="hold">
                            <p:stCondLst>
                              <p:cond delay="2500"/>
                            </p:stCondLst>
                            <p:childTnLst>
                              <p:par>
                                <p:cTn id="26" presetID="3" presetClass="entr" presetSubtype="10" fill="hold" nodeType="afterEffect">
                                  <p:stCondLst>
                                    <p:cond delay="0"/>
                                  </p:stCondLst>
                                  <p:childTnLst>
                                    <p:set>
                                      <p:cBhvr>
                                        <p:cTn id="27" dur="1" fill="hold">
                                          <p:stCondLst>
                                            <p:cond delay="0"/>
                                          </p:stCondLst>
                                        </p:cTn>
                                        <p:tgtEl>
                                          <p:spTgt spid="25604"/>
                                        </p:tgtEl>
                                        <p:attrNameLst>
                                          <p:attrName>style.visibility</p:attrName>
                                        </p:attrNameLst>
                                      </p:cBhvr>
                                      <p:to>
                                        <p:strVal val="visible"/>
                                      </p:to>
                                    </p:set>
                                    <p:animEffect transition="in" filter="blinds(horizontal)">
                                      <p:cBhvr>
                                        <p:cTn id="28" dur="500"/>
                                        <p:tgtEl>
                                          <p:spTgt spid="25604"/>
                                        </p:tgtEl>
                                      </p:cBhvr>
                                    </p:animEffect>
                                  </p:childTnLst>
                                </p:cTn>
                              </p:par>
                            </p:childTnLst>
                          </p:cTn>
                        </p:par>
                        <p:par>
                          <p:cTn id="29" fill="hold">
                            <p:stCondLst>
                              <p:cond delay="3000"/>
                            </p:stCondLst>
                            <p:childTnLst>
                              <p:par>
                                <p:cTn id="30" presetID="2" presetClass="entr" presetSubtype="8" fill="hold" grpId="0" nodeType="afterEffect">
                                  <p:stCondLst>
                                    <p:cond delay="0"/>
                                  </p:stCondLst>
                                  <p:childTnLst>
                                    <p:set>
                                      <p:cBhvr>
                                        <p:cTn id="31" dur="1" fill="hold">
                                          <p:stCondLst>
                                            <p:cond delay="0"/>
                                          </p:stCondLst>
                                        </p:cTn>
                                        <p:tgtEl>
                                          <p:spTgt spid="9218"/>
                                        </p:tgtEl>
                                        <p:attrNameLst>
                                          <p:attrName>style.visibility</p:attrName>
                                        </p:attrNameLst>
                                      </p:cBhvr>
                                      <p:to>
                                        <p:strVal val="visible"/>
                                      </p:to>
                                    </p:set>
                                    <p:anim calcmode="lin" valueType="num">
                                      <p:cBhvr additive="base">
                                        <p:cTn id="32" dur="500" fill="hold"/>
                                        <p:tgtEl>
                                          <p:spTgt spid="9218"/>
                                        </p:tgtEl>
                                        <p:attrNameLst>
                                          <p:attrName>ppt_x</p:attrName>
                                        </p:attrNameLst>
                                      </p:cBhvr>
                                      <p:tavLst>
                                        <p:tav tm="0">
                                          <p:val>
                                            <p:strVal val="0-#ppt_w/2"/>
                                          </p:val>
                                        </p:tav>
                                        <p:tav tm="100000">
                                          <p:val>
                                            <p:strVal val="#ppt_x"/>
                                          </p:val>
                                        </p:tav>
                                      </p:tavLst>
                                    </p:anim>
                                    <p:anim calcmode="lin" valueType="num">
                                      <p:cBhvr additive="base">
                                        <p:cTn id="33"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3" grpId="0" build="p" autoUpdateAnimBg="0" advAuto="0"/>
      <p:bldP spid="9218"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46082"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46083"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4A5F1735-3C8A-4220-AC7B-8770ACCB144A}" type="slidenum">
              <a:rPr lang="en-US" sz="1400">
                <a:latin typeface="Arial Narrow" pitchFamily="34" charset="0"/>
              </a:rPr>
              <a:pPr algn="r" eaLnBrk="0" hangingPunct="0">
                <a:spcBef>
                  <a:spcPct val="50000"/>
                </a:spcBef>
              </a:pPr>
              <a:t>31</a:t>
            </a:fld>
            <a:endParaRPr lang="en-US" sz="1400">
              <a:latin typeface="Arial Narrow" pitchFamily="34" charset="0"/>
            </a:endParaRPr>
          </a:p>
        </p:txBody>
      </p:sp>
      <p:sp>
        <p:nvSpPr>
          <p:cNvPr id="26626" name="Rectangle 2"/>
          <p:cNvSpPr>
            <a:spLocks noGrp="1" noChangeArrowheads="1"/>
          </p:cNvSpPr>
          <p:nvPr>
            <p:ph type="title" idx="4294967295"/>
          </p:nvPr>
        </p:nvSpPr>
        <p:spPr>
          <a:xfrm>
            <a:off x="0" y="0"/>
            <a:ext cx="7772400" cy="1143000"/>
          </a:xfrm>
          <a:noFill/>
          <a:effectLst>
            <a:outerShdw dist="13470" dir="2700000" algn="ctr" rotWithShape="0">
              <a:schemeClr val="bg2"/>
            </a:outerShdw>
          </a:effectLst>
        </p:spPr>
        <p:txBody>
          <a:bodyPr lIns="92075" tIns="46038" rIns="92075" bIns="46038" anchor="ctr"/>
          <a:lstStyle/>
          <a:p>
            <a:r>
              <a:rPr lang="en-AU" b="1">
                <a:effectLst>
                  <a:outerShdw blurRad="38100" dist="38100" dir="2700000" algn="tl">
                    <a:srgbClr val="C0C0C0"/>
                  </a:outerShdw>
                </a:effectLst>
              </a:rPr>
              <a:t>ÇALIŞMA ORTAMI</a:t>
            </a:r>
            <a:endParaRPr lang="en-AU">
              <a:effectLst>
                <a:outerShdw blurRad="38100" dist="38100" dir="2700000" algn="tl">
                  <a:srgbClr val="C0C0C0"/>
                </a:outerShdw>
              </a:effectLst>
            </a:endParaRPr>
          </a:p>
        </p:txBody>
      </p:sp>
      <p:graphicFrame>
        <p:nvGraphicFramePr>
          <p:cNvPr id="26628" name="Object 4"/>
          <p:cNvGraphicFramePr>
            <a:graphicFrameLocks/>
          </p:cNvGraphicFramePr>
          <p:nvPr/>
        </p:nvGraphicFramePr>
        <p:xfrm>
          <a:off x="900113" y="3500438"/>
          <a:ext cx="7245350" cy="2362200"/>
        </p:xfrm>
        <a:graphic>
          <a:graphicData uri="http://schemas.openxmlformats.org/presentationml/2006/ole">
            <p:oleObj spid="_x0000_s46086" name="Clip" r:id="rId3" imgW="5956200" imgH="3288960" progId="MS_ClipArt_Gallery.2">
              <p:embed/>
            </p:oleObj>
          </a:graphicData>
        </a:graphic>
      </p:graphicFrame>
      <p:sp>
        <p:nvSpPr>
          <p:cNvPr id="9218"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b="1">
                <a:solidFill>
                  <a:schemeClr val="bg1"/>
                </a:solidFill>
                <a:latin typeface="Verdana" pitchFamily="34" charset="0"/>
              </a:rPr>
              <a:t>ÇALIŞMA ORTAMI</a:t>
            </a:r>
            <a:endParaRPr lang="en-AU" b="1">
              <a:solidFill>
                <a:schemeClr val="bg1"/>
              </a:solidFill>
              <a:latin typeface="Verdana" pitchFamily="34" charset="0"/>
            </a:endParaRPr>
          </a:p>
        </p:txBody>
      </p:sp>
      <p:sp>
        <p:nvSpPr>
          <p:cNvPr id="46088" name="Rectangle 8"/>
          <p:cNvSpPr>
            <a:spLocks noChangeArrowheads="1"/>
          </p:cNvSpPr>
          <p:nvPr/>
        </p:nvSpPr>
        <p:spPr bwMode="auto">
          <a:xfrm>
            <a:off x="250825" y="1484313"/>
            <a:ext cx="8640763" cy="1917700"/>
          </a:xfrm>
          <a:prstGeom prst="rect">
            <a:avLst/>
          </a:prstGeom>
          <a:noFill/>
          <a:ln w="9525">
            <a:noFill/>
            <a:miter lim="800000"/>
            <a:headEnd/>
            <a:tailEnd/>
          </a:ln>
          <a:effectLst/>
        </p:spPr>
        <p:txBody>
          <a:bodyPr anchor="ctr">
            <a:spAutoFit/>
          </a:bodyPr>
          <a:lstStyle/>
          <a:p>
            <a:r>
              <a:rPr lang="tr-TR" b="1"/>
              <a:t>Çalışma ortamı</a:t>
            </a:r>
            <a:endParaRPr lang="tr-TR"/>
          </a:p>
          <a:p>
            <a:r>
              <a:rPr lang="tr-TR"/>
              <a:t>İşin yapılması sırasında etkisi altında bulunulan şartlar grubu.</a:t>
            </a:r>
            <a:endParaRPr lang="tr-TR" b="1"/>
          </a:p>
          <a:p>
            <a:r>
              <a:rPr lang="tr-TR" b="1"/>
              <a:t>Not - </a:t>
            </a:r>
            <a:r>
              <a:rPr lang="tr-TR"/>
              <a:t>Şartlar, fiziksel, sosyal, psikolojik veya çevre faktörlerini (sıcaklık, bilgi ve uyarı işaretleri, ergonomi ve atmosferik bileşim) içerir.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0-#ppt_w/2"/>
                                          </p:val>
                                        </p:tav>
                                        <p:tav tm="100000">
                                          <p:val>
                                            <p:strVal val="#ppt_x"/>
                                          </p:val>
                                        </p:tav>
                                      </p:tavLst>
                                    </p:anim>
                                    <p:anim calcmode="lin" valueType="num">
                                      <p:cBhvr additive="base">
                                        <p:cTn id="8" dur="500" fill="hold"/>
                                        <p:tgtEl>
                                          <p:spTgt spid="266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26628"/>
                                        </p:tgtEl>
                                        <p:attrNameLst>
                                          <p:attrName>style.visibility</p:attrName>
                                        </p:attrNameLst>
                                      </p:cBhvr>
                                      <p:to>
                                        <p:strVal val="visible"/>
                                      </p:to>
                                    </p:set>
                                    <p:anim calcmode="lin" valueType="num">
                                      <p:cBhvr additive="base">
                                        <p:cTn id="12" dur="500" fill="hold"/>
                                        <p:tgtEl>
                                          <p:spTgt spid="26628"/>
                                        </p:tgtEl>
                                        <p:attrNameLst>
                                          <p:attrName>ppt_x</p:attrName>
                                        </p:attrNameLst>
                                      </p:cBhvr>
                                      <p:tavLst>
                                        <p:tav tm="0">
                                          <p:val>
                                            <p:strVal val="0-#ppt_w/2"/>
                                          </p:val>
                                        </p:tav>
                                        <p:tav tm="100000">
                                          <p:val>
                                            <p:strVal val="#ppt_x"/>
                                          </p:val>
                                        </p:tav>
                                      </p:tavLst>
                                    </p:anim>
                                    <p:anim calcmode="lin" valueType="num">
                                      <p:cBhvr additive="base">
                                        <p:cTn id="13" dur="500" fill="hold"/>
                                        <p:tgtEl>
                                          <p:spTgt spid="2662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218"/>
                                        </p:tgtEl>
                                        <p:attrNameLst>
                                          <p:attrName>style.visibility</p:attrName>
                                        </p:attrNameLst>
                                      </p:cBhvr>
                                      <p:to>
                                        <p:strVal val="visible"/>
                                      </p:to>
                                    </p:set>
                                    <p:anim calcmode="lin" valueType="num">
                                      <p:cBhvr additive="base">
                                        <p:cTn id="17" dur="500" fill="hold"/>
                                        <p:tgtEl>
                                          <p:spTgt spid="9218"/>
                                        </p:tgtEl>
                                        <p:attrNameLst>
                                          <p:attrName>ppt_x</p:attrName>
                                        </p:attrNameLst>
                                      </p:cBhvr>
                                      <p:tavLst>
                                        <p:tav tm="0">
                                          <p:val>
                                            <p:strVal val="0-#ppt_w/2"/>
                                          </p:val>
                                        </p:tav>
                                        <p:tav tm="100000">
                                          <p:val>
                                            <p:strVal val="#ppt_x"/>
                                          </p:val>
                                        </p:tav>
                                      </p:tavLst>
                                    </p:anim>
                                    <p:anim calcmode="lin" valueType="num">
                                      <p:cBhvr additive="base">
                                        <p:cTn id="18"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9218"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47106"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47107"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67F9A1D4-12C7-4B0A-9DFA-D59778B1096C}" type="slidenum">
              <a:rPr lang="en-US" sz="1400">
                <a:latin typeface="Arial Narrow" pitchFamily="34" charset="0"/>
              </a:rPr>
              <a:pPr algn="r" eaLnBrk="0" hangingPunct="0">
                <a:spcBef>
                  <a:spcPct val="50000"/>
                </a:spcBef>
              </a:pPr>
              <a:t>32</a:t>
            </a:fld>
            <a:endParaRPr lang="en-US" sz="1400">
              <a:latin typeface="Arial Narrow" pitchFamily="34" charset="0"/>
            </a:endParaRPr>
          </a:p>
        </p:txBody>
      </p:sp>
      <p:sp>
        <p:nvSpPr>
          <p:cNvPr id="27650" name="Rectangle 2"/>
          <p:cNvSpPr>
            <a:spLocks noGrp="1" noChangeArrowheads="1"/>
          </p:cNvSpPr>
          <p:nvPr>
            <p:ph type="title" idx="4294967295"/>
          </p:nvPr>
        </p:nvSpPr>
        <p:spPr>
          <a:xfrm>
            <a:off x="0" y="0"/>
            <a:ext cx="9144000" cy="1143000"/>
          </a:xfrm>
        </p:spPr>
        <p:txBody>
          <a:bodyPr/>
          <a:lstStyle/>
          <a:p>
            <a:r>
              <a:rPr lang="tr-TR" sz="1800" b="1">
                <a:effectLst>
                  <a:outerShdw blurRad="38100" dist="38100" dir="2700000" algn="tl">
                    <a:srgbClr val="000000"/>
                  </a:outerShdw>
                </a:effectLst>
              </a:rPr>
              <a:t>KALİTENİN TEMİNİNDE AŞAMALAR</a:t>
            </a:r>
            <a:endParaRPr lang="tr-TR" sz="2000">
              <a:effectLst>
                <a:outerShdw blurRad="38100" dist="38100" dir="2700000" algn="tl">
                  <a:srgbClr val="000000"/>
                </a:outerShdw>
              </a:effectLst>
            </a:endParaRPr>
          </a:p>
        </p:txBody>
      </p:sp>
      <p:grpSp>
        <p:nvGrpSpPr>
          <p:cNvPr id="47109" name="Group 21"/>
          <p:cNvGrpSpPr>
            <a:grpSpLocks/>
          </p:cNvGrpSpPr>
          <p:nvPr/>
        </p:nvGrpSpPr>
        <p:grpSpPr bwMode="auto">
          <a:xfrm>
            <a:off x="1617663" y="1828800"/>
            <a:ext cx="6813550" cy="4343400"/>
            <a:chOff x="888" y="1008"/>
            <a:chExt cx="4650" cy="2736"/>
          </a:xfrm>
        </p:grpSpPr>
        <p:sp>
          <p:nvSpPr>
            <p:cNvPr id="47110" name="Oval 12"/>
            <p:cNvSpPr>
              <a:spLocks noChangeArrowheads="1"/>
            </p:cNvSpPr>
            <p:nvPr/>
          </p:nvSpPr>
          <p:spPr bwMode="auto">
            <a:xfrm rot="10800000" flipV="1">
              <a:off x="2309" y="1588"/>
              <a:ext cx="1679" cy="1306"/>
            </a:xfrm>
            <a:prstGeom prst="ellipse">
              <a:avLst/>
            </a:prstGeom>
            <a:solidFill>
              <a:srgbClr val="CCFFCC">
                <a:alpha val="50195"/>
              </a:srgbClr>
            </a:solidFill>
            <a:ln w="9525">
              <a:solidFill>
                <a:srgbClr val="FF3300"/>
              </a:solidFill>
              <a:round/>
              <a:headEnd/>
              <a:tailEnd/>
            </a:ln>
          </p:spPr>
          <p:txBody>
            <a:bodyPr/>
            <a:lstStyle/>
            <a:p>
              <a:pPr eaLnBrk="0" hangingPunct="0"/>
              <a:endParaRPr lang="tr-TR" sz="2000" b="1">
                <a:solidFill>
                  <a:schemeClr val="bg1"/>
                </a:solidFill>
              </a:endParaRPr>
            </a:p>
            <a:p>
              <a:pPr algn="ctr" eaLnBrk="0" hangingPunct="0">
                <a:lnSpc>
                  <a:spcPct val="200000"/>
                </a:lnSpc>
              </a:pPr>
              <a:r>
                <a:rPr lang="tr-TR" sz="2000" b="1"/>
                <a:t>USTALIK</a:t>
              </a:r>
              <a:endParaRPr lang="tr-TR" sz="2000" b="1">
                <a:solidFill>
                  <a:schemeClr val="bg1"/>
                </a:solidFill>
              </a:endParaRPr>
            </a:p>
            <a:p>
              <a:pPr eaLnBrk="0" hangingPunct="0"/>
              <a:endParaRPr lang="tr-TR" sz="2000" b="1">
                <a:solidFill>
                  <a:schemeClr val="bg1"/>
                </a:solidFill>
              </a:endParaRPr>
            </a:p>
            <a:p>
              <a:pPr eaLnBrk="0" hangingPunct="0"/>
              <a:endParaRPr lang="tr-TR" sz="2000" b="1">
                <a:solidFill>
                  <a:schemeClr val="bg1"/>
                </a:solidFill>
              </a:endParaRPr>
            </a:p>
          </p:txBody>
        </p:sp>
        <p:sp>
          <p:nvSpPr>
            <p:cNvPr id="47111" name="Oval 13"/>
            <p:cNvSpPr>
              <a:spLocks noChangeArrowheads="1"/>
            </p:cNvSpPr>
            <p:nvPr/>
          </p:nvSpPr>
          <p:spPr bwMode="auto">
            <a:xfrm rot="5400000">
              <a:off x="1751" y="499"/>
              <a:ext cx="721" cy="2448"/>
            </a:xfrm>
            <a:prstGeom prst="ellipse">
              <a:avLst/>
            </a:prstGeom>
            <a:solidFill>
              <a:srgbClr val="008080">
                <a:alpha val="50195"/>
              </a:srgbClr>
            </a:solidFill>
            <a:ln w="9525">
              <a:solidFill>
                <a:srgbClr val="FF3300"/>
              </a:solidFill>
              <a:round/>
              <a:headEnd/>
              <a:tailEnd/>
            </a:ln>
          </p:spPr>
          <p:txBody>
            <a:bodyPr rot="10800000" vert="eaVert"/>
            <a:lstStyle/>
            <a:p>
              <a:pPr algn="ctr" eaLnBrk="0" hangingPunct="0">
                <a:lnSpc>
                  <a:spcPct val="60000"/>
                </a:lnSpc>
                <a:spcBef>
                  <a:spcPct val="30000"/>
                </a:spcBef>
              </a:pPr>
              <a:endParaRPr lang="tr-TR" sz="2000" b="1">
                <a:solidFill>
                  <a:schemeClr val="bg1"/>
                </a:solidFill>
              </a:endParaRPr>
            </a:p>
            <a:p>
              <a:pPr algn="ctr" eaLnBrk="0" hangingPunct="0"/>
              <a:r>
                <a:rPr lang="tr-TR" sz="2000" b="1"/>
                <a:t>MUAYENE</a:t>
              </a:r>
            </a:p>
          </p:txBody>
        </p:sp>
        <p:sp>
          <p:nvSpPr>
            <p:cNvPr id="47112" name="Oval 14"/>
            <p:cNvSpPr>
              <a:spLocks noChangeArrowheads="1"/>
            </p:cNvSpPr>
            <p:nvPr/>
          </p:nvSpPr>
          <p:spPr bwMode="auto">
            <a:xfrm rot="5400000">
              <a:off x="2863" y="340"/>
              <a:ext cx="721" cy="2057"/>
            </a:xfrm>
            <a:prstGeom prst="ellipse">
              <a:avLst/>
            </a:prstGeom>
            <a:solidFill>
              <a:srgbClr val="FF99CC">
                <a:alpha val="50195"/>
              </a:srgbClr>
            </a:solidFill>
            <a:ln w="9525">
              <a:solidFill>
                <a:srgbClr val="FF3300"/>
              </a:solidFill>
              <a:round/>
              <a:headEnd/>
              <a:tailEnd/>
            </a:ln>
          </p:spPr>
          <p:txBody>
            <a:bodyPr rot="10800000" vert="eaVert"/>
            <a:lstStyle/>
            <a:p>
              <a:pPr algn="ctr" eaLnBrk="0" hangingPunct="0"/>
              <a:r>
                <a:rPr lang="tr-TR" sz="2000" b="1"/>
                <a:t>PROSES KONTROLU</a:t>
              </a:r>
              <a:endParaRPr lang="tr-TR" sz="2000" b="1">
                <a:solidFill>
                  <a:schemeClr val="bg1"/>
                </a:solidFill>
              </a:endParaRPr>
            </a:p>
          </p:txBody>
        </p:sp>
        <p:sp>
          <p:nvSpPr>
            <p:cNvPr id="47113" name="Oval 15"/>
            <p:cNvSpPr>
              <a:spLocks noChangeArrowheads="1"/>
            </p:cNvSpPr>
            <p:nvPr/>
          </p:nvSpPr>
          <p:spPr bwMode="auto">
            <a:xfrm rot="5400000">
              <a:off x="3832" y="458"/>
              <a:ext cx="721" cy="2529"/>
            </a:xfrm>
            <a:prstGeom prst="ellipse">
              <a:avLst/>
            </a:prstGeom>
            <a:solidFill>
              <a:srgbClr val="FF6600">
                <a:alpha val="50195"/>
              </a:srgbClr>
            </a:solidFill>
            <a:ln w="9525">
              <a:solidFill>
                <a:srgbClr val="FF3300"/>
              </a:solidFill>
              <a:round/>
              <a:headEnd/>
              <a:tailEnd/>
            </a:ln>
          </p:spPr>
          <p:txBody>
            <a:bodyPr rot="10800000" vert="eaVert"/>
            <a:lstStyle/>
            <a:p>
              <a:pPr algn="ctr" eaLnBrk="0" hangingPunct="0"/>
              <a:r>
                <a:rPr lang="tr-TR" sz="2000" b="1"/>
                <a:t>               ÜRÜN</a:t>
              </a:r>
            </a:p>
            <a:p>
              <a:pPr algn="ctr" eaLnBrk="0" hangingPunct="0"/>
              <a:r>
                <a:rPr lang="tr-TR" sz="2000" b="1"/>
                <a:t>              TASARIMINDA</a:t>
              </a:r>
              <a:endParaRPr lang="tr-TR" sz="2000" b="1">
                <a:solidFill>
                  <a:schemeClr val="bg1"/>
                </a:solidFill>
              </a:endParaRPr>
            </a:p>
          </p:txBody>
        </p:sp>
        <p:sp>
          <p:nvSpPr>
            <p:cNvPr id="47114" name="Oval 16"/>
            <p:cNvSpPr>
              <a:spLocks noChangeArrowheads="1"/>
            </p:cNvSpPr>
            <p:nvPr/>
          </p:nvSpPr>
          <p:spPr bwMode="auto">
            <a:xfrm rot="16200000" flipV="1">
              <a:off x="3913" y="1449"/>
              <a:ext cx="721" cy="2529"/>
            </a:xfrm>
            <a:prstGeom prst="ellipse">
              <a:avLst/>
            </a:prstGeom>
            <a:solidFill>
              <a:srgbClr val="CCFFFF">
                <a:alpha val="50195"/>
              </a:srgbClr>
            </a:solidFill>
            <a:ln w="9525">
              <a:solidFill>
                <a:srgbClr val="FF3300"/>
              </a:solidFill>
              <a:round/>
              <a:headEnd/>
              <a:tailEnd/>
            </a:ln>
          </p:spPr>
          <p:txBody>
            <a:bodyPr rot="10800000" vert="eaVert"/>
            <a:lstStyle/>
            <a:p>
              <a:pPr algn="ctr" eaLnBrk="0" hangingPunct="0"/>
              <a:r>
                <a:rPr lang="tr-TR" sz="2000" b="1"/>
                <a:t>KALİTE YÖNETİM</a:t>
              </a:r>
            </a:p>
            <a:p>
              <a:pPr algn="ctr" eaLnBrk="0" hangingPunct="0"/>
              <a:r>
                <a:rPr lang="tr-TR" sz="2000" b="1"/>
                <a:t>SİSTEMLERİ</a:t>
              </a:r>
              <a:endParaRPr lang="tr-TR" sz="2000" b="1">
                <a:solidFill>
                  <a:schemeClr val="bg1"/>
                </a:solidFill>
              </a:endParaRPr>
            </a:p>
          </p:txBody>
        </p:sp>
        <p:sp>
          <p:nvSpPr>
            <p:cNvPr id="47115" name="Oval 17"/>
            <p:cNvSpPr>
              <a:spLocks noChangeArrowheads="1"/>
            </p:cNvSpPr>
            <p:nvPr/>
          </p:nvSpPr>
          <p:spPr bwMode="auto">
            <a:xfrm rot="16200000" flipV="1">
              <a:off x="1833" y="1490"/>
              <a:ext cx="721" cy="2447"/>
            </a:xfrm>
            <a:prstGeom prst="ellipse">
              <a:avLst/>
            </a:prstGeom>
            <a:solidFill>
              <a:srgbClr val="00CCFF">
                <a:alpha val="50195"/>
              </a:srgbClr>
            </a:solidFill>
            <a:ln w="9525">
              <a:solidFill>
                <a:srgbClr val="FF3300"/>
              </a:solidFill>
              <a:round/>
              <a:headEnd/>
              <a:tailEnd/>
            </a:ln>
          </p:spPr>
          <p:txBody>
            <a:bodyPr rot="10800000" vert="eaVert"/>
            <a:lstStyle/>
            <a:p>
              <a:pPr algn="ctr" eaLnBrk="0" hangingPunct="0"/>
              <a:r>
                <a:rPr lang="tr-TR" sz="2000" b="1"/>
                <a:t>PROSES TASARIMINDA</a:t>
              </a:r>
              <a:endParaRPr lang="tr-TR" sz="2000" b="1">
                <a:solidFill>
                  <a:schemeClr val="bg1"/>
                </a:solidFill>
              </a:endParaRPr>
            </a:p>
          </p:txBody>
        </p:sp>
        <p:sp>
          <p:nvSpPr>
            <p:cNvPr id="47116" name="Oval 18"/>
            <p:cNvSpPr>
              <a:spLocks noChangeArrowheads="1"/>
            </p:cNvSpPr>
            <p:nvPr/>
          </p:nvSpPr>
          <p:spPr bwMode="auto">
            <a:xfrm>
              <a:off x="1964" y="2784"/>
              <a:ext cx="2652" cy="960"/>
            </a:xfrm>
            <a:prstGeom prst="ellipse">
              <a:avLst/>
            </a:prstGeom>
            <a:solidFill>
              <a:srgbClr val="CC99FF">
                <a:alpha val="50195"/>
              </a:srgbClr>
            </a:solidFill>
            <a:ln w="9525">
              <a:solidFill>
                <a:srgbClr val="FF3300"/>
              </a:solidFill>
              <a:round/>
              <a:headEnd/>
              <a:tailEnd/>
            </a:ln>
          </p:spPr>
          <p:txBody>
            <a:bodyPr/>
            <a:lstStyle/>
            <a:p>
              <a:pPr eaLnBrk="0" hangingPunct="0"/>
              <a:endParaRPr lang="tr-TR" sz="2000" b="1">
                <a:solidFill>
                  <a:schemeClr val="bg1"/>
                </a:solidFill>
              </a:endParaRPr>
            </a:p>
            <a:p>
              <a:pPr algn="ctr" eaLnBrk="0" hangingPunct="0"/>
              <a:r>
                <a:rPr lang="tr-TR" sz="2000" b="1"/>
                <a:t>TOPLAM KALİTE YÖNETİMİ</a:t>
              </a:r>
              <a:endParaRPr lang="tr-TR" sz="2000" b="1">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0-#ppt_w/2"/>
                                          </p:val>
                                        </p:tav>
                                        <p:tav tm="100000">
                                          <p:val>
                                            <p:strVal val="#ppt_x"/>
                                          </p:val>
                                        </p:tav>
                                      </p:tavLst>
                                    </p:anim>
                                    <p:anim calcmode="lin" valueType="num">
                                      <p:cBhvr additive="base">
                                        <p:cTn id="8" dur="500" fill="hold"/>
                                        <p:tgtEl>
                                          <p:spTgt spid="276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48130"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48131"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F6C274E2-84F2-4600-9CF4-00A7E23E154F}" type="slidenum">
              <a:rPr lang="en-US" sz="1400">
                <a:latin typeface="Arial Narrow" pitchFamily="34" charset="0"/>
              </a:rPr>
              <a:pPr algn="r" eaLnBrk="0" hangingPunct="0">
                <a:spcBef>
                  <a:spcPct val="50000"/>
                </a:spcBef>
              </a:pPr>
              <a:t>33</a:t>
            </a:fld>
            <a:endParaRPr lang="en-US" sz="1400">
              <a:latin typeface="Arial Narrow" pitchFamily="34" charset="0"/>
            </a:endParaRPr>
          </a:p>
        </p:txBody>
      </p:sp>
      <p:sp>
        <p:nvSpPr>
          <p:cNvPr id="29706" name="Rectangle 10"/>
          <p:cNvSpPr>
            <a:spLocks noGrp="1" noChangeArrowheads="1"/>
          </p:cNvSpPr>
          <p:nvPr>
            <p:ph type="title" idx="4294967295"/>
          </p:nvPr>
        </p:nvSpPr>
        <p:spPr>
          <a:xfrm>
            <a:off x="0" y="990600"/>
            <a:ext cx="9144000" cy="533400"/>
          </a:xfrm>
          <a:noFill/>
        </p:spPr>
        <p:txBody>
          <a:bodyPr lIns="92075" tIns="46038" rIns="92075" bIns="46038"/>
          <a:lstStyle/>
          <a:p>
            <a:r>
              <a:rPr lang="tr-TR" sz="1800" b="1" i="1">
                <a:effectLst>
                  <a:outerShdw blurRad="38100" dist="38100" dir="2700000" algn="tl">
                    <a:srgbClr val="C0C0C0"/>
                  </a:outerShdw>
                </a:effectLst>
              </a:rPr>
              <a:t>KALİTE YAKLAŞIMLARI-1</a:t>
            </a:r>
            <a:br>
              <a:rPr lang="tr-TR" sz="1800" b="1" i="1">
                <a:effectLst>
                  <a:outerShdw blurRad="38100" dist="38100" dir="2700000" algn="tl">
                    <a:srgbClr val="C0C0C0"/>
                  </a:outerShdw>
                </a:effectLst>
              </a:rPr>
            </a:br>
            <a:r>
              <a:rPr lang="tr-TR" sz="1800" b="1" i="1">
                <a:effectLst>
                  <a:outerShdw blurRad="38100" dist="38100" dir="2700000" algn="tl">
                    <a:srgbClr val="C0C0C0"/>
                  </a:outerShdw>
                </a:effectLst>
              </a:rPr>
              <a:t> </a:t>
            </a:r>
            <a:r>
              <a:rPr lang="tr-TR" sz="1400" b="1">
                <a:solidFill>
                  <a:srgbClr val="FF3300"/>
                </a:solidFill>
                <a:effectLst>
                  <a:outerShdw blurRad="38100" dist="38100" dir="2700000" algn="tl">
                    <a:srgbClr val="C0C0C0"/>
                  </a:outerShdw>
                </a:effectLst>
              </a:rPr>
              <a:t>TEPKİSEL YAKLAŞIM</a:t>
            </a:r>
            <a:endParaRPr lang="tr-TR" b="1">
              <a:solidFill>
                <a:srgbClr val="FF3300"/>
              </a:solidFill>
              <a:effectLst>
                <a:outerShdw blurRad="38100" dist="38100" dir="2700000" algn="tl">
                  <a:srgbClr val="C0C0C0"/>
                </a:outerShdw>
              </a:effectLst>
            </a:endParaRPr>
          </a:p>
        </p:txBody>
      </p:sp>
      <p:sp>
        <p:nvSpPr>
          <p:cNvPr id="29707" name="Rectangle 11"/>
          <p:cNvSpPr>
            <a:spLocks noChangeArrowheads="1"/>
          </p:cNvSpPr>
          <p:nvPr/>
        </p:nvSpPr>
        <p:spPr bwMode="auto">
          <a:xfrm>
            <a:off x="1828800" y="1981200"/>
            <a:ext cx="7086600" cy="1676400"/>
          </a:xfrm>
          <a:prstGeom prst="rect">
            <a:avLst/>
          </a:prstGeom>
          <a:noFill/>
          <a:ln w="9525">
            <a:noFill/>
            <a:miter lim="800000"/>
            <a:headEnd/>
            <a:tailEnd/>
          </a:ln>
        </p:spPr>
        <p:txBody>
          <a:bodyPr lIns="92075" tIns="46038" rIns="92075" bIns="46038"/>
          <a:lstStyle/>
          <a:p>
            <a:pPr algn="ctr" eaLnBrk="0" hangingPunct="0"/>
            <a:r>
              <a:rPr lang="tr-TR">
                <a:solidFill>
                  <a:srgbClr val="3333CC"/>
                </a:solidFill>
              </a:rPr>
              <a:t>HATAYI ORTADAN KALDIRMAK İÇİN MÜŞTERİ ŞİKAYETİNİN ANALİZİ VEYA HATANIN YAKALANMASI BEKLENDİĞİNDEN DAHA YAVAŞ TEPKİ VERİR. </a:t>
            </a:r>
          </a:p>
        </p:txBody>
      </p:sp>
      <p:sp>
        <p:nvSpPr>
          <p:cNvPr id="29708" name="Text Box 12"/>
          <p:cNvSpPr txBox="1">
            <a:spLocks noChangeArrowheads="1"/>
          </p:cNvSpPr>
          <p:nvPr/>
        </p:nvSpPr>
        <p:spPr bwMode="auto">
          <a:xfrm>
            <a:off x="3352800" y="4038600"/>
            <a:ext cx="5105400" cy="19177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tr-TR">
                <a:solidFill>
                  <a:srgbClr val="3333CC"/>
                </a:solidFill>
              </a:rPr>
              <a:t>1-  MÜŞTERİ ŞİKAYETLERİ ANALİZİ      2-  DÜZELTİCİ  FAALİYET                                   3-  PROSES KONTROL		       4-  PAZARLAMA VE SATIŞ</a:t>
            </a:r>
          </a:p>
        </p:txBody>
      </p:sp>
      <p:grpSp>
        <p:nvGrpSpPr>
          <p:cNvPr id="2" name="Group 13"/>
          <p:cNvGrpSpPr>
            <a:grpSpLocks/>
          </p:cNvGrpSpPr>
          <p:nvPr/>
        </p:nvGrpSpPr>
        <p:grpSpPr bwMode="auto">
          <a:xfrm>
            <a:off x="1055688" y="3657600"/>
            <a:ext cx="2424112" cy="2484438"/>
            <a:chOff x="199" y="2515"/>
            <a:chExt cx="1529" cy="1565"/>
          </a:xfrm>
        </p:grpSpPr>
        <p:sp>
          <p:nvSpPr>
            <p:cNvPr id="48136" name="Freeform 14"/>
            <p:cNvSpPr>
              <a:spLocks noChangeAspect="1"/>
            </p:cNvSpPr>
            <p:nvPr/>
          </p:nvSpPr>
          <p:spPr bwMode="auto">
            <a:xfrm rot="17770084" flipV="1">
              <a:off x="982" y="2699"/>
              <a:ext cx="661" cy="831"/>
            </a:xfrm>
            <a:custGeom>
              <a:avLst/>
              <a:gdLst>
                <a:gd name="T0" fmla="*/ 519 w 1315"/>
                <a:gd name="T1" fmla="*/ 220 h 1653"/>
                <a:gd name="T2" fmla="*/ 567 w 1315"/>
                <a:gd name="T3" fmla="*/ 230 h 1653"/>
                <a:gd name="T4" fmla="*/ 604 w 1315"/>
                <a:gd name="T5" fmla="*/ 239 h 1653"/>
                <a:gd name="T6" fmla="*/ 643 w 1315"/>
                <a:gd name="T7" fmla="*/ 251 h 1653"/>
                <a:gd name="T8" fmla="*/ 682 w 1315"/>
                <a:gd name="T9" fmla="*/ 264 h 1653"/>
                <a:gd name="T10" fmla="*/ 727 w 1315"/>
                <a:gd name="T11" fmla="*/ 282 h 1653"/>
                <a:gd name="T12" fmla="*/ 770 w 1315"/>
                <a:gd name="T13" fmla="*/ 301 h 1653"/>
                <a:gd name="T14" fmla="*/ 812 w 1315"/>
                <a:gd name="T15" fmla="*/ 322 h 1653"/>
                <a:gd name="T16" fmla="*/ 848 w 1315"/>
                <a:gd name="T17" fmla="*/ 344 h 1653"/>
                <a:gd name="T18" fmla="*/ 884 w 1315"/>
                <a:gd name="T19" fmla="*/ 367 h 1653"/>
                <a:gd name="T20" fmla="*/ 924 w 1315"/>
                <a:gd name="T21" fmla="*/ 396 h 1653"/>
                <a:gd name="T22" fmla="*/ 959 w 1315"/>
                <a:gd name="T23" fmla="*/ 422 h 1653"/>
                <a:gd name="T24" fmla="*/ 1014 w 1315"/>
                <a:gd name="T25" fmla="*/ 471 h 1653"/>
                <a:gd name="T26" fmla="*/ 1062 w 1315"/>
                <a:gd name="T27" fmla="*/ 520 h 1653"/>
                <a:gd name="T28" fmla="*/ 1100 w 1315"/>
                <a:gd name="T29" fmla="*/ 565 h 1653"/>
                <a:gd name="T30" fmla="*/ 1140 w 1315"/>
                <a:gd name="T31" fmla="*/ 618 h 1653"/>
                <a:gd name="T32" fmla="*/ 1177 w 1315"/>
                <a:gd name="T33" fmla="*/ 675 h 1653"/>
                <a:gd name="T34" fmla="*/ 1209 w 1315"/>
                <a:gd name="T35" fmla="*/ 731 h 1653"/>
                <a:gd name="T36" fmla="*/ 1238 w 1315"/>
                <a:gd name="T37" fmla="*/ 794 h 1653"/>
                <a:gd name="T38" fmla="*/ 1262 w 1315"/>
                <a:gd name="T39" fmla="*/ 861 h 1653"/>
                <a:gd name="T40" fmla="*/ 1287 w 1315"/>
                <a:gd name="T41" fmla="*/ 944 h 1653"/>
                <a:gd name="T42" fmla="*/ 1302 w 1315"/>
                <a:gd name="T43" fmla="*/ 1025 h 1653"/>
                <a:gd name="T44" fmla="*/ 1314 w 1315"/>
                <a:gd name="T45" fmla="*/ 1131 h 1653"/>
                <a:gd name="T46" fmla="*/ 1314 w 1315"/>
                <a:gd name="T47" fmla="*/ 1221 h 1653"/>
                <a:gd name="T48" fmla="*/ 1305 w 1315"/>
                <a:gd name="T49" fmla="*/ 1303 h 1653"/>
                <a:gd name="T50" fmla="*/ 1291 w 1315"/>
                <a:gd name="T51" fmla="*/ 1388 h 1653"/>
                <a:gd name="T52" fmla="*/ 1264 w 1315"/>
                <a:gd name="T53" fmla="*/ 1482 h 1653"/>
                <a:gd name="T54" fmla="*/ 1232 w 1315"/>
                <a:gd name="T55" fmla="*/ 1569 h 1653"/>
                <a:gd name="T56" fmla="*/ 1182 w 1315"/>
                <a:gd name="T57" fmla="*/ 1653 h 1653"/>
                <a:gd name="T58" fmla="*/ 816 w 1315"/>
                <a:gd name="T59" fmla="*/ 1387 h 1653"/>
                <a:gd name="T60" fmla="*/ 840 w 1315"/>
                <a:gd name="T61" fmla="*/ 1320 h 1653"/>
                <a:gd name="T62" fmla="*/ 855 w 1315"/>
                <a:gd name="T63" fmla="*/ 1255 h 1653"/>
                <a:gd name="T64" fmla="*/ 860 w 1315"/>
                <a:gd name="T65" fmla="*/ 1194 h 1653"/>
                <a:gd name="T66" fmla="*/ 858 w 1315"/>
                <a:gd name="T67" fmla="*/ 1125 h 1653"/>
                <a:gd name="T68" fmla="*/ 846 w 1315"/>
                <a:gd name="T69" fmla="*/ 1049 h 1653"/>
                <a:gd name="T70" fmla="*/ 823 w 1315"/>
                <a:gd name="T71" fmla="*/ 981 h 1653"/>
                <a:gd name="T72" fmla="*/ 794 w 1315"/>
                <a:gd name="T73" fmla="*/ 920 h 1653"/>
                <a:gd name="T74" fmla="*/ 766 w 1315"/>
                <a:gd name="T75" fmla="*/ 878 h 1653"/>
                <a:gd name="T76" fmla="*/ 736 w 1315"/>
                <a:gd name="T77" fmla="*/ 840 h 1653"/>
                <a:gd name="T78" fmla="*/ 703 w 1315"/>
                <a:gd name="T79" fmla="*/ 806 h 1653"/>
                <a:gd name="T80" fmla="*/ 669 w 1315"/>
                <a:gd name="T81" fmla="*/ 774 h 1653"/>
                <a:gd name="T82" fmla="*/ 625 w 1315"/>
                <a:gd name="T83" fmla="*/ 744 h 1653"/>
                <a:gd name="T84" fmla="*/ 588 w 1315"/>
                <a:gd name="T85" fmla="*/ 721 h 1653"/>
                <a:gd name="T86" fmla="*/ 541 w 1315"/>
                <a:gd name="T87" fmla="*/ 698 h 1653"/>
                <a:gd name="T88" fmla="*/ 502 w 1315"/>
                <a:gd name="T89" fmla="*/ 684 h 1653"/>
                <a:gd name="T90" fmla="*/ 444 w 1315"/>
                <a:gd name="T91" fmla="*/ 672 h 1653"/>
                <a:gd name="T92" fmla="*/ 386 w 1315"/>
                <a:gd name="T93" fmla="*/ 667 h 1653"/>
                <a:gd name="T94" fmla="*/ 370 w 1315"/>
                <a:gd name="T95" fmla="*/ 907 h 1653"/>
                <a:gd name="T96" fmla="*/ 369 w 1315"/>
                <a:gd name="T97" fmla="*/ 0 h 1653"/>
                <a:gd name="T98" fmla="*/ 389 w 1315"/>
                <a:gd name="T99" fmla="*/ 208 h 1653"/>
                <a:gd name="T100" fmla="*/ 448 w 1315"/>
                <a:gd name="T101" fmla="*/ 211 h 1653"/>
                <a:gd name="T102" fmla="*/ 501 w 1315"/>
                <a:gd name="T103" fmla="*/ 217 h 16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15"/>
                <a:gd name="T157" fmla="*/ 0 h 1653"/>
                <a:gd name="T158" fmla="*/ 1315 w 1315"/>
                <a:gd name="T159" fmla="*/ 1653 h 165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15" h="1653">
                  <a:moveTo>
                    <a:pt x="501" y="217"/>
                  </a:moveTo>
                  <a:lnTo>
                    <a:pt x="519" y="220"/>
                  </a:lnTo>
                  <a:lnTo>
                    <a:pt x="543" y="224"/>
                  </a:lnTo>
                  <a:lnTo>
                    <a:pt x="567" y="230"/>
                  </a:lnTo>
                  <a:lnTo>
                    <a:pt x="584" y="234"/>
                  </a:lnTo>
                  <a:lnTo>
                    <a:pt x="604" y="239"/>
                  </a:lnTo>
                  <a:lnTo>
                    <a:pt x="623" y="245"/>
                  </a:lnTo>
                  <a:lnTo>
                    <a:pt x="643" y="251"/>
                  </a:lnTo>
                  <a:lnTo>
                    <a:pt x="661" y="256"/>
                  </a:lnTo>
                  <a:lnTo>
                    <a:pt x="682" y="264"/>
                  </a:lnTo>
                  <a:lnTo>
                    <a:pt x="706" y="274"/>
                  </a:lnTo>
                  <a:lnTo>
                    <a:pt x="727" y="282"/>
                  </a:lnTo>
                  <a:lnTo>
                    <a:pt x="747" y="291"/>
                  </a:lnTo>
                  <a:lnTo>
                    <a:pt x="770" y="301"/>
                  </a:lnTo>
                  <a:lnTo>
                    <a:pt x="792" y="312"/>
                  </a:lnTo>
                  <a:lnTo>
                    <a:pt x="812" y="322"/>
                  </a:lnTo>
                  <a:lnTo>
                    <a:pt x="831" y="334"/>
                  </a:lnTo>
                  <a:lnTo>
                    <a:pt x="848" y="344"/>
                  </a:lnTo>
                  <a:lnTo>
                    <a:pt x="865" y="356"/>
                  </a:lnTo>
                  <a:lnTo>
                    <a:pt x="884" y="367"/>
                  </a:lnTo>
                  <a:lnTo>
                    <a:pt x="905" y="382"/>
                  </a:lnTo>
                  <a:lnTo>
                    <a:pt x="924" y="396"/>
                  </a:lnTo>
                  <a:lnTo>
                    <a:pt x="942" y="410"/>
                  </a:lnTo>
                  <a:lnTo>
                    <a:pt x="959" y="422"/>
                  </a:lnTo>
                  <a:lnTo>
                    <a:pt x="986" y="445"/>
                  </a:lnTo>
                  <a:lnTo>
                    <a:pt x="1014" y="471"/>
                  </a:lnTo>
                  <a:lnTo>
                    <a:pt x="1036" y="491"/>
                  </a:lnTo>
                  <a:lnTo>
                    <a:pt x="1062" y="520"/>
                  </a:lnTo>
                  <a:lnTo>
                    <a:pt x="1080" y="541"/>
                  </a:lnTo>
                  <a:lnTo>
                    <a:pt x="1100" y="565"/>
                  </a:lnTo>
                  <a:lnTo>
                    <a:pt x="1122" y="592"/>
                  </a:lnTo>
                  <a:lnTo>
                    <a:pt x="1140" y="618"/>
                  </a:lnTo>
                  <a:lnTo>
                    <a:pt x="1158" y="647"/>
                  </a:lnTo>
                  <a:lnTo>
                    <a:pt x="1177" y="675"/>
                  </a:lnTo>
                  <a:lnTo>
                    <a:pt x="1193" y="705"/>
                  </a:lnTo>
                  <a:lnTo>
                    <a:pt x="1209" y="731"/>
                  </a:lnTo>
                  <a:lnTo>
                    <a:pt x="1224" y="763"/>
                  </a:lnTo>
                  <a:lnTo>
                    <a:pt x="1238" y="794"/>
                  </a:lnTo>
                  <a:lnTo>
                    <a:pt x="1250" y="826"/>
                  </a:lnTo>
                  <a:lnTo>
                    <a:pt x="1262" y="861"/>
                  </a:lnTo>
                  <a:lnTo>
                    <a:pt x="1277" y="904"/>
                  </a:lnTo>
                  <a:lnTo>
                    <a:pt x="1287" y="944"/>
                  </a:lnTo>
                  <a:lnTo>
                    <a:pt x="1297" y="985"/>
                  </a:lnTo>
                  <a:lnTo>
                    <a:pt x="1302" y="1025"/>
                  </a:lnTo>
                  <a:lnTo>
                    <a:pt x="1309" y="1072"/>
                  </a:lnTo>
                  <a:lnTo>
                    <a:pt x="1314" y="1131"/>
                  </a:lnTo>
                  <a:lnTo>
                    <a:pt x="1315" y="1176"/>
                  </a:lnTo>
                  <a:lnTo>
                    <a:pt x="1314" y="1221"/>
                  </a:lnTo>
                  <a:lnTo>
                    <a:pt x="1310" y="1263"/>
                  </a:lnTo>
                  <a:lnTo>
                    <a:pt x="1305" y="1303"/>
                  </a:lnTo>
                  <a:lnTo>
                    <a:pt x="1300" y="1345"/>
                  </a:lnTo>
                  <a:lnTo>
                    <a:pt x="1291" y="1388"/>
                  </a:lnTo>
                  <a:lnTo>
                    <a:pt x="1279" y="1434"/>
                  </a:lnTo>
                  <a:lnTo>
                    <a:pt x="1264" y="1482"/>
                  </a:lnTo>
                  <a:lnTo>
                    <a:pt x="1249" y="1526"/>
                  </a:lnTo>
                  <a:lnTo>
                    <a:pt x="1232" y="1569"/>
                  </a:lnTo>
                  <a:lnTo>
                    <a:pt x="1207" y="1611"/>
                  </a:lnTo>
                  <a:lnTo>
                    <a:pt x="1182" y="1653"/>
                  </a:lnTo>
                  <a:lnTo>
                    <a:pt x="795" y="1429"/>
                  </a:lnTo>
                  <a:lnTo>
                    <a:pt x="816" y="1387"/>
                  </a:lnTo>
                  <a:lnTo>
                    <a:pt x="830" y="1355"/>
                  </a:lnTo>
                  <a:lnTo>
                    <a:pt x="840" y="1320"/>
                  </a:lnTo>
                  <a:lnTo>
                    <a:pt x="849" y="1286"/>
                  </a:lnTo>
                  <a:lnTo>
                    <a:pt x="855" y="1255"/>
                  </a:lnTo>
                  <a:lnTo>
                    <a:pt x="857" y="1224"/>
                  </a:lnTo>
                  <a:lnTo>
                    <a:pt x="860" y="1194"/>
                  </a:lnTo>
                  <a:lnTo>
                    <a:pt x="860" y="1162"/>
                  </a:lnTo>
                  <a:lnTo>
                    <a:pt x="858" y="1125"/>
                  </a:lnTo>
                  <a:lnTo>
                    <a:pt x="853" y="1089"/>
                  </a:lnTo>
                  <a:lnTo>
                    <a:pt x="846" y="1049"/>
                  </a:lnTo>
                  <a:lnTo>
                    <a:pt x="837" y="1017"/>
                  </a:lnTo>
                  <a:lnTo>
                    <a:pt x="823" y="981"/>
                  </a:lnTo>
                  <a:lnTo>
                    <a:pt x="810" y="950"/>
                  </a:lnTo>
                  <a:lnTo>
                    <a:pt x="794" y="920"/>
                  </a:lnTo>
                  <a:lnTo>
                    <a:pt x="780" y="897"/>
                  </a:lnTo>
                  <a:lnTo>
                    <a:pt x="766" y="878"/>
                  </a:lnTo>
                  <a:lnTo>
                    <a:pt x="752" y="859"/>
                  </a:lnTo>
                  <a:lnTo>
                    <a:pt x="736" y="840"/>
                  </a:lnTo>
                  <a:lnTo>
                    <a:pt x="718" y="820"/>
                  </a:lnTo>
                  <a:lnTo>
                    <a:pt x="703" y="806"/>
                  </a:lnTo>
                  <a:lnTo>
                    <a:pt x="686" y="789"/>
                  </a:lnTo>
                  <a:lnTo>
                    <a:pt x="669" y="774"/>
                  </a:lnTo>
                  <a:lnTo>
                    <a:pt x="649" y="759"/>
                  </a:lnTo>
                  <a:lnTo>
                    <a:pt x="625" y="744"/>
                  </a:lnTo>
                  <a:lnTo>
                    <a:pt x="605" y="730"/>
                  </a:lnTo>
                  <a:lnTo>
                    <a:pt x="588" y="721"/>
                  </a:lnTo>
                  <a:lnTo>
                    <a:pt x="563" y="706"/>
                  </a:lnTo>
                  <a:lnTo>
                    <a:pt x="541" y="698"/>
                  </a:lnTo>
                  <a:lnTo>
                    <a:pt x="522" y="691"/>
                  </a:lnTo>
                  <a:lnTo>
                    <a:pt x="502" y="684"/>
                  </a:lnTo>
                  <a:lnTo>
                    <a:pt x="472" y="677"/>
                  </a:lnTo>
                  <a:lnTo>
                    <a:pt x="444" y="672"/>
                  </a:lnTo>
                  <a:lnTo>
                    <a:pt x="415" y="669"/>
                  </a:lnTo>
                  <a:lnTo>
                    <a:pt x="386" y="667"/>
                  </a:lnTo>
                  <a:lnTo>
                    <a:pt x="370" y="666"/>
                  </a:lnTo>
                  <a:lnTo>
                    <a:pt x="370" y="907"/>
                  </a:lnTo>
                  <a:lnTo>
                    <a:pt x="0" y="460"/>
                  </a:lnTo>
                  <a:lnTo>
                    <a:pt x="369" y="0"/>
                  </a:lnTo>
                  <a:lnTo>
                    <a:pt x="369" y="207"/>
                  </a:lnTo>
                  <a:lnTo>
                    <a:pt x="389" y="208"/>
                  </a:lnTo>
                  <a:lnTo>
                    <a:pt x="418" y="209"/>
                  </a:lnTo>
                  <a:lnTo>
                    <a:pt x="448" y="211"/>
                  </a:lnTo>
                  <a:lnTo>
                    <a:pt x="477" y="214"/>
                  </a:lnTo>
                  <a:lnTo>
                    <a:pt x="501" y="217"/>
                  </a:lnTo>
                  <a:close/>
                </a:path>
              </a:pathLst>
            </a:custGeom>
            <a:solidFill>
              <a:srgbClr val="FF0000"/>
            </a:solidFill>
            <a:ln w="9525">
              <a:noFill/>
              <a:round/>
              <a:headEnd/>
              <a:tailEnd/>
            </a:ln>
          </p:spPr>
          <p:txBody>
            <a:bodyPr/>
            <a:lstStyle/>
            <a:p>
              <a:pPr eaLnBrk="0" hangingPunct="0"/>
              <a:endParaRPr lang="tr-TR"/>
            </a:p>
          </p:txBody>
        </p:sp>
        <p:sp>
          <p:nvSpPr>
            <p:cNvPr id="48137" name="Freeform 15"/>
            <p:cNvSpPr>
              <a:spLocks noChangeAspect="1"/>
            </p:cNvSpPr>
            <p:nvPr/>
          </p:nvSpPr>
          <p:spPr bwMode="auto">
            <a:xfrm rot="19509688" flipV="1">
              <a:off x="292" y="2551"/>
              <a:ext cx="881" cy="464"/>
            </a:xfrm>
            <a:custGeom>
              <a:avLst/>
              <a:gdLst>
                <a:gd name="T0" fmla="*/ 895 w 1745"/>
                <a:gd name="T1" fmla="*/ 904 h 918"/>
                <a:gd name="T2" fmla="*/ 943 w 1745"/>
                <a:gd name="T3" fmla="*/ 895 h 918"/>
                <a:gd name="T4" fmla="*/ 980 w 1745"/>
                <a:gd name="T5" fmla="*/ 886 h 918"/>
                <a:gd name="T6" fmla="*/ 1020 w 1745"/>
                <a:gd name="T7" fmla="*/ 875 h 918"/>
                <a:gd name="T8" fmla="*/ 1058 w 1745"/>
                <a:gd name="T9" fmla="*/ 861 h 918"/>
                <a:gd name="T10" fmla="*/ 1104 w 1745"/>
                <a:gd name="T11" fmla="*/ 843 h 918"/>
                <a:gd name="T12" fmla="*/ 1147 w 1745"/>
                <a:gd name="T13" fmla="*/ 824 h 918"/>
                <a:gd name="T14" fmla="*/ 1189 w 1745"/>
                <a:gd name="T15" fmla="*/ 803 h 918"/>
                <a:gd name="T16" fmla="*/ 1224 w 1745"/>
                <a:gd name="T17" fmla="*/ 781 h 918"/>
                <a:gd name="T18" fmla="*/ 1260 w 1745"/>
                <a:gd name="T19" fmla="*/ 758 h 918"/>
                <a:gd name="T20" fmla="*/ 1300 w 1745"/>
                <a:gd name="T21" fmla="*/ 730 h 918"/>
                <a:gd name="T22" fmla="*/ 1334 w 1745"/>
                <a:gd name="T23" fmla="*/ 704 h 918"/>
                <a:gd name="T24" fmla="*/ 1387 w 1745"/>
                <a:gd name="T25" fmla="*/ 660 h 918"/>
                <a:gd name="T26" fmla="*/ 1438 w 1745"/>
                <a:gd name="T27" fmla="*/ 606 h 918"/>
                <a:gd name="T28" fmla="*/ 1476 w 1745"/>
                <a:gd name="T29" fmla="*/ 561 h 918"/>
                <a:gd name="T30" fmla="*/ 1517 w 1745"/>
                <a:gd name="T31" fmla="*/ 509 h 918"/>
                <a:gd name="T32" fmla="*/ 1557 w 1745"/>
                <a:gd name="T33" fmla="*/ 449 h 918"/>
                <a:gd name="T34" fmla="*/ 1561 w 1745"/>
                <a:gd name="T35" fmla="*/ 0 h 918"/>
                <a:gd name="T36" fmla="*/ 1165 w 1745"/>
                <a:gd name="T37" fmla="*/ 220 h 918"/>
                <a:gd name="T38" fmla="*/ 1130 w 1745"/>
                <a:gd name="T39" fmla="*/ 265 h 918"/>
                <a:gd name="T40" fmla="*/ 1094 w 1745"/>
                <a:gd name="T41" fmla="*/ 306 h 918"/>
                <a:gd name="T42" fmla="*/ 1063 w 1745"/>
                <a:gd name="T43" fmla="*/ 338 h 918"/>
                <a:gd name="T44" fmla="*/ 1025 w 1745"/>
                <a:gd name="T45" fmla="*/ 367 h 918"/>
                <a:gd name="T46" fmla="*/ 981 w 1745"/>
                <a:gd name="T47" fmla="*/ 396 h 918"/>
                <a:gd name="T48" fmla="*/ 939 w 1745"/>
                <a:gd name="T49" fmla="*/ 420 h 918"/>
                <a:gd name="T50" fmla="*/ 898 w 1745"/>
                <a:gd name="T51" fmla="*/ 435 h 918"/>
                <a:gd name="T52" fmla="*/ 849 w 1745"/>
                <a:gd name="T53" fmla="*/ 450 h 918"/>
                <a:gd name="T54" fmla="*/ 791 w 1745"/>
                <a:gd name="T55" fmla="*/ 457 h 918"/>
                <a:gd name="T56" fmla="*/ 692 w 1745"/>
                <a:gd name="T57" fmla="*/ 460 h 918"/>
                <a:gd name="T58" fmla="*/ 610 w 1745"/>
                <a:gd name="T59" fmla="*/ 445 h 918"/>
                <a:gd name="T60" fmla="*/ 525 w 1745"/>
                <a:gd name="T61" fmla="*/ 415 h 918"/>
                <a:gd name="T62" fmla="*/ 449 w 1745"/>
                <a:gd name="T63" fmla="*/ 372 h 918"/>
                <a:gd name="T64" fmla="*/ 0 w 1745"/>
                <a:gd name="T65" fmla="*/ 580 h 918"/>
                <a:gd name="T66" fmla="*/ 41 w 1745"/>
                <a:gd name="T67" fmla="*/ 623 h 918"/>
                <a:gd name="T68" fmla="*/ 81 w 1745"/>
                <a:gd name="T69" fmla="*/ 662 h 918"/>
                <a:gd name="T70" fmla="*/ 125 w 1745"/>
                <a:gd name="T71" fmla="*/ 701 h 918"/>
                <a:gd name="T72" fmla="*/ 169 w 1745"/>
                <a:gd name="T73" fmla="*/ 734 h 918"/>
                <a:gd name="T74" fmla="*/ 218 w 1745"/>
                <a:gd name="T75" fmla="*/ 767 h 918"/>
                <a:gd name="T76" fmla="*/ 266 w 1745"/>
                <a:gd name="T77" fmla="*/ 796 h 918"/>
                <a:gd name="T78" fmla="*/ 311 w 1745"/>
                <a:gd name="T79" fmla="*/ 820 h 918"/>
                <a:gd name="T80" fmla="*/ 369 w 1745"/>
                <a:gd name="T81" fmla="*/ 846 h 918"/>
                <a:gd name="T82" fmla="*/ 425 w 1745"/>
                <a:gd name="T83" fmla="*/ 867 h 918"/>
                <a:gd name="T84" fmla="*/ 475 w 1745"/>
                <a:gd name="T85" fmla="*/ 884 h 918"/>
                <a:gd name="T86" fmla="*/ 527 w 1745"/>
                <a:gd name="T87" fmla="*/ 897 h 918"/>
                <a:gd name="T88" fmla="*/ 587 w 1745"/>
                <a:gd name="T89" fmla="*/ 908 h 918"/>
                <a:gd name="T90" fmla="*/ 650 w 1745"/>
                <a:gd name="T91" fmla="*/ 915 h 918"/>
                <a:gd name="T92" fmla="*/ 707 w 1745"/>
                <a:gd name="T93" fmla="*/ 918 h 918"/>
                <a:gd name="T94" fmla="*/ 766 w 1745"/>
                <a:gd name="T95" fmla="*/ 917 h 918"/>
                <a:gd name="T96" fmla="*/ 825 w 1745"/>
                <a:gd name="T97" fmla="*/ 914 h 918"/>
                <a:gd name="T98" fmla="*/ 877 w 1745"/>
                <a:gd name="T99" fmla="*/ 907 h 9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45"/>
                <a:gd name="T151" fmla="*/ 0 h 918"/>
                <a:gd name="T152" fmla="*/ 1745 w 1745"/>
                <a:gd name="T153" fmla="*/ 918 h 9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45" h="918">
                  <a:moveTo>
                    <a:pt x="877" y="907"/>
                  </a:moveTo>
                  <a:lnTo>
                    <a:pt x="895" y="904"/>
                  </a:lnTo>
                  <a:lnTo>
                    <a:pt x="919" y="900"/>
                  </a:lnTo>
                  <a:lnTo>
                    <a:pt x="943" y="895"/>
                  </a:lnTo>
                  <a:lnTo>
                    <a:pt x="960" y="891"/>
                  </a:lnTo>
                  <a:lnTo>
                    <a:pt x="980" y="886"/>
                  </a:lnTo>
                  <a:lnTo>
                    <a:pt x="1000" y="880"/>
                  </a:lnTo>
                  <a:lnTo>
                    <a:pt x="1020" y="875"/>
                  </a:lnTo>
                  <a:lnTo>
                    <a:pt x="1038" y="869"/>
                  </a:lnTo>
                  <a:lnTo>
                    <a:pt x="1058" y="861"/>
                  </a:lnTo>
                  <a:lnTo>
                    <a:pt x="1083" y="852"/>
                  </a:lnTo>
                  <a:lnTo>
                    <a:pt x="1104" y="843"/>
                  </a:lnTo>
                  <a:lnTo>
                    <a:pt x="1124" y="834"/>
                  </a:lnTo>
                  <a:lnTo>
                    <a:pt x="1147" y="824"/>
                  </a:lnTo>
                  <a:lnTo>
                    <a:pt x="1169" y="813"/>
                  </a:lnTo>
                  <a:lnTo>
                    <a:pt x="1189" y="803"/>
                  </a:lnTo>
                  <a:lnTo>
                    <a:pt x="1207" y="791"/>
                  </a:lnTo>
                  <a:lnTo>
                    <a:pt x="1224" y="781"/>
                  </a:lnTo>
                  <a:lnTo>
                    <a:pt x="1241" y="769"/>
                  </a:lnTo>
                  <a:lnTo>
                    <a:pt x="1260" y="758"/>
                  </a:lnTo>
                  <a:lnTo>
                    <a:pt x="1281" y="744"/>
                  </a:lnTo>
                  <a:lnTo>
                    <a:pt x="1300" y="730"/>
                  </a:lnTo>
                  <a:lnTo>
                    <a:pt x="1318" y="716"/>
                  </a:lnTo>
                  <a:lnTo>
                    <a:pt x="1334" y="704"/>
                  </a:lnTo>
                  <a:lnTo>
                    <a:pt x="1362" y="682"/>
                  </a:lnTo>
                  <a:lnTo>
                    <a:pt x="1387" y="660"/>
                  </a:lnTo>
                  <a:lnTo>
                    <a:pt x="1412" y="635"/>
                  </a:lnTo>
                  <a:lnTo>
                    <a:pt x="1438" y="606"/>
                  </a:lnTo>
                  <a:lnTo>
                    <a:pt x="1456" y="585"/>
                  </a:lnTo>
                  <a:lnTo>
                    <a:pt x="1476" y="561"/>
                  </a:lnTo>
                  <a:lnTo>
                    <a:pt x="1498" y="535"/>
                  </a:lnTo>
                  <a:lnTo>
                    <a:pt x="1517" y="509"/>
                  </a:lnTo>
                  <a:lnTo>
                    <a:pt x="1535" y="481"/>
                  </a:lnTo>
                  <a:lnTo>
                    <a:pt x="1557" y="449"/>
                  </a:lnTo>
                  <a:lnTo>
                    <a:pt x="1745" y="559"/>
                  </a:lnTo>
                  <a:lnTo>
                    <a:pt x="1561" y="0"/>
                  </a:lnTo>
                  <a:lnTo>
                    <a:pt x="964" y="106"/>
                  </a:lnTo>
                  <a:lnTo>
                    <a:pt x="1165" y="220"/>
                  </a:lnTo>
                  <a:lnTo>
                    <a:pt x="1148" y="244"/>
                  </a:lnTo>
                  <a:lnTo>
                    <a:pt x="1130" y="265"/>
                  </a:lnTo>
                  <a:lnTo>
                    <a:pt x="1112" y="286"/>
                  </a:lnTo>
                  <a:lnTo>
                    <a:pt x="1094" y="306"/>
                  </a:lnTo>
                  <a:lnTo>
                    <a:pt x="1079" y="321"/>
                  </a:lnTo>
                  <a:lnTo>
                    <a:pt x="1063" y="338"/>
                  </a:lnTo>
                  <a:lnTo>
                    <a:pt x="1045" y="352"/>
                  </a:lnTo>
                  <a:lnTo>
                    <a:pt x="1025" y="367"/>
                  </a:lnTo>
                  <a:lnTo>
                    <a:pt x="1001" y="383"/>
                  </a:lnTo>
                  <a:lnTo>
                    <a:pt x="981" y="396"/>
                  </a:lnTo>
                  <a:lnTo>
                    <a:pt x="964" y="406"/>
                  </a:lnTo>
                  <a:lnTo>
                    <a:pt x="939" y="420"/>
                  </a:lnTo>
                  <a:lnTo>
                    <a:pt x="917" y="429"/>
                  </a:lnTo>
                  <a:lnTo>
                    <a:pt x="898" y="435"/>
                  </a:lnTo>
                  <a:lnTo>
                    <a:pt x="878" y="442"/>
                  </a:lnTo>
                  <a:lnTo>
                    <a:pt x="849" y="450"/>
                  </a:lnTo>
                  <a:lnTo>
                    <a:pt x="820" y="454"/>
                  </a:lnTo>
                  <a:lnTo>
                    <a:pt x="791" y="457"/>
                  </a:lnTo>
                  <a:lnTo>
                    <a:pt x="748" y="459"/>
                  </a:lnTo>
                  <a:lnTo>
                    <a:pt x="692" y="460"/>
                  </a:lnTo>
                  <a:lnTo>
                    <a:pt x="649" y="454"/>
                  </a:lnTo>
                  <a:lnTo>
                    <a:pt x="610" y="445"/>
                  </a:lnTo>
                  <a:lnTo>
                    <a:pt x="565" y="432"/>
                  </a:lnTo>
                  <a:lnTo>
                    <a:pt x="525" y="415"/>
                  </a:lnTo>
                  <a:lnTo>
                    <a:pt x="485" y="395"/>
                  </a:lnTo>
                  <a:lnTo>
                    <a:pt x="449" y="372"/>
                  </a:lnTo>
                  <a:lnTo>
                    <a:pt x="414" y="341"/>
                  </a:lnTo>
                  <a:lnTo>
                    <a:pt x="0" y="580"/>
                  </a:lnTo>
                  <a:lnTo>
                    <a:pt x="17" y="600"/>
                  </a:lnTo>
                  <a:lnTo>
                    <a:pt x="41" y="623"/>
                  </a:lnTo>
                  <a:lnTo>
                    <a:pt x="61" y="643"/>
                  </a:lnTo>
                  <a:lnTo>
                    <a:pt x="81" y="662"/>
                  </a:lnTo>
                  <a:lnTo>
                    <a:pt x="101" y="681"/>
                  </a:lnTo>
                  <a:lnTo>
                    <a:pt x="125" y="701"/>
                  </a:lnTo>
                  <a:lnTo>
                    <a:pt x="147" y="718"/>
                  </a:lnTo>
                  <a:lnTo>
                    <a:pt x="169" y="734"/>
                  </a:lnTo>
                  <a:lnTo>
                    <a:pt x="194" y="750"/>
                  </a:lnTo>
                  <a:lnTo>
                    <a:pt x="218" y="767"/>
                  </a:lnTo>
                  <a:lnTo>
                    <a:pt x="243" y="783"/>
                  </a:lnTo>
                  <a:lnTo>
                    <a:pt x="266" y="796"/>
                  </a:lnTo>
                  <a:lnTo>
                    <a:pt x="289" y="809"/>
                  </a:lnTo>
                  <a:lnTo>
                    <a:pt x="311" y="820"/>
                  </a:lnTo>
                  <a:lnTo>
                    <a:pt x="341" y="834"/>
                  </a:lnTo>
                  <a:lnTo>
                    <a:pt x="369" y="846"/>
                  </a:lnTo>
                  <a:lnTo>
                    <a:pt x="401" y="858"/>
                  </a:lnTo>
                  <a:lnTo>
                    <a:pt x="425" y="867"/>
                  </a:lnTo>
                  <a:lnTo>
                    <a:pt x="448" y="876"/>
                  </a:lnTo>
                  <a:lnTo>
                    <a:pt x="475" y="884"/>
                  </a:lnTo>
                  <a:lnTo>
                    <a:pt x="501" y="891"/>
                  </a:lnTo>
                  <a:lnTo>
                    <a:pt x="527" y="897"/>
                  </a:lnTo>
                  <a:lnTo>
                    <a:pt x="557" y="903"/>
                  </a:lnTo>
                  <a:lnTo>
                    <a:pt x="587" y="908"/>
                  </a:lnTo>
                  <a:lnTo>
                    <a:pt x="618" y="912"/>
                  </a:lnTo>
                  <a:lnTo>
                    <a:pt x="650" y="915"/>
                  </a:lnTo>
                  <a:lnTo>
                    <a:pt x="674" y="916"/>
                  </a:lnTo>
                  <a:lnTo>
                    <a:pt x="707" y="918"/>
                  </a:lnTo>
                  <a:lnTo>
                    <a:pt x="740" y="918"/>
                  </a:lnTo>
                  <a:lnTo>
                    <a:pt x="766" y="917"/>
                  </a:lnTo>
                  <a:lnTo>
                    <a:pt x="794" y="916"/>
                  </a:lnTo>
                  <a:lnTo>
                    <a:pt x="825" y="914"/>
                  </a:lnTo>
                  <a:lnTo>
                    <a:pt x="853" y="910"/>
                  </a:lnTo>
                  <a:lnTo>
                    <a:pt x="877" y="907"/>
                  </a:lnTo>
                  <a:close/>
                </a:path>
              </a:pathLst>
            </a:custGeom>
            <a:solidFill>
              <a:srgbClr val="00CCFF"/>
            </a:solidFill>
            <a:ln w="9525">
              <a:noFill/>
              <a:round/>
              <a:headEnd/>
              <a:tailEnd/>
            </a:ln>
          </p:spPr>
          <p:txBody>
            <a:bodyPr/>
            <a:lstStyle/>
            <a:p>
              <a:pPr eaLnBrk="0" hangingPunct="0"/>
              <a:endParaRPr lang="tr-TR"/>
            </a:p>
          </p:txBody>
        </p:sp>
        <p:sp>
          <p:nvSpPr>
            <p:cNvPr id="48138" name="Freeform 16"/>
            <p:cNvSpPr>
              <a:spLocks noChangeAspect="1"/>
            </p:cNvSpPr>
            <p:nvPr/>
          </p:nvSpPr>
          <p:spPr bwMode="auto">
            <a:xfrm flipV="1">
              <a:off x="199" y="2970"/>
              <a:ext cx="444" cy="822"/>
            </a:xfrm>
            <a:custGeom>
              <a:avLst/>
              <a:gdLst>
                <a:gd name="T0" fmla="*/ 866 w 885"/>
                <a:gd name="T1" fmla="*/ 3 h 1637"/>
                <a:gd name="T2" fmla="*/ 821 w 885"/>
                <a:gd name="T3" fmla="*/ 12 h 1637"/>
                <a:gd name="T4" fmla="*/ 782 w 885"/>
                <a:gd name="T5" fmla="*/ 22 h 1637"/>
                <a:gd name="T6" fmla="*/ 743 w 885"/>
                <a:gd name="T7" fmla="*/ 33 h 1637"/>
                <a:gd name="T8" fmla="*/ 704 w 885"/>
                <a:gd name="T9" fmla="*/ 47 h 1637"/>
                <a:gd name="T10" fmla="*/ 660 w 885"/>
                <a:gd name="T11" fmla="*/ 65 h 1637"/>
                <a:gd name="T12" fmla="*/ 617 w 885"/>
                <a:gd name="T13" fmla="*/ 84 h 1637"/>
                <a:gd name="T14" fmla="*/ 575 w 885"/>
                <a:gd name="T15" fmla="*/ 105 h 1637"/>
                <a:gd name="T16" fmla="*/ 539 w 885"/>
                <a:gd name="T17" fmla="*/ 127 h 1637"/>
                <a:gd name="T18" fmla="*/ 503 w 885"/>
                <a:gd name="T19" fmla="*/ 150 h 1637"/>
                <a:gd name="T20" fmla="*/ 463 w 885"/>
                <a:gd name="T21" fmla="*/ 179 h 1637"/>
                <a:gd name="T22" fmla="*/ 428 w 885"/>
                <a:gd name="T23" fmla="*/ 205 h 1637"/>
                <a:gd name="T24" fmla="*/ 372 w 885"/>
                <a:gd name="T25" fmla="*/ 255 h 1637"/>
                <a:gd name="T26" fmla="*/ 324 w 885"/>
                <a:gd name="T27" fmla="*/ 304 h 1637"/>
                <a:gd name="T28" fmla="*/ 286 w 885"/>
                <a:gd name="T29" fmla="*/ 349 h 1637"/>
                <a:gd name="T30" fmla="*/ 246 w 885"/>
                <a:gd name="T31" fmla="*/ 401 h 1637"/>
                <a:gd name="T32" fmla="*/ 210 w 885"/>
                <a:gd name="T33" fmla="*/ 458 h 1637"/>
                <a:gd name="T34" fmla="*/ 177 w 885"/>
                <a:gd name="T35" fmla="*/ 514 h 1637"/>
                <a:gd name="T36" fmla="*/ 149 w 885"/>
                <a:gd name="T37" fmla="*/ 577 h 1637"/>
                <a:gd name="T38" fmla="*/ 125 w 885"/>
                <a:gd name="T39" fmla="*/ 644 h 1637"/>
                <a:gd name="T40" fmla="*/ 100 w 885"/>
                <a:gd name="T41" fmla="*/ 727 h 1637"/>
                <a:gd name="T42" fmla="*/ 85 w 885"/>
                <a:gd name="T43" fmla="*/ 808 h 1637"/>
                <a:gd name="T44" fmla="*/ 73 w 885"/>
                <a:gd name="T45" fmla="*/ 913 h 1637"/>
                <a:gd name="T46" fmla="*/ 73 w 885"/>
                <a:gd name="T47" fmla="*/ 1004 h 1637"/>
                <a:gd name="T48" fmla="*/ 82 w 885"/>
                <a:gd name="T49" fmla="*/ 1087 h 1637"/>
                <a:gd name="T50" fmla="*/ 96 w 885"/>
                <a:gd name="T51" fmla="*/ 1172 h 1637"/>
                <a:gd name="T52" fmla="*/ 123 w 885"/>
                <a:gd name="T53" fmla="*/ 1265 h 1637"/>
                <a:gd name="T54" fmla="*/ 155 w 885"/>
                <a:gd name="T55" fmla="*/ 1352 h 1637"/>
                <a:gd name="T56" fmla="*/ 199 w 885"/>
                <a:gd name="T57" fmla="*/ 1434 h 1637"/>
                <a:gd name="T58" fmla="*/ 607 w 885"/>
                <a:gd name="T59" fmla="*/ 1637 h 1637"/>
                <a:gd name="T60" fmla="*/ 597 w 885"/>
                <a:gd name="T61" fmla="*/ 1204 h 1637"/>
                <a:gd name="T62" fmla="*/ 560 w 885"/>
                <a:gd name="T63" fmla="*/ 1136 h 1637"/>
                <a:gd name="T64" fmla="*/ 538 w 885"/>
                <a:gd name="T65" fmla="*/ 1070 h 1637"/>
                <a:gd name="T66" fmla="*/ 530 w 885"/>
                <a:gd name="T67" fmla="*/ 1007 h 1637"/>
                <a:gd name="T68" fmla="*/ 527 w 885"/>
                <a:gd name="T69" fmla="*/ 945 h 1637"/>
                <a:gd name="T70" fmla="*/ 533 w 885"/>
                <a:gd name="T71" fmla="*/ 872 h 1637"/>
                <a:gd name="T72" fmla="*/ 550 w 885"/>
                <a:gd name="T73" fmla="*/ 800 h 1637"/>
                <a:gd name="T74" fmla="*/ 576 w 885"/>
                <a:gd name="T75" fmla="*/ 733 h 1637"/>
                <a:gd name="T76" fmla="*/ 607 w 885"/>
                <a:gd name="T77" fmla="*/ 680 h 1637"/>
                <a:gd name="T78" fmla="*/ 635 w 885"/>
                <a:gd name="T79" fmla="*/ 642 h 1637"/>
                <a:gd name="T80" fmla="*/ 668 w 885"/>
                <a:gd name="T81" fmla="*/ 603 h 1637"/>
                <a:gd name="T82" fmla="*/ 700 w 885"/>
                <a:gd name="T83" fmla="*/ 571 h 1637"/>
                <a:gd name="T84" fmla="*/ 737 w 885"/>
                <a:gd name="T85" fmla="*/ 542 h 1637"/>
                <a:gd name="T86" fmla="*/ 781 w 885"/>
                <a:gd name="T87" fmla="*/ 513 h 1637"/>
                <a:gd name="T88" fmla="*/ 823 w 885"/>
                <a:gd name="T89" fmla="*/ 489 h 1637"/>
                <a:gd name="T90" fmla="*/ 885 w 885"/>
                <a:gd name="T91" fmla="*/ 468 h 16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5"/>
                <a:gd name="T139" fmla="*/ 0 h 1637"/>
                <a:gd name="T140" fmla="*/ 885 w 885"/>
                <a:gd name="T141" fmla="*/ 1637 h 16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5" h="1637">
                  <a:moveTo>
                    <a:pt x="885" y="0"/>
                  </a:moveTo>
                  <a:lnTo>
                    <a:pt x="866" y="3"/>
                  </a:lnTo>
                  <a:lnTo>
                    <a:pt x="847" y="6"/>
                  </a:lnTo>
                  <a:lnTo>
                    <a:pt x="821" y="12"/>
                  </a:lnTo>
                  <a:lnTo>
                    <a:pt x="802" y="16"/>
                  </a:lnTo>
                  <a:lnTo>
                    <a:pt x="782" y="22"/>
                  </a:lnTo>
                  <a:lnTo>
                    <a:pt x="763" y="28"/>
                  </a:lnTo>
                  <a:lnTo>
                    <a:pt x="743" y="33"/>
                  </a:lnTo>
                  <a:lnTo>
                    <a:pt x="724" y="39"/>
                  </a:lnTo>
                  <a:lnTo>
                    <a:pt x="704" y="47"/>
                  </a:lnTo>
                  <a:lnTo>
                    <a:pt x="680" y="56"/>
                  </a:lnTo>
                  <a:lnTo>
                    <a:pt x="660" y="65"/>
                  </a:lnTo>
                  <a:lnTo>
                    <a:pt x="639" y="74"/>
                  </a:lnTo>
                  <a:lnTo>
                    <a:pt x="617" y="84"/>
                  </a:lnTo>
                  <a:lnTo>
                    <a:pt x="595" y="95"/>
                  </a:lnTo>
                  <a:lnTo>
                    <a:pt x="575" y="105"/>
                  </a:lnTo>
                  <a:lnTo>
                    <a:pt x="556" y="117"/>
                  </a:lnTo>
                  <a:lnTo>
                    <a:pt x="539" y="127"/>
                  </a:lnTo>
                  <a:lnTo>
                    <a:pt x="522" y="139"/>
                  </a:lnTo>
                  <a:lnTo>
                    <a:pt x="503" y="150"/>
                  </a:lnTo>
                  <a:lnTo>
                    <a:pt x="482" y="164"/>
                  </a:lnTo>
                  <a:lnTo>
                    <a:pt x="463" y="179"/>
                  </a:lnTo>
                  <a:lnTo>
                    <a:pt x="445" y="193"/>
                  </a:lnTo>
                  <a:lnTo>
                    <a:pt x="428" y="205"/>
                  </a:lnTo>
                  <a:lnTo>
                    <a:pt x="400" y="228"/>
                  </a:lnTo>
                  <a:lnTo>
                    <a:pt x="372" y="255"/>
                  </a:lnTo>
                  <a:lnTo>
                    <a:pt x="350" y="275"/>
                  </a:lnTo>
                  <a:lnTo>
                    <a:pt x="324" y="304"/>
                  </a:lnTo>
                  <a:lnTo>
                    <a:pt x="306" y="325"/>
                  </a:lnTo>
                  <a:lnTo>
                    <a:pt x="286" y="349"/>
                  </a:lnTo>
                  <a:lnTo>
                    <a:pt x="264" y="376"/>
                  </a:lnTo>
                  <a:lnTo>
                    <a:pt x="246" y="401"/>
                  </a:lnTo>
                  <a:lnTo>
                    <a:pt x="228" y="430"/>
                  </a:lnTo>
                  <a:lnTo>
                    <a:pt x="210" y="458"/>
                  </a:lnTo>
                  <a:lnTo>
                    <a:pt x="192" y="488"/>
                  </a:lnTo>
                  <a:lnTo>
                    <a:pt x="177" y="514"/>
                  </a:lnTo>
                  <a:lnTo>
                    <a:pt x="163" y="546"/>
                  </a:lnTo>
                  <a:lnTo>
                    <a:pt x="149" y="577"/>
                  </a:lnTo>
                  <a:lnTo>
                    <a:pt x="137" y="609"/>
                  </a:lnTo>
                  <a:lnTo>
                    <a:pt x="125" y="644"/>
                  </a:lnTo>
                  <a:lnTo>
                    <a:pt x="110" y="687"/>
                  </a:lnTo>
                  <a:lnTo>
                    <a:pt x="100" y="727"/>
                  </a:lnTo>
                  <a:lnTo>
                    <a:pt x="90" y="768"/>
                  </a:lnTo>
                  <a:lnTo>
                    <a:pt x="85" y="808"/>
                  </a:lnTo>
                  <a:lnTo>
                    <a:pt x="78" y="855"/>
                  </a:lnTo>
                  <a:lnTo>
                    <a:pt x="73" y="913"/>
                  </a:lnTo>
                  <a:lnTo>
                    <a:pt x="72" y="959"/>
                  </a:lnTo>
                  <a:lnTo>
                    <a:pt x="73" y="1004"/>
                  </a:lnTo>
                  <a:lnTo>
                    <a:pt x="77" y="1047"/>
                  </a:lnTo>
                  <a:lnTo>
                    <a:pt x="82" y="1087"/>
                  </a:lnTo>
                  <a:lnTo>
                    <a:pt x="87" y="1129"/>
                  </a:lnTo>
                  <a:lnTo>
                    <a:pt x="96" y="1172"/>
                  </a:lnTo>
                  <a:lnTo>
                    <a:pt x="108" y="1218"/>
                  </a:lnTo>
                  <a:lnTo>
                    <a:pt x="123" y="1265"/>
                  </a:lnTo>
                  <a:lnTo>
                    <a:pt x="138" y="1309"/>
                  </a:lnTo>
                  <a:lnTo>
                    <a:pt x="155" y="1352"/>
                  </a:lnTo>
                  <a:lnTo>
                    <a:pt x="175" y="1394"/>
                  </a:lnTo>
                  <a:lnTo>
                    <a:pt x="199" y="1434"/>
                  </a:lnTo>
                  <a:lnTo>
                    <a:pt x="0" y="1547"/>
                  </a:lnTo>
                  <a:lnTo>
                    <a:pt x="607" y="1637"/>
                  </a:lnTo>
                  <a:lnTo>
                    <a:pt x="830" y="1079"/>
                  </a:lnTo>
                  <a:lnTo>
                    <a:pt x="597" y="1204"/>
                  </a:lnTo>
                  <a:lnTo>
                    <a:pt x="574" y="1168"/>
                  </a:lnTo>
                  <a:lnTo>
                    <a:pt x="560" y="1136"/>
                  </a:lnTo>
                  <a:lnTo>
                    <a:pt x="547" y="1103"/>
                  </a:lnTo>
                  <a:lnTo>
                    <a:pt x="538" y="1070"/>
                  </a:lnTo>
                  <a:lnTo>
                    <a:pt x="532" y="1038"/>
                  </a:lnTo>
                  <a:lnTo>
                    <a:pt x="530" y="1007"/>
                  </a:lnTo>
                  <a:lnTo>
                    <a:pt x="527" y="976"/>
                  </a:lnTo>
                  <a:lnTo>
                    <a:pt x="527" y="945"/>
                  </a:lnTo>
                  <a:lnTo>
                    <a:pt x="529" y="908"/>
                  </a:lnTo>
                  <a:lnTo>
                    <a:pt x="533" y="872"/>
                  </a:lnTo>
                  <a:lnTo>
                    <a:pt x="541" y="832"/>
                  </a:lnTo>
                  <a:lnTo>
                    <a:pt x="550" y="800"/>
                  </a:lnTo>
                  <a:lnTo>
                    <a:pt x="564" y="764"/>
                  </a:lnTo>
                  <a:lnTo>
                    <a:pt x="576" y="733"/>
                  </a:lnTo>
                  <a:lnTo>
                    <a:pt x="593" y="703"/>
                  </a:lnTo>
                  <a:lnTo>
                    <a:pt x="607" y="680"/>
                  </a:lnTo>
                  <a:lnTo>
                    <a:pt x="621" y="661"/>
                  </a:lnTo>
                  <a:lnTo>
                    <a:pt x="635" y="642"/>
                  </a:lnTo>
                  <a:lnTo>
                    <a:pt x="651" y="623"/>
                  </a:lnTo>
                  <a:lnTo>
                    <a:pt x="668" y="603"/>
                  </a:lnTo>
                  <a:lnTo>
                    <a:pt x="683" y="589"/>
                  </a:lnTo>
                  <a:lnTo>
                    <a:pt x="700" y="571"/>
                  </a:lnTo>
                  <a:lnTo>
                    <a:pt x="717" y="557"/>
                  </a:lnTo>
                  <a:lnTo>
                    <a:pt x="737" y="542"/>
                  </a:lnTo>
                  <a:lnTo>
                    <a:pt x="761" y="526"/>
                  </a:lnTo>
                  <a:lnTo>
                    <a:pt x="781" y="513"/>
                  </a:lnTo>
                  <a:lnTo>
                    <a:pt x="798" y="503"/>
                  </a:lnTo>
                  <a:lnTo>
                    <a:pt x="823" y="489"/>
                  </a:lnTo>
                  <a:lnTo>
                    <a:pt x="847" y="479"/>
                  </a:lnTo>
                  <a:lnTo>
                    <a:pt x="885" y="468"/>
                  </a:lnTo>
                  <a:lnTo>
                    <a:pt x="885" y="0"/>
                  </a:lnTo>
                  <a:close/>
                </a:path>
              </a:pathLst>
            </a:custGeom>
            <a:solidFill>
              <a:srgbClr val="00FF00"/>
            </a:solidFill>
            <a:ln w="9525">
              <a:noFill/>
              <a:round/>
              <a:headEnd/>
              <a:tailEnd/>
            </a:ln>
          </p:spPr>
          <p:txBody>
            <a:bodyPr/>
            <a:lstStyle/>
            <a:p>
              <a:pPr eaLnBrk="0" hangingPunct="0"/>
              <a:endParaRPr lang="tr-TR"/>
            </a:p>
          </p:txBody>
        </p:sp>
        <p:sp>
          <p:nvSpPr>
            <p:cNvPr id="48139" name="Freeform 17"/>
            <p:cNvSpPr>
              <a:spLocks noChangeAspect="1"/>
            </p:cNvSpPr>
            <p:nvPr/>
          </p:nvSpPr>
          <p:spPr bwMode="auto">
            <a:xfrm rot="1959274" flipV="1">
              <a:off x="664" y="3249"/>
              <a:ext cx="662" cy="831"/>
            </a:xfrm>
            <a:custGeom>
              <a:avLst/>
              <a:gdLst>
                <a:gd name="T0" fmla="*/ 519 w 1315"/>
                <a:gd name="T1" fmla="*/ 220 h 1653"/>
                <a:gd name="T2" fmla="*/ 567 w 1315"/>
                <a:gd name="T3" fmla="*/ 230 h 1653"/>
                <a:gd name="T4" fmla="*/ 604 w 1315"/>
                <a:gd name="T5" fmla="*/ 239 h 1653"/>
                <a:gd name="T6" fmla="*/ 643 w 1315"/>
                <a:gd name="T7" fmla="*/ 251 h 1653"/>
                <a:gd name="T8" fmla="*/ 682 w 1315"/>
                <a:gd name="T9" fmla="*/ 264 h 1653"/>
                <a:gd name="T10" fmla="*/ 727 w 1315"/>
                <a:gd name="T11" fmla="*/ 282 h 1653"/>
                <a:gd name="T12" fmla="*/ 770 w 1315"/>
                <a:gd name="T13" fmla="*/ 301 h 1653"/>
                <a:gd name="T14" fmla="*/ 812 w 1315"/>
                <a:gd name="T15" fmla="*/ 322 h 1653"/>
                <a:gd name="T16" fmla="*/ 848 w 1315"/>
                <a:gd name="T17" fmla="*/ 344 h 1653"/>
                <a:gd name="T18" fmla="*/ 884 w 1315"/>
                <a:gd name="T19" fmla="*/ 367 h 1653"/>
                <a:gd name="T20" fmla="*/ 924 w 1315"/>
                <a:gd name="T21" fmla="*/ 396 h 1653"/>
                <a:gd name="T22" fmla="*/ 959 w 1315"/>
                <a:gd name="T23" fmla="*/ 422 h 1653"/>
                <a:gd name="T24" fmla="*/ 1014 w 1315"/>
                <a:gd name="T25" fmla="*/ 471 h 1653"/>
                <a:gd name="T26" fmla="*/ 1062 w 1315"/>
                <a:gd name="T27" fmla="*/ 520 h 1653"/>
                <a:gd name="T28" fmla="*/ 1100 w 1315"/>
                <a:gd name="T29" fmla="*/ 565 h 1653"/>
                <a:gd name="T30" fmla="*/ 1140 w 1315"/>
                <a:gd name="T31" fmla="*/ 618 h 1653"/>
                <a:gd name="T32" fmla="*/ 1177 w 1315"/>
                <a:gd name="T33" fmla="*/ 675 h 1653"/>
                <a:gd name="T34" fmla="*/ 1209 w 1315"/>
                <a:gd name="T35" fmla="*/ 731 h 1653"/>
                <a:gd name="T36" fmla="*/ 1238 w 1315"/>
                <a:gd name="T37" fmla="*/ 794 h 1653"/>
                <a:gd name="T38" fmla="*/ 1262 w 1315"/>
                <a:gd name="T39" fmla="*/ 861 h 1653"/>
                <a:gd name="T40" fmla="*/ 1287 w 1315"/>
                <a:gd name="T41" fmla="*/ 944 h 1653"/>
                <a:gd name="T42" fmla="*/ 1302 w 1315"/>
                <a:gd name="T43" fmla="*/ 1025 h 1653"/>
                <a:gd name="T44" fmla="*/ 1314 w 1315"/>
                <a:gd name="T45" fmla="*/ 1131 h 1653"/>
                <a:gd name="T46" fmla="*/ 1314 w 1315"/>
                <a:gd name="T47" fmla="*/ 1221 h 1653"/>
                <a:gd name="T48" fmla="*/ 1305 w 1315"/>
                <a:gd name="T49" fmla="*/ 1303 h 1653"/>
                <a:gd name="T50" fmla="*/ 1291 w 1315"/>
                <a:gd name="T51" fmla="*/ 1388 h 1653"/>
                <a:gd name="T52" fmla="*/ 1264 w 1315"/>
                <a:gd name="T53" fmla="*/ 1482 h 1653"/>
                <a:gd name="T54" fmla="*/ 1232 w 1315"/>
                <a:gd name="T55" fmla="*/ 1569 h 1653"/>
                <a:gd name="T56" fmla="*/ 1182 w 1315"/>
                <a:gd name="T57" fmla="*/ 1653 h 1653"/>
                <a:gd name="T58" fmla="*/ 816 w 1315"/>
                <a:gd name="T59" fmla="*/ 1387 h 1653"/>
                <a:gd name="T60" fmla="*/ 840 w 1315"/>
                <a:gd name="T61" fmla="*/ 1320 h 1653"/>
                <a:gd name="T62" fmla="*/ 855 w 1315"/>
                <a:gd name="T63" fmla="*/ 1255 h 1653"/>
                <a:gd name="T64" fmla="*/ 860 w 1315"/>
                <a:gd name="T65" fmla="*/ 1194 h 1653"/>
                <a:gd name="T66" fmla="*/ 858 w 1315"/>
                <a:gd name="T67" fmla="*/ 1125 h 1653"/>
                <a:gd name="T68" fmla="*/ 846 w 1315"/>
                <a:gd name="T69" fmla="*/ 1049 h 1653"/>
                <a:gd name="T70" fmla="*/ 823 w 1315"/>
                <a:gd name="T71" fmla="*/ 981 h 1653"/>
                <a:gd name="T72" fmla="*/ 794 w 1315"/>
                <a:gd name="T73" fmla="*/ 920 h 1653"/>
                <a:gd name="T74" fmla="*/ 766 w 1315"/>
                <a:gd name="T75" fmla="*/ 878 h 1653"/>
                <a:gd name="T76" fmla="*/ 736 w 1315"/>
                <a:gd name="T77" fmla="*/ 840 h 1653"/>
                <a:gd name="T78" fmla="*/ 703 w 1315"/>
                <a:gd name="T79" fmla="*/ 806 h 1653"/>
                <a:gd name="T80" fmla="*/ 669 w 1315"/>
                <a:gd name="T81" fmla="*/ 774 h 1653"/>
                <a:gd name="T82" fmla="*/ 625 w 1315"/>
                <a:gd name="T83" fmla="*/ 744 h 1653"/>
                <a:gd name="T84" fmla="*/ 588 w 1315"/>
                <a:gd name="T85" fmla="*/ 721 h 1653"/>
                <a:gd name="T86" fmla="*/ 541 w 1315"/>
                <a:gd name="T87" fmla="*/ 698 h 1653"/>
                <a:gd name="T88" fmla="*/ 502 w 1315"/>
                <a:gd name="T89" fmla="*/ 684 h 1653"/>
                <a:gd name="T90" fmla="*/ 444 w 1315"/>
                <a:gd name="T91" fmla="*/ 672 h 1653"/>
                <a:gd name="T92" fmla="*/ 386 w 1315"/>
                <a:gd name="T93" fmla="*/ 667 h 1653"/>
                <a:gd name="T94" fmla="*/ 370 w 1315"/>
                <a:gd name="T95" fmla="*/ 907 h 1653"/>
                <a:gd name="T96" fmla="*/ 369 w 1315"/>
                <a:gd name="T97" fmla="*/ 0 h 1653"/>
                <a:gd name="T98" fmla="*/ 389 w 1315"/>
                <a:gd name="T99" fmla="*/ 208 h 1653"/>
                <a:gd name="T100" fmla="*/ 448 w 1315"/>
                <a:gd name="T101" fmla="*/ 211 h 1653"/>
                <a:gd name="T102" fmla="*/ 501 w 1315"/>
                <a:gd name="T103" fmla="*/ 217 h 16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15"/>
                <a:gd name="T157" fmla="*/ 0 h 1653"/>
                <a:gd name="T158" fmla="*/ 1315 w 1315"/>
                <a:gd name="T159" fmla="*/ 1653 h 165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15" h="1653">
                  <a:moveTo>
                    <a:pt x="501" y="217"/>
                  </a:moveTo>
                  <a:lnTo>
                    <a:pt x="519" y="220"/>
                  </a:lnTo>
                  <a:lnTo>
                    <a:pt x="543" y="224"/>
                  </a:lnTo>
                  <a:lnTo>
                    <a:pt x="567" y="230"/>
                  </a:lnTo>
                  <a:lnTo>
                    <a:pt x="584" y="234"/>
                  </a:lnTo>
                  <a:lnTo>
                    <a:pt x="604" y="239"/>
                  </a:lnTo>
                  <a:lnTo>
                    <a:pt x="623" y="245"/>
                  </a:lnTo>
                  <a:lnTo>
                    <a:pt x="643" y="251"/>
                  </a:lnTo>
                  <a:lnTo>
                    <a:pt x="661" y="256"/>
                  </a:lnTo>
                  <a:lnTo>
                    <a:pt x="682" y="264"/>
                  </a:lnTo>
                  <a:lnTo>
                    <a:pt x="706" y="274"/>
                  </a:lnTo>
                  <a:lnTo>
                    <a:pt x="727" y="282"/>
                  </a:lnTo>
                  <a:lnTo>
                    <a:pt x="747" y="291"/>
                  </a:lnTo>
                  <a:lnTo>
                    <a:pt x="770" y="301"/>
                  </a:lnTo>
                  <a:lnTo>
                    <a:pt x="792" y="312"/>
                  </a:lnTo>
                  <a:lnTo>
                    <a:pt x="812" y="322"/>
                  </a:lnTo>
                  <a:lnTo>
                    <a:pt x="831" y="334"/>
                  </a:lnTo>
                  <a:lnTo>
                    <a:pt x="848" y="344"/>
                  </a:lnTo>
                  <a:lnTo>
                    <a:pt x="865" y="356"/>
                  </a:lnTo>
                  <a:lnTo>
                    <a:pt x="884" y="367"/>
                  </a:lnTo>
                  <a:lnTo>
                    <a:pt x="905" y="382"/>
                  </a:lnTo>
                  <a:lnTo>
                    <a:pt x="924" y="396"/>
                  </a:lnTo>
                  <a:lnTo>
                    <a:pt x="942" y="410"/>
                  </a:lnTo>
                  <a:lnTo>
                    <a:pt x="959" y="422"/>
                  </a:lnTo>
                  <a:lnTo>
                    <a:pt x="986" y="445"/>
                  </a:lnTo>
                  <a:lnTo>
                    <a:pt x="1014" y="471"/>
                  </a:lnTo>
                  <a:lnTo>
                    <a:pt x="1036" y="491"/>
                  </a:lnTo>
                  <a:lnTo>
                    <a:pt x="1062" y="520"/>
                  </a:lnTo>
                  <a:lnTo>
                    <a:pt x="1080" y="541"/>
                  </a:lnTo>
                  <a:lnTo>
                    <a:pt x="1100" y="565"/>
                  </a:lnTo>
                  <a:lnTo>
                    <a:pt x="1122" y="592"/>
                  </a:lnTo>
                  <a:lnTo>
                    <a:pt x="1140" y="618"/>
                  </a:lnTo>
                  <a:lnTo>
                    <a:pt x="1158" y="647"/>
                  </a:lnTo>
                  <a:lnTo>
                    <a:pt x="1177" y="675"/>
                  </a:lnTo>
                  <a:lnTo>
                    <a:pt x="1193" y="705"/>
                  </a:lnTo>
                  <a:lnTo>
                    <a:pt x="1209" y="731"/>
                  </a:lnTo>
                  <a:lnTo>
                    <a:pt x="1224" y="763"/>
                  </a:lnTo>
                  <a:lnTo>
                    <a:pt x="1238" y="794"/>
                  </a:lnTo>
                  <a:lnTo>
                    <a:pt x="1250" y="826"/>
                  </a:lnTo>
                  <a:lnTo>
                    <a:pt x="1262" y="861"/>
                  </a:lnTo>
                  <a:lnTo>
                    <a:pt x="1277" y="904"/>
                  </a:lnTo>
                  <a:lnTo>
                    <a:pt x="1287" y="944"/>
                  </a:lnTo>
                  <a:lnTo>
                    <a:pt x="1297" y="985"/>
                  </a:lnTo>
                  <a:lnTo>
                    <a:pt x="1302" y="1025"/>
                  </a:lnTo>
                  <a:lnTo>
                    <a:pt x="1309" y="1072"/>
                  </a:lnTo>
                  <a:lnTo>
                    <a:pt x="1314" y="1131"/>
                  </a:lnTo>
                  <a:lnTo>
                    <a:pt x="1315" y="1176"/>
                  </a:lnTo>
                  <a:lnTo>
                    <a:pt x="1314" y="1221"/>
                  </a:lnTo>
                  <a:lnTo>
                    <a:pt x="1310" y="1263"/>
                  </a:lnTo>
                  <a:lnTo>
                    <a:pt x="1305" y="1303"/>
                  </a:lnTo>
                  <a:lnTo>
                    <a:pt x="1300" y="1345"/>
                  </a:lnTo>
                  <a:lnTo>
                    <a:pt x="1291" y="1388"/>
                  </a:lnTo>
                  <a:lnTo>
                    <a:pt x="1279" y="1434"/>
                  </a:lnTo>
                  <a:lnTo>
                    <a:pt x="1264" y="1482"/>
                  </a:lnTo>
                  <a:lnTo>
                    <a:pt x="1249" y="1526"/>
                  </a:lnTo>
                  <a:lnTo>
                    <a:pt x="1232" y="1569"/>
                  </a:lnTo>
                  <a:lnTo>
                    <a:pt x="1207" y="1611"/>
                  </a:lnTo>
                  <a:lnTo>
                    <a:pt x="1182" y="1653"/>
                  </a:lnTo>
                  <a:lnTo>
                    <a:pt x="795" y="1429"/>
                  </a:lnTo>
                  <a:lnTo>
                    <a:pt x="816" y="1387"/>
                  </a:lnTo>
                  <a:lnTo>
                    <a:pt x="830" y="1355"/>
                  </a:lnTo>
                  <a:lnTo>
                    <a:pt x="840" y="1320"/>
                  </a:lnTo>
                  <a:lnTo>
                    <a:pt x="849" y="1286"/>
                  </a:lnTo>
                  <a:lnTo>
                    <a:pt x="855" y="1255"/>
                  </a:lnTo>
                  <a:lnTo>
                    <a:pt x="857" y="1224"/>
                  </a:lnTo>
                  <a:lnTo>
                    <a:pt x="860" y="1194"/>
                  </a:lnTo>
                  <a:lnTo>
                    <a:pt x="860" y="1162"/>
                  </a:lnTo>
                  <a:lnTo>
                    <a:pt x="858" y="1125"/>
                  </a:lnTo>
                  <a:lnTo>
                    <a:pt x="853" y="1089"/>
                  </a:lnTo>
                  <a:lnTo>
                    <a:pt x="846" y="1049"/>
                  </a:lnTo>
                  <a:lnTo>
                    <a:pt x="837" y="1017"/>
                  </a:lnTo>
                  <a:lnTo>
                    <a:pt x="823" y="981"/>
                  </a:lnTo>
                  <a:lnTo>
                    <a:pt x="810" y="950"/>
                  </a:lnTo>
                  <a:lnTo>
                    <a:pt x="794" y="920"/>
                  </a:lnTo>
                  <a:lnTo>
                    <a:pt x="780" y="897"/>
                  </a:lnTo>
                  <a:lnTo>
                    <a:pt x="766" y="878"/>
                  </a:lnTo>
                  <a:lnTo>
                    <a:pt x="752" y="859"/>
                  </a:lnTo>
                  <a:lnTo>
                    <a:pt x="736" y="840"/>
                  </a:lnTo>
                  <a:lnTo>
                    <a:pt x="718" y="820"/>
                  </a:lnTo>
                  <a:lnTo>
                    <a:pt x="703" y="806"/>
                  </a:lnTo>
                  <a:lnTo>
                    <a:pt x="686" y="789"/>
                  </a:lnTo>
                  <a:lnTo>
                    <a:pt x="669" y="774"/>
                  </a:lnTo>
                  <a:lnTo>
                    <a:pt x="649" y="759"/>
                  </a:lnTo>
                  <a:lnTo>
                    <a:pt x="625" y="744"/>
                  </a:lnTo>
                  <a:lnTo>
                    <a:pt x="605" y="730"/>
                  </a:lnTo>
                  <a:lnTo>
                    <a:pt x="588" y="721"/>
                  </a:lnTo>
                  <a:lnTo>
                    <a:pt x="563" y="706"/>
                  </a:lnTo>
                  <a:lnTo>
                    <a:pt x="541" y="698"/>
                  </a:lnTo>
                  <a:lnTo>
                    <a:pt x="522" y="691"/>
                  </a:lnTo>
                  <a:lnTo>
                    <a:pt x="502" y="684"/>
                  </a:lnTo>
                  <a:lnTo>
                    <a:pt x="472" y="677"/>
                  </a:lnTo>
                  <a:lnTo>
                    <a:pt x="444" y="672"/>
                  </a:lnTo>
                  <a:lnTo>
                    <a:pt x="415" y="669"/>
                  </a:lnTo>
                  <a:lnTo>
                    <a:pt x="386" y="667"/>
                  </a:lnTo>
                  <a:lnTo>
                    <a:pt x="370" y="666"/>
                  </a:lnTo>
                  <a:lnTo>
                    <a:pt x="370" y="907"/>
                  </a:lnTo>
                  <a:lnTo>
                    <a:pt x="0" y="460"/>
                  </a:lnTo>
                  <a:lnTo>
                    <a:pt x="369" y="0"/>
                  </a:lnTo>
                  <a:lnTo>
                    <a:pt x="369" y="207"/>
                  </a:lnTo>
                  <a:lnTo>
                    <a:pt x="389" y="208"/>
                  </a:lnTo>
                  <a:lnTo>
                    <a:pt x="418" y="209"/>
                  </a:lnTo>
                  <a:lnTo>
                    <a:pt x="448" y="211"/>
                  </a:lnTo>
                  <a:lnTo>
                    <a:pt x="477" y="214"/>
                  </a:lnTo>
                  <a:lnTo>
                    <a:pt x="501" y="217"/>
                  </a:lnTo>
                  <a:close/>
                </a:path>
              </a:pathLst>
            </a:custGeom>
            <a:solidFill>
              <a:srgbClr val="FFFF00"/>
            </a:solidFill>
            <a:ln w="9525">
              <a:noFill/>
              <a:round/>
              <a:headEnd/>
              <a:tailEnd/>
            </a:ln>
          </p:spPr>
          <p:txBody>
            <a:bodyPr/>
            <a:lstStyle/>
            <a:p>
              <a:pPr eaLnBrk="0" hangingPunct="0"/>
              <a:endParaRPr lang="tr-TR"/>
            </a:p>
          </p:txBody>
        </p:sp>
        <p:sp>
          <p:nvSpPr>
            <p:cNvPr id="48140" name="Text Box 18"/>
            <p:cNvSpPr txBox="1">
              <a:spLocks noChangeArrowheads="1"/>
            </p:cNvSpPr>
            <p:nvPr/>
          </p:nvSpPr>
          <p:spPr bwMode="auto">
            <a:xfrm>
              <a:off x="990" y="3621"/>
              <a:ext cx="279" cy="327"/>
            </a:xfrm>
            <a:prstGeom prst="rect">
              <a:avLst/>
            </a:prstGeom>
            <a:noFill/>
            <a:ln w="12700">
              <a:noFill/>
              <a:miter lim="800000"/>
              <a:headEnd type="none" w="sm" len="sm"/>
              <a:tailEnd type="none" w="sm" len="sm"/>
            </a:ln>
          </p:spPr>
          <p:txBody>
            <a:bodyPr>
              <a:spAutoFit/>
            </a:bodyPr>
            <a:lstStyle/>
            <a:p>
              <a:pPr eaLnBrk="0" hangingPunct="0">
                <a:spcBef>
                  <a:spcPct val="50000"/>
                </a:spcBef>
              </a:pPr>
              <a:r>
                <a:rPr lang="tr-TR" sz="2800" b="1"/>
                <a:t>3</a:t>
              </a:r>
              <a:endParaRPr lang="tr-TR" sz="2800" b="1">
                <a:solidFill>
                  <a:srgbClr val="0000FF"/>
                </a:solidFill>
              </a:endParaRPr>
            </a:p>
          </p:txBody>
        </p:sp>
        <p:sp>
          <p:nvSpPr>
            <p:cNvPr id="48141" name="Text Box 19"/>
            <p:cNvSpPr txBox="1">
              <a:spLocks noChangeArrowheads="1"/>
            </p:cNvSpPr>
            <p:nvPr/>
          </p:nvSpPr>
          <p:spPr bwMode="auto">
            <a:xfrm>
              <a:off x="559" y="2515"/>
              <a:ext cx="280" cy="327"/>
            </a:xfrm>
            <a:prstGeom prst="rect">
              <a:avLst/>
            </a:prstGeom>
            <a:noFill/>
            <a:ln w="12700">
              <a:noFill/>
              <a:miter lim="800000"/>
              <a:headEnd type="none" w="sm" len="sm"/>
              <a:tailEnd type="none" w="sm" len="sm"/>
            </a:ln>
          </p:spPr>
          <p:txBody>
            <a:bodyPr>
              <a:spAutoFit/>
            </a:bodyPr>
            <a:lstStyle/>
            <a:p>
              <a:pPr eaLnBrk="0" hangingPunct="0">
                <a:spcBef>
                  <a:spcPct val="50000"/>
                </a:spcBef>
              </a:pPr>
              <a:r>
                <a:rPr lang="tr-TR" sz="2800" b="1"/>
                <a:t>1</a:t>
              </a:r>
              <a:endParaRPr lang="tr-TR" sz="2800" b="1">
                <a:solidFill>
                  <a:srgbClr val="FFFF00"/>
                </a:solidFill>
              </a:endParaRPr>
            </a:p>
          </p:txBody>
        </p:sp>
        <p:sp>
          <p:nvSpPr>
            <p:cNvPr id="48142" name="Text Box 20"/>
            <p:cNvSpPr txBox="1">
              <a:spLocks noChangeArrowheads="1"/>
            </p:cNvSpPr>
            <p:nvPr/>
          </p:nvSpPr>
          <p:spPr bwMode="auto">
            <a:xfrm>
              <a:off x="269" y="3226"/>
              <a:ext cx="279" cy="327"/>
            </a:xfrm>
            <a:prstGeom prst="rect">
              <a:avLst/>
            </a:prstGeom>
            <a:noFill/>
            <a:ln w="12700">
              <a:noFill/>
              <a:miter lim="800000"/>
              <a:headEnd type="none" w="sm" len="sm"/>
              <a:tailEnd type="none" w="sm" len="sm"/>
            </a:ln>
          </p:spPr>
          <p:txBody>
            <a:bodyPr>
              <a:spAutoFit/>
            </a:bodyPr>
            <a:lstStyle/>
            <a:p>
              <a:pPr eaLnBrk="0" hangingPunct="0">
                <a:spcBef>
                  <a:spcPct val="50000"/>
                </a:spcBef>
              </a:pPr>
              <a:r>
                <a:rPr lang="tr-TR" sz="2800" b="1"/>
                <a:t>4</a:t>
              </a:r>
              <a:endParaRPr lang="tr-TR" sz="2800" b="1">
                <a:solidFill>
                  <a:srgbClr val="FF3300"/>
                </a:solidFill>
              </a:endParaRPr>
            </a:p>
          </p:txBody>
        </p:sp>
        <p:sp>
          <p:nvSpPr>
            <p:cNvPr id="48143" name="Text Box 21"/>
            <p:cNvSpPr txBox="1">
              <a:spLocks noChangeArrowheads="1"/>
            </p:cNvSpPr>
            <p:nvPr/>
          </p:nvSpPr>
          <p:spPr bwMode="auto">
            <a:xfrm>
              <a:off x="1269" y="2830"/>
              <a:ext cx="280" cy="327"/>
            </a:xfrm>
            <a:prstGeom prst="rect">
              <a:avLst/>
            </a:prstGeom>
            <a:noFill/>
            <a:ln w="12700">
              <a:noFill/>
              <a:miter lim="800000"/>
              <a:headEnd type="none" w="sm" len="sm"/>
              <a:tailEnd type="none" w="sm" len="sm"/>
            </a:ln>
          </p:spPr>
          <p:txBody>
            <a:bodyPr>
              <a:spAutoFit/>
            </a:bodyPr>
            <a:lstStyle/>
            <a:p>
              <a:pPr eaLnBrk="0" hangingPunct="0">
                <a:spcBef>
                  <a:spcPct val="50000"/>
                </a:spcBef>
              </a:pPr>
              <a:r>
                <a:rPr lang="tr-TR" sz="2800" b="1"/>
                <a:t>2</a:t>
              </a:r>
              <a:endParaRPr lang="tr-TR" sz="2800" b="1">
                <a:solidFill>
                  <a:srgbClr val="008000"/>
                </a:solidFill>
              </a:endParaRPr>
            </a:p>
          </p:txBody>
        </p:sp>
      </p:grpSp>
      <p:sp>
        <p:nvSpPr>
          <p:cNvPr id="9218"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b="1" i="1">
                <a:solidFill>
                  <a:schemeClr val="bg1"/>
                </a:solidFill>
                <a:latin typeface="Verdana" pitchFamily="34" charset="0"/>
              </a:rPr>
              <a:t>KALİTE YAKLAŞIMLARI</a:t>
            </a:r>
            <a:endParaRPr lang="en-AU" b="1" i="1">
              <a:solidFill>
                <a:schemeClr val="bg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9707">
                                            <p:txEl>
                                              <p:pRg st="0" end="0"/>
                                            </p:txEl>
                                          </p:spTgt>
                                        </p:tgtEl>
                                        <p:attrNameLst>
                                          <p:attrName>style.visibility</p:attrName>
                                        </p:attrNameLst>
                                      </p:cBhvr>
                                      <p:to>
                                        <p:strVal val="visible"/>
                                      </p:to>
                                    </p:set>
                                    <p:animEffect transition="in" filter="checkerboard(across)">
                                      <p:cBhvr>
                                        <p:cTn id="7" dur="500"/>
                                        <p:tgtEl>
                                          <p:spTgt spid="29707">
                                            <p:txEl>
                                              <p:pRg st="0" end="0"/>
                                            </p:txEl>
                                          </p:spTgt>
                                        </p:tgtEl>
                                      </p:cBhvr>
                                    </p:animEffect>
                                  </p:childTnLst>
                                </p:cTn>
                              </p:par>
                            </p:childTnLst>
                          </p:cTn>
                        </p:par>
                        <p:par>
                          <p:cTn id="8" fill="hold">
                            <p:stCondLst>
                              <p:cond delay="500"/>
                            </p:stCondLst>
                            <p:childTnLst>
                              <p:par>
                                <p:cTn id="9" presetID="15" presetClass="entr" presetSubtype="0"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500"/>
                            </p:stCondLst>
                            <p:childTnLst>
                              <p:par>
                                <p:cTn id="16" presetID="15" presetClass="entr" presetSubtype="0" fill="hold" grpId="0" nodeType="afterEffect">
                                  <p:stCondLst>
                                    <p:cond delay="1000"/>
                                  </p:stCondLst>
                                  <p:childTnLst>
                                    <p:set>
                                      <p:cBhvr>
                                        <p:cTn id="17" dur="1" fill="hold">
                                          <p:stCondLst>
                                            <p:cond delay="0"/>
                                          </p:stCondLst>
                                        </p:cTn>
                                        <p:tgtEl>
                                          <p:spTgt spid="29708"/>
                                        </p:tgtEl>
                                        <p:attrNameLst>
                                          <p:attrName>style.visibility</p:attrName>
                                        </p:attrNameLst>
                                      </p:cBhvr>
                                      <p:to>
                                        <p:strVal val="visible"/>
                                      </p:to>
                                    </p:set>
                                    <p:anim calcmode="lin" valueType="num">
                                      <p:cBhvr>
                                        <p:cTn id="18" dur="1000" fill="hold"/>
                                        <p:tgtEl>
                                          <p:spTgt spid="29708"/>
                                        </p:tgtEl>
                                        <p:attrNameLst>
                                          <p:attrName>ppt_w</p:attrName>
                                        </p:attrNameLst>
                                      </p:cBhvr>
                                      <p:tavLst>
                                        <p:tav tm="0">
                                          <p:val>
                                            <p:fltVal val="0"/>
                                          </p:val>
                                        </p:tav>
                                        <p:tav tm="100000">
                                          <p:val>
                                            <p:strVal val="#ppt_w"/>
                                          </p:val>
                                        </p:tav>
                                      </p:tavLst>
                                    </p:anim>
                                    <p:anim calcmode="lin" valueType="num">
                                      <p:cBhvr>
                                        <p:cTn id="19" dur="1000" fill="hold"/>
                                        <p:tgtEl>
                                          <p:spTgt spid="29708"/>
                                        </p:tgtEl>
                                        <p:attrNameLst>
                                          <p:attrName>ppt_h</p:attrName>
                                        </p:attrNameLst>
                                      </p:cBhvr>
                                      <p:tavLst>
                                        <p:tav tm="0">
                                          <p:val>
                                            <p:fltVal val="0"/>
                                          </p:val>
                                        </p:tav>
                                        <p:tav tm="100000">
                                          <p:val>
                                            <p:strVal val="#ppt_h"/>
                                          </p:val>
                                        </p:tav>
                                      </p:tavLst>
                                    </p:anim>
                                    <p:anim calcmode="lin" valueType="num">
                                      <p:cBhvr>
                                        <p:cTn id="20" dur="1000" fill="hold"/>
                                        <p:tgtEl>
                                          <p:spTgt spid="2970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2970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4500"/>
                            </p:stCondLst>
                            <p:childTnLst>
                              <p:par>
                                <p:cTn id="23" presetID="2" presetClass="entr" presetSubtype="8" fill="hold" grpId="0" nodeType="afterEffect">
                                  <p:stCondLst>
                                    <p:cond delay="0"/>
                                  </p:stCondLst>
                                  <p:childTnLst>
                                    <p:set>
                                      <p:cBhvr>
                                        <p:cTn id="24" dur="1" fill="hold">
                                          <p:stCondLst>
                                            <p:cond delay="0"/>
                                          </p:stCondLst>
                                        </p:cTn>
                                        <p:tgtEl>
                                          <p:spTgt spid="9218"/>
                                        </p:tgtEl>
                                        <p:attrNameLst>
                                          <p:attrName>style.visibility</p:attrName>
                                        </p:attrNameLst>
                                      </p:cBhvr>
                                      <p:to>
                                        <p:strVal val="visible"/>
                                      </p:to>
                                    </p:set>
                                    <p:anim calcmode="lin" valueType="num">
                                      <p:cBhvr additive="base">
                                        <p:cTn id="25" dur="500" fill="hold"/>
                                        <p:tgtEl>
                                          <p:spTgt spid="9218"/>
                                        </p:tgtEl>
                                        <p:attrNameLst>
                                          <p:attrName>ppt_x</p:attrName>
                                        </p:attrNameLst>
                                      </p:cBhvr>
                                      <p:tavLst>
                                        <p:tav tm="0">
                                          <p:val>
                                            <p:strVal val="0-#ppt_w/2"/>
                                          </p:val>
                                        </p:tav>
                                        <p:tav tm="100000">
                                          <p:val>
                                            <p:strVal val="#ppt_x"/>
                                          </p:val>
                                        </p:tav>
                                      </p:tavLst>
                                    </p:anim>
                                    <p:anim calcmode="lin" valueType="num">
                                      <p:cBhvr additive="base">
                                        <p:cTn id="26"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build="p" autoUpdateAnimBg="0" advAuto="0"/>
      <p:bldP spid="29708" grpId="0" autoUpdateAnimBg="0"/>
      <p:bldP spid="9218"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49154"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49155"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58DE6808-A9F6-4D51-823C-14FD96B3D552}" type="slidenum">
              <a:rPr lang="en-US" sz="1400">
                <a:latin typeface="Arial Narrow" pitchFamily="34" charset="0"/>
              </a:rPr>
              <a:pPr algn="r" eaLnBrk="0" hangingPunct="0">
                <a:spcBef>
                  <a:spcPct val="50000"/>
                </a:spcBef>
              </a:pPr>
              <a:t>34</a:t>
            </a:fld>
            <a:endParaRPr lang="en-US" sz="1400">
              <a:latin typeface="Arial Narrow" pitchFamily="34" charset="0"/>
            </a:endParaRPr>
          </a:p>
        </p:txBody>
      </p:sp>
      <p:sp>
        <p:nvSpPr>
          <p:cNvPr id="28674" name="Rectangle 2"/>
          <p:cNvSpPr>
            <a:spLocks noGrp="1" noChangeArrowheads="1"/>
          </p:cNvSpPr>
          <p:nvPr>
            <p:ph type="body" idx="4294967295"/>
          </p:nvPr>
        </p:nvSpPr>
        <p:spPr>
          <a:xfrm>
            <a:off x="914400" y="1371600"/>
            <a:ext cx="8229600" cy="2133600"/>
          </a:xfrm>
        </p:spPr>
        <p:txBody>
          <a:bodyPr/>
          <a:lstStyle/>
          <a:p>
            <a:pPr algn="ctr">
              <a:buFont typeface="Wingdings" pitchFamily="2" charset="2"/>
              <a:buNone/>
            </a:pPr>
            <a:r>
              <a:rPr lang="tr-TR">
                <a:solidFill>
                  <a:srgbClr val="3333CC"/>
                </a:solidFill>
                <a:effectLst>
                  <a:outerShdw blurRad="38100" dist="38100" dir="2700000" algn="tl">
                    <a:srgbClr val="C0C0C0"/>
                  </a:outerShdw>
                </a:effectLst>
              </a:rPr>
              <a:t>	</a:t>
            </a:r>
            <a:endParaRPr lang="tr-TR" b="1">
              <a:solidFill>
                <a:srgbClr val="3333CC"/>
              </a:solidFill>
              <a:effectLst>
                <a:outerShdw blurRad="38100" dist="38100" dir="2700000" algn="tl">
                  <a:srgbClr val="C0C0C0"/>
                </a:outerShdw>
              </a:effectLst>
            </a:endParaRPr>
          </a:p>
          <a:p>
            <a:pPr algn="ctr">
              <a:buFont typeface="Wingdings" pitchFamily="2" charset="2"/>
              <a:buNone/>
            </a:pPr>
            <a:r>
              <a:rPr lang="tr-TR" sz="2000">
                <a:solidFill>
                  <a:srgbClr val="3333CC"/>
                </a:solidFill>
                <a:effectLst>
                  <a:outerShdw blurRad="38100" dist="38100" dir="2700000" algn="tl">
                    <a:srgbClr val="C0C0C0"/>
                  </a:outerShdw>
                </a:effectLst>
              </a:rPr>
              <a:t>HATALAR ORTAYA ÇIKMADAN ÖNLENMEYE ÇALIŞILDIĞINDAN KALİTEDE GELİŞME VE İYİLEŞME SAĞLANMAKTA VE SONUÇTA PAZARA GİRME SÜRECİ DAHA HIZLI OLMAKTADIR</a:t>
            </a:r>
            <a:r>
              <a:rPr lang="tr-TR" sz="2400">
                <a:solidFill>
                  <a:srgbClr val="3333CC"/>
                </a:solidFill>
                <a:effectLst>
                  <a:outerShdw blurRad="38100" dist="38100" dir="2700000" algn="tl">
                    <a:srgbClr val="C0C0C0"/>
                  </a:outerShdw>
                </a:effectLst>
              </a:rPr>
              <a:t>.</a:t>
            </a:r>
            <a:endParaRPr lang="tr-TR">
              <a:solidFill>
                <a:srgbClr val="3333CC"/>
              </a:solidFill>
              <a:effectLst>
                <a:outerShdw blurRad="38100" dist="38100" dir="2700000" algn="tl">
                  <a:srgbClr val="C0C0C0"/>
                </a:outerShdw>
              </a:effectLst>
            </a:endParaRPr>
          </a:p>
        </p:txBody>
      </p:sp>
      <p:sp>
        <p:nvSpPr>
          <p:cNvPr id="28683" name="Rectangle 11"/>
          <p:cNvSpPr>
            <a:spLocks noGrp="1" noChangeArrowheads="1"/>
          </p:cNvSpPr>
          <p:nvPr>
            <p:ph type="title" idx="4294967295"/>
          </p:nvPr>
        </p:nvSpPr>
        <p:spPr>
          <a:xfrm>
            <a:off x="0" y="1052513"/>
            <a:ext cx="9144000" cy="533400"/>
          </a:xfrm>
          <a:noFill/>
        </p:spPr>
        <p:txBody>
          <a:bodyPr lIns="92075" tIns="46038" rIns="92075" bIns="46038"/>
          <a:lstStyle/>
          <a:p>
            <a:r>
              <a:rPr lang="tr-TR" sz="1800" b="1" i="1">
                <a:effectLst>
                  <a:outerShdw blurRad="38100" dist="38100" dir="2700000" algn="tl">
                    <a:srgbClr val="C0C0C0"/>
                  </a:outerShdw>
                </a:effectLst>
              </a:rPr>
              <a:t/>
            </a:r>
            <a:br>
              <a:rPr lang="tr-TR" sz="1800" b="1" i="1">
                <a:effectLst>
                  <a:outerShdw blurRad="38100" dist="38100" dir="2700000" algn="tl">
                    <a:srgbClr val="C0C0C0"/>
                  </a:outerShdw>
                </a:effectLst>
              </a:rPr>
            </a:br>
            <a:r>
              <a:rPr lang="tr-TR" sz="1800" b="1" i="1">
                <a:effectLst>
                  <a:outerShdw blurRad="38100" dist="38100" dir="2700000" algn="tl">
                    <a:srgbClr val="C0C0C0"/>
                  </a:outerShdw>
                </a:effectLst>
              </a:rPr>
              <a:t> </a:t>
            </a:r>
            <a:r>
              <a:rPr lang="tr-TR" sz="1400" b="1">
                <a:solidFill>
                  <a:srgbClr val="FF3300"/>
                </a:solidFill>
                <a:effectLst>
                  <a:outerShdw blurRad="38100" dist="38100" dir="2700000" algn="tl">
                    <a:srgbClr val="C0C0C0"/>
                  </a:outerShdw>
                </a:effectLst>
              </a:rPr>
              <a:t>ÖNLEYİCİ SİSTEM YAKLAŞIMI</a:t>
            </a:r>
            <a:endParaRPr lang="tr-TR" b="1">
              <a:solidFill>
                <a:srgbClr val="FF3300"/>
              </a:solidFill>
              <a:effectLst>
                <a:outerShdw blurRad="38100" dist="38100" dir="2700000" algn="tl">
                  <a:srgbClr val="C0C0C0"/>
                </a:outerShdw>
              </a:effectLst>
            </a:endParaRPr>
          </a:p>
        </p:txBody>
      </p:sp>
      <p:grpSp>
        <p:nvGrpSpPr>
          <p:cNvPr id="2" name="Group 12"/>
          <p:cNvGrpSpPr>
            <a:grpSpLocks/>
          </p:cNvGrpSpPr>
          <p:nvPr/>
        </p:nvGrpSpPr>
        <p:grpSpPr bwMode="auto">
          <a:xfrm>
            <a:off x="984250" y="3657600"/>
            <a:ext cx="2320925" cy="2438400"/>
            <a:chOff x="199" y="2515"/>
            <a:chExt cx="1529" cy="1565"/>
          </a:xfrm>
        </p:grpSpPr>
        <p:sp>
          <p:nvSpPr>
            <p:cNvPr id="49159" name="Freeform 13"/>
            <p:cNvSpPr>
              <a:spLocks noChangeAspect="1"/>
            </p:cNvSpPr>
            <p:nvPr/>
          </p:nvSpPr>
          <p:spPr bwMode="auto">
            <a:xfrm rot="17770084" flipV="1">
              <a:off x="982" y="2699"/>
              <a:ext cx="661" cy="831"/>
            </a:xfrm>
            <a:custGeom>
              <a:avLst/>
              <a:gdLst>
                <a:gd name="T0" fmla="*/ 519 w 1315"/>
                <a:gd name="T1" fmla="*/ 220 h 1653"/>
                <a:gd name="T2" fmla="*/ 567 w 1315"/>
                <a:gd name="T3" fmla="*/ 230 h 1653"/>
                <a:gd name="T4" fmla="*/ 604 w 1315"/>
                <a:gd name="T5" fmla="*/ 239 h 1653"/>
                <a:gd name="T6" fmla="*/ 643 w 1315"/>
                <a:gd name="T7" fmla="*/ 251 h 1653"/>
                <a:gd name="T8" fmla="*/ 682 w 1315"/>
                <a:gd name="T9" fmla="*/ 264 h 1653"/>
                <a:gd name="T10" fmla="*/ 727 w 1315"/>
                <a:gd name="T11" fmla="*/ 282 h 1653"/>
                <a:gd name="T12" fmla="*/ 770 w 1315"/>
                <a:gd name="T13" fmla="*/ 301 h 1653"/>
                <a:gd name="T14" fmla="*/ 812 w 1315"/>
                <a:gd name="T15" fmla="*/ 322 h 1653"/>
                <a:gd name="T16" fmla="*/ 848 w 1315"/>
                <a:gd name="T17" fmla="*/ 344 h 1653"/>
                <a:gd name="T18" fmla="*/ 884 w 1315"/>
                <a:gd name="T19" fmla="*/ 367 h 1653"/>
                <a:gd name="T20" fmla="*/ 924 w 1315"/>
                <a:gd name="T21" fmla="*/ 396 h 1653"/>
                <a:gd name="T22" fmla="*/ 959 w 1315"/>
                <a:gd name="T23" fmla="*/ 422 h 1653"/>
                <a:gd name="T24" fmla="*/ 1014 w 1315"/>
                <a:gd name="T25" fmla="*/ 471 h 1653"/>
                <a:gd name="T26" fmla="*/ 1062 w 1315"/>
                <a:gd name="T27" fmla="*/ 520 h 1653"/>
                <a:gd name="T28" fmla="*/ 1100 w 1315"/>
                <a:gd name="T29" fmla="*/ 565 h 1653"/>
                <a:gd name="T30" fmla="*/ 1140 w 1315"/>
                <a:gd name="T31" fmla="*/ 618 h 1653"/>
                <a:gd name="T32" fmla="*/ 1177 w 1315"/>
                <a:gd name="T33" fmla="*/ 675 h 1653"/>
                <a:gd name="T34" fmla="*/ 1209 w 1315"/>
                <a:gd name="T35" fmla="*/ 731 h 1653"/>
                <a:gd name="T36" fmla="*/ 1238 w 1315"/>
                <a:gd name="T37" fmla="*/ 794 h 1653"/>
                <a:gd name="T38" fmla="*/ 1262 w 1315"/>
                <a:gd name="T39" fmla="*/ 861 h 1653"/>
                <a:gd name="T40" fmla="*/ 1287 w 1315"/>
                <a:gd name="T41" fmla="*/ 944 h 1653"/>
                <a:gd name="T42" fmla="*/ 1302 w 1315"/>
                <a:gd name="T43" fmla="*/ 1025 h 1653"/>
                <a:gd name="T44" fmla="*/ 1314 w 1315"/>
                <a:gd name="T45" fmla="*/ 1131 h 1653"/>
                <a:gd name="T46" fmla="*/ 1314 w 1315"/>
                <a:gd name="T47" fmla="*/ 1221 h 1653"/>
                <a:gd name="T48" fmla="*/ 1305 w 1315"/>
                <a:gd name="T49" fmla="*/ 1303 h 1653"/>
                <a:gd name="T50" fmla="*/ 1291 w 1315"/>
                <a:gd name="T51" fmla="*/ 1388 h 1653"/>
                <a:gd name="T52" fmla="*/ 1264 w 1315"/>
                <a:gd name="T53" fmla="*/ 1482 h 1653"/>
                <a:gd name="T54" fmla="*/ 1232 w 1315"/>
                <a:gd name="T55" fmla="*/ 1569 h 1653"/>
                <a:gd name="T56" fmla="*/ 1182 w 1315"/>
                <a:gd name="T57" fmla="*/ 1653 h 1653"/>
                <a:gd name="T58" fmla="*/ 816 w 1315"/>
                <a:gd name="T59" fmla="*/ 1387 h 1653"/>
                <a:gd name="T60" fmla="*/ 840 w 1315"/>
                <a:gd name="T61" fmla="*/ 1320 h 1653"/>
                <a:gd name="T62" fmla="*/ 855 w 1315"/>
                <a:gd name="T63" fmla="*/ 1255 h 1653"/>
                <a:gd name="T64" fmla="*/ 860 w 1315"/>
                <a:gd name="T65" fmla="*/ 1194 h 1653"/>
                <a:gd name="T66" fmla="*/ 858 w 1315"/>
                <a:gd name="T67" fmla="*/ 1125 h 1653"/>
                <a:gd name="T68" fmla="*/ 846 w 1315"/>
                <a:gd name="T69" fmla="*/ 1049 h 1653"/>
                <a:gd name="T70" fmla="*/ 823 w 1315"/>
                <a:gd name="T71" fmla="*/ 981 h 1653"/>
                <a:gd name="T72" fmla="*/ 794 w 1315"/>
                <a:gd name="T73" fmla="*/ 920 h 1653"/>
                <a:gd name="T74" fmla="*/ 766 w 1315"/>
                <a:gd name="T75" fmla="*/ 878 h 1653"/>
                <a:gd name="T76" fmla="*/ 736 w 1315"/>
                <a:gd name="T77" fmla="*/ 840 h 1653"/>
                <a:gd name="T78" fmla="*/ 703 w 1315"/>
                <a:gd name="T79" fmla="*/ 806 h 1653"/>
                <a:gd name="T80" fmla="*/ 669 w 1315"/>
                <a:gd name="T81" fmla="*/ 774 h 1653"/>
                <a:gd name="T82" fmla="*/ 625 w 1315"/>
                <a:gd name="T83" fmla="*/ 744 h 1653"/>
                <a:gd name="T84" fmla="*/ 588 w 1315"/>
                <a:gd name="T85" fmla="*/ 721 h 1653"/>
                <a:gd name="T86" fmla="*/ 541 w 1315"/>
                <a:gd name="T87" fmla="*/ 698 h 1653"/>
                <a:gd name="T88" fmla="*/ 502 w 1315"/>
                <a:gd name="T89" fmla="*/ 684 h 1653"/>
                <a:gd name="T90" fmla="*/ 444 w 1315"/>
                <a:gd name="T91" fmla="*/ 672 h 1653"/>
                <a:gd name="T92" fmla="*/ 386 w 1315"/>
                <a:gd name="T93" fmla="*/ 667 h 1653"/>
                <a:gd name="T94" fmla="*/ 370 w 1315"/>
                <a:gd name="T95" fmla="*/ 907 h 1653"/>
                <a:gd name="T96" fmla="*/ 369 w 1315"/>
                <a:gd name="T97" fmla="*/ 0 h 1653"/>
                <a:gd name="T98" fmla="*/ 389 w 1315"/>
                <a:gd name="T99" fmla="*/ 208 h 1653"/>
                <a:gd name="T100" fmla="*/ 448 w 1315"/>
                <a:gd name="T101" fmla="*/ 211 h 1653"/>
                <a:gd name="T102" fmla="*/ 501 w 1315"/>
                <a:gd name="T103" fmla="*/ 217 h 16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15"/>
                <a:gd name="T157" fmla="*/ 0 h 1653"/>
                <a:gd name="T158" fmla="*/ 1315 w 1315"/>
                <a:gd name="T159" fmla="*/ 1653 h 165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15" h="1653">
                  <a:moveTo>
                    <a:pt x="501" y="217"/>
                  </a:moveTo>
                  <a:lnTo>
                    <a:pt x="519" y="220"/>
                  </a:lnTo>
                  <a:lnTo>
                    <a:pt x="543" y="224"/>
                  </a:lnTo>
                  <a:lnTo>
                    <a:pt x="567" y="230"/>
                  </a:lnTo>
                  <a:lnTo>
                    <a:pt x="584" y="234"/>
                  </a:lnTo>
                  <a:lnTo>
                    <a:pt x="604" y="239"/>
                  </a:lnTo>
                  <a:lnTo>
                    <a:pt x="623" y="245"/>
                  </a:lnTo>
                  <a:lnTo>
                    <a:pt x="643" y="251"/>
                  </a:lnTo>
                  <a:lnTo>
                    <a:pt x="661" y="256"/>
                  </a:lnTo>
                  <a:lnTo>
                    <a:pt x="682" y="264"/>
                  </a:lnTo>
                  <a:lnTo>
                    <a:pt x="706" y="274"/>
                  </a:lnTo>
                  <a:lnTo>
                    <a:pt x="727" y="282"/>
                  </a:lnTo>
                  <a:lnTo>
                    <a:pt x="747" y="291"/>
                  </a:lnTo>
                  <a:lnTo>
                    <a:pt x="770" y="301"/>
                  </a:lnTo>
                  <a:lnTo>
                    <a:pt x="792" y="312"/>
                  </a:lnTo>
                  <a:lnTo>
                    <a:pt x="812" y="322"/>
                  </a:lnTo>
                  <a:lnTo>
                    <a:pt x="831" y="334"/>
                  </a:lnTo>
                  <a:lnTo>
                    <a:pt x="848" y="344"/>
                  </a:lnTo>
                  <a:lnTo>
                    <a:pt x="865" y="356"/>
                  </a:lnTo>
                  <a:lnTo>
                    <a:pt x="884" y="367"/>
                  </a:lnTo>
                  <a:lnTo>
                    <a:pt x="905" y="382"/>
                  </a:lnTo>
                  <a:lnTo>
                    <a:pt x="924" y="396"/>
                  </a:lnTo>
                  <a:lnTo>
                    <a:pt x="942" y="410"/>
                  </a:lnTo>
                  <a:lnTo>
                    <a:pt x="959" y="422"/>
                  </a:lnTo>
                  <a:lnTo>
                    <a:pt x="986" y="445"/>
                  </a:lnTo>
                  <a:lnTo>
                    <a:pt x="1014" y="471"/>
                  </a:lnTo>
                  <a:lnTo>
                    <a:pt x="1036" y="491"/>
                  </a:lnTo>
                  <a:lnTo>
                    <a:pt x="1062" y="520"/>
                  </a:lnTo>
                  <a:lnTo>
                    <a:pt x="1080" y="541"/>
                  </a:lnTo>
                  <a:lnTo>
                    <a:pt x="1100" y="565"/>
                  </a:lnTo>
                  <a:lnTo>
                    <a:pt x="1122" y="592"/>
                  </a:lnTo>
                  <a:lnTo>
                    <a:pt x="1140" y="618"/>
                  </a:lnTo>
                  <a:lnTo>
                    <a:pt x="1158" y="647"/>
                  </a:lnTo>
                  <a:lnTo>
                    <a:pt x="1177" y="675"/>
                  </a:lnTo>
                  <a:lnTo>
                    <a:pt x="1193" y="705"/>
                  </a:lnTo>
                  <a:lnTo>
                    <a:pt x="1209" y="731"/>
                  </a:lnTo>
                  <a:lnTo>
                    <a:pt x="1224" y="763"/>
                  </a:lnTo>
                  <a:lnTo>
                    <a:pt x="1238" y="794"/>
                  </a:lnTo>
                  <a:lnTo>
                    <a:pt x="1250" y="826"/>
                  </a:lnTo>
                  <a:lnTo>
                    <a:pt x="1262" y="861"/>
                  </a:lnTo>
                  <a:lnTo>
                    <a:pt x="1277" y="904"/>
                  </a:lnTo>
                  <a:lnTo>
                    <a:pt x="1287" y="944"/>
                  </a:lnTo>
                  <a:lnTo>
                    <a:pt x="1297" y="985"/>
                  </a:lnTo>
                  <a:lnTo>
                    <a:pt x="1302" y="1025"/>
                  </a:lnTo>
                  <a:lnTo>
                    <a:pt x="1309" y="1072"/>
                  </a:lnTo>
                  <a:lnTo>
                    <a:pt x="1314" y="1131"/>
                  </a:lnTo>
                  <a:lnTo>
                    <a:pt x="1315" y="1176"/>
                  </a:lnTo>
                  <a:lnTo>
                    <a:pt x="1314" y="1221"/>
                  </a:lnTo>
                  <a:lnTo>
                    <a:pt x="1310" y="1263"/>
                  </a:lnTo>
                  <a:lnTo>
                    <a:pt x="1305" y="1303"/>
                  </a:lnTo>
                  <a:lnTo>
                    <a:pt x="1300" y="1345"/>
                  </a:lnTo>
                  <a:lnTo>
                    <a:pt x="1291" y="1388"/>
                  </a:lnTo>
                  <a:lnTo>
                    <a:pt x="1279" y="1434"/>
                  </a:lnTo>
                  <a:lnTo>
                    <a:pt x="1264" y="1482"/>
                  </a:lnTo>
                  <a:lnTo>
                    <a:pt x="1249" y="1526"/>
                  </a:lnTo>
                  <a:lnTo>
                    <a:pt x="1232" y="1569"/>
                  </a:lnTo>
                  <a:lnTo>
                    <a:pt x="1207" y="1611"/>
                  </a:lnTo>
                  <a:lnTo>
                    <a:pt x="1182" y="1653"/>
                  </a:lnTo>
                  <a:lnTo>
                    <a:pt x="795" y="1429"/>
                  </a:lnTo>
                  <a:lnTo>
                    <a:pt x="816" y="1387"/>
                  </a:lnTo>
                  <a:lnTo>
                    <a:pt x="830" y="1355"/>
                  </a:lnTo>
                  <a:lnTo>
                    <a:pt x="840" y="1320"/>
                  </a:lnTo>
                  <a:lnTo>
                    <a:pt x="849" y="1286"/>
                  </a:lnTo>
                  <a:lnTo>
                    <a:pt x="855" y="1255"/>
                  </a:lnTo>
                  <a:lnTo>
                    <a:pt x="857" y="1224"/>
                  </a:lnTo>
                  <a:lnTo>
                    <a:pt x="860" y="1194"/>
                  </a:lnTo>
                  <a:lnTo>
                    <a:pt x="860" y="1162"/>
                  </a:lnTo>
                  <a:lnTo>
                    <a:pt x="858" y="1125"/>
                  </a:lnTo>
                  <a:lnTo>
                    <a:pt x="853" y="1089"/>
                  </a:lnTo>
                  <a:lnTo>
                    <a:pt x="846" y="1049"/>
                  </a:lnTo>
                  <a:lnTo>
                    <a:pt x="837" y="1017"/>
                  </a:lnTo>
                  <a:lnTo>
                    <a:pt x="823" y="981"/>
                  </a:lnTo>
                  <a:lnTo>
                    <a:pt x="810" y="950"/>
                  </a:lnTo>
                  <a:lnTo>
                    <a:pt x="794" y="920"/>
                  </a:lnTo>
                  <a:lnTo>
                    <a:pt x="780" y="897"/>
                  </a:lnTo>
                  <a:lnTo>
                    <a:pt x="766" y="878"/>
                  </a:lnTo>
                  <a:lnTo>
                    <a:pt x="752" y="859"/>
                  </a:lnTo>
                  <a:lnTo>
                    <a:pt x="736" y="840"/>
                  </a:lnTo>
                  <a:lnTo>
                    <a:pt x="718" y="820"/>
                  </a:lnTo>
                  <a:lnTo>
                    <a:pt x="703" y="806"/>
                  </a:lnTo>
                  <a:lnTo>
                    <a:pt x="686" y="789"/>
                  </a:lnTo>
                  <a:lnTo>
                    <a:pt x="669" y="774"/>
                  </a:lnTo>
                  <a:lnTo>
                    <a:pt x="649" y="759"/>
                  </a:lnTo>
                  <a:lnTo>
                    <a:pt x="625" y="744"/>
                  </a:lnTo>
                  <a:lnTo>
                    <a:pt x="605" y="730"/>
                  </a:lnTo>
                  <a:lnTo>
                    <a:pt x="588" y="721"/>
                  </a:lnTo>
                  <a:lnTo>
                    <a:pt x="563" y="706"/>
                  </a:lnTo>
                  <a:lnTo>
                    <a:pt x="541" y="698"/>
                  </a:lnTo>
                  <a:lnTo>
                    <a:pt x="522" y="691"/>
                  </a:lnTo>
                  <a:lnTo>
                    <a:pt x="502" y="684"/>
                  </a:lnTo>
                  <a:lnTo>
                    <a:pt x="472" y="677"/>
                  </a:lnTo>
                  <a:lnTo>
                    <a:pt x="444" y="672"/>
                  </a:lnTo>
                  <a:lnTo>
                    <a:pt x="415" y="669"/>
                  </a:lnTo>
                  <a:lnTo>
                    <a:pt x="386" y="667"/>
                  </a:lnTo>
                  <a:lnTo>
                    <a:pt x="370" y="666"/>
                  </a:lnTo>
                  <a:lnTo>
                    <a:pt x="370" y="907"/>
                  </a:lnTo>
                  <a:lnTo>
                    <a:pt x="0" y="460"/>
                  </a:lnTo>
                  <a:lnTo>
                    <a:pt x="369" y="0"/>
                  </a:lnTo>
                  <a:lnTo>
                    <a:pt x="369" y="207"/>
                  </a:lnTo>
                  <a:lnTo>
                    <a:pt x="389" y="208"/>
                  </a:lnTo>
                  <a:lnTo>
                    <a:pt x="418" y="209"/>
                  </a:lnTo>
                  <a:lnTo>
                    <a:pt x="448" y="211"/>
                  </a:lnTo>
                  <a:lnTo>
                    <a:pt x="477" y="214"/>
                  </a:lnTo>
                  <a:lnTo>
                    <a:pt x="501" y="217"/>
                  </a:lnTo>
                  <a:close/>
                </a:path>
              </a:pathLst>
            </a:custGeom>
            <a:solidFill>
              <a:srgbClr val="FF0000"/>
            </a:solidFill>
            <a:ln w="9525">
              <a:noFill/>
              <a:round/>
              <a:headEnd/>
              <a:tailEnd/>
            </a:ln>
          </p:spPr>
          <p:txBody>
            <a:bodyPr/>
            <a:lstStyle/>
            <a:p>
              <a:pPr eaLnBrk="0" hangingPunct="0"/>
              <a:endParaRPr lang="tr-TR"/>
            </a:p>
          </p:txBody>
        </p:sp>
        <p:sp>
          <p:nvSpPr>
            <p:cNvPr id="49160" name="Freeform 14"/>
            <p:cNvSpPr>
              <a:spLocks noChangeAspect="1"/>
            </p:cNvSpPr>
            <p:nvPr/>
          </p:nvSpPr>
          <p:spPr bwMode="auto">
            <a:xfrm rot="19509688" flipV="1">
              <a:off x="292" y="2551"/>
              <a:ext cx="881" cy="464"/>
            </a:xfrm>
            <a:custGeom>
              <a:avLst/>
              <a:gdLst>
                <a:gd name="T0" fmla="*/ 895 w 1745"/>
                <a:gd name="T1" fmla="*/ 904 h 918"/>
                <a:gd name="T2" fmla="*/ 943 w 1745"/>
                <a:gd name="T3" fmla="*/ 895 h 918"/>
                <a:gd name="T4" fmla="*/ 980 w 1745"/>
                <a:gd name="T5" fmla="*/ 886 h 918"/>
                <a:gd name="T6" fmla="*/ 1020 w 1745"/>
                <a:gd name="T7" fmla="*/ 875 h 918"/>
                <a:gd name="T8" fmla="*/ 1058 w 1745"/>
                <a:gd name="T9" fmla="*/ 861 h 918"/>
                <a:gd name="T10" fmla="*/ 1104 w 1745"/>
                <a:gd name="T11" fmla="*/ 843 h 918"/>
                <a:gd name="T12" fmla="*/ 1147 w 1745"/>
                <a:gd name="T13" fmla="*/ 824 h 918"/>
                <a:gd name="T14" fmla="*/ 1189 w 1745"/>
                <a:gd name="T15" fmla="*/ 803 h 918"/>
                <a:gd name="T16" fmla="*/ 1224 w 1745"/>
                <a:gd name="T17" fmla="*/ 781 h 918"/>
                <a:gd name="T18" fmla="*/ 1260 w 1745"/>
                <a:gd name="T19" fmla="*/ 758 h 918"/>
                <a:gd name="T20" fmla="*/ 1300 w 1745"/>
                <a:gd name="T21" fmla="*/ 730 h 918"/>
                <a:gd name="T22" fmla="*/ 1334 w 1745"/>
                <a:gd name="T23" fmla="*/ 704 h 918"/>
                <a:gd name="T24" fmla="*/ 1387 w 1745"/>
                <a:gd name="T25" fmla="*/ 660 h 918"/>
                <a:gd name="T26" fmla="*/ 1438 w 1745"/>
                <a:gd name="T27" fmla="*/ 606 h 918"/>
                <a:gd name="T28" fmla="*/ 1476 w 1745"/>
                <a:gd name="T29" fmla="*/ 561 h 918"/>
                <a:gd name="T30" fmla="*/ 1517 w 1745"/>
                <a:gd name="T31" fmla="*/ 509 h 918"/>
                <a:gd name="T32" fmla="*/ 1557 w 1745"/>
                <a:gd name="T33" fmla="*/ 449 h 918"/>
                <a:gd name="T34" fmla="*/ 1561 w 1745"/>
                <a:gd name="T35" fmla="*/ 0 h 918"/>
                <a:gd name="T36" fmla="*/ 1165 w 1745"/>
                <a:gd name="T37" fmla="*/ 220 h 918"/>
                <a:gd name="T38" fmla="*/ 1130 w 1745"/>
                <a:gd name="T39" fmla="*/ 265 h 918"/>
                <a:gd name="T40" fmla="*/ 1094 w 1745"/>
                <a:gd name="T41" fmla="*/ 306 h 918"/>
                <a:gd name="T42" fmla="*/ 1063 w 1745"/>
                <a:gd name="T43" fmla="*/ 338 h 918"/>
                <a:gd name="T44" fmla="*/ 1025 w 1745"/>
                <a:gd name="T45" fmla="*/ 367 h 918"/>
                <a:gd name="T46" fmla="*/ 981 w 1745"/>
                <a:gd name="T47" fmla="*/ 396 h 918"/>
                <a:gd name="T48" fmla="*/ 939 w 1745"/>
                <a:gd name="T49" fmla="*/ 420 h 918"/>
                <a:gd name="T50" fmla="*/ 898 w 1745"/>
                <a:gd name="T51" fmla="*/ 435 h 918"/>
                <a:gd name="T52" fmla="*/ 849 w 1745"/>
                <a:gd name="T53" fmla="*/ 450 h 918"/>
                <a:gd name="T54" fmla="*/ 791 w 1745"/>
                <a:gd name="T55" fmla="*/ 457 h 918"/>
                <a:gd name="T56" fmla="*/ 692 w 1745"/>
                <a:gd name="T57" fmla="*/ 460 h 918"/>
                <a:gd name="T58" fmla="*/ 610 w 1745"/>
                <a:gd name="T59" fmla="*/ 445 h 918"/>
                <a:gd name="T60" fmla="*/ 525 w 1745"/>
                <a:gd name="T61" fmla="*/ 415 h 918"/>
                <a:gd name="T62" fmla="*/ 449 w 1745"/>
                <a:gd name="T63" fmla="*/ 372 h 918"/>
                <a:gd name="T64" fmla="*/ 0 w 1745"/>
                <a:gd name="T65" fmla="*/ 580 h 918"/>
                <a:gd name="T66" fmla="*/ 41 w 1745"/>
                <a:gd name="T67" fmla="*/ 623 h 918"/>
                <a:gd name="T68" fmla="*/ 81 w 1745"/>
                <a:gd name="T69" fmla="*/ 662 h 918"/>
                <a:gd name="T70" fmla="*/ 125 w 1745"/>
                <a:gd name="T71" fmla="*/ 701 h 918"/>
                <a:gd name="T72" fmla="*/ 169 w 1745"/>
                <a:gd name="T73" fmla="*/ 734 h 918"/>
                <a:gd name="T74" fmla="*/ 218 w 1745"/>
                <a:gd name="T75" fmla="*/ 767 h 918"/>
                <a:gd name="T76" fmla="*/ 266 w 1745"/>
                <a:gd name="T77" fmla="*/ 796 h 918"/>
                <a:gd name="T78" fmla="*/ 311 w 1745"/>
                <a:gd name="T79" fmla="*/ 820 h 918"/>
                <a:gd name="T80" fmla="*/ 369 w 1745"/>
                <a:gd name="T81" fmla="*/ 846 h 918"/>
                <a:gd name="T82" fmla="*/ 425 w 1745"/>
                <a:gd name="T83" fmla="*/ 867 h 918"/>
                <a:gd name="T84" fmla="*/ 475 w 1745"/>
                <a:gd name="T85" fmla="*/ 884 h 918"/>
                <a:gd name="T86" fmla="*/ 527 w 1745"/>
                <a:gd name="T87" fmla="*/ 897 h 918"/>
                <a:gd name="T88" fmla="*/ 587 w 1745"/>
                <a:gd name="T89" fmla="*/ 908 h 918"/>
                <a:gd name="T90" fmla="*/ 650 w 1745"/>
                <a:gd name="T91" fmla="*/ 915 h 918"/>
                <a:gd name="T92" fmla="*/ 707 w 1745"/>
                <a:gd name="T93" fmla="*/ 918 h 918"/>
                <a:gd name="T94" fmla="*/ 766 w 1745"/>
                <a:gd name="T95" fmla="*/ 917 h 918"/>
                <a:gd name="T96" fmla="*/ 825 w 1745"/>
                <a:gd name="T97" fmla="*/ 914 h 918"/>
                <a:gd name="T98" fmla="*/ 877 w 1745"/>
                <a:gd name="T99" fmla="*/ 907 h 9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45"/>
                <a:gd name="T151" fmla="*/ 0 h 918"/>
                <a:gd name="T152" fmla="*/ 1745 w 1745"/>
                <a:gd name="T153" fmla="*/ 918 h 9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45" h="918">
                  <a:moveTo>
                    <a:pt x="877" y="907"/>
                  </a:moveTo>
                  <a:lnTo>
                    <a:pt x="895" y="904"/>
                  </a:lnTo>
                  <a:lnTo>
                    <a:pt x="919" y="900"/>
                  </a:lnTo>
                  <a:lnTo>
                    <a:pt x="943" y="895"/>
                  </a:lnTo>
                  <a:lnTo>
                    <a:pt x="960" y="891"/>
                  </a:lnTo>
                  <a:lnTo>
                    <a:pt x="980" y="886"/>
                  </a:lnTo>
                  <a:lnTo>
                    <a:pt x="1000" y="880"/>
                  </a:lnTo>
                  <a:lnTo>
                    <a:pt x="1020" y="875"/>
                  </a:lnTo>
                  <a:lnTo>
                    <a:pt x="1038" y="869"/>
                  </a:lnTo>
                  <a:lnTo>
                    <a:pt x="1058" y="861"/>
                  </a:lnTo>
                  <a:lnTo>
                    <a:pt x="1083" y="852"/>
                  </a:lnTo>
                  <a:lnTo>
                    <a:pt x="1104" y="843"/>
                  </a:lnTo>
                  <a:lnTo>
                    <a:pt x="1124" y="834"/>
                  </a:lnTo>
                  <a:lnTo>
                    <a:pt x="1147" y="824"/>
                  </a:lnTo>
                  <a:lnTo>
                    <a:pt x="1169" y="813"/>
                  </a:lnTo>
                  <a:lnTo>
                    <a:pt x="1189" y="803"/>
                  </a:lnTo>
                  <a:lnTo>
                    <a:pt x="1207" y="791"/>
                  </a:lnTo>
                  <a:lnTo>
                    <a:pt x="1224" y="781"/>
                  </a:lnTo>
                  <a:lnTo>
                    <a:pt x="1241" y="769"/>
                  </a:lnTo>
                  <a:lnTo>
                    <a:pt x="1260" y="758"/>
                  </a:lnTo>
                  <a:lnTo>
                    <a:pt x="1281" y="744"/>
                  </a:lnTo>
                  <a:lnTo>
                    <a:pt x="1300" y="730"/>
                  </a:lnTo>
                  <a:lnTo>
                    <a:pt x="1318" y="716"/>
                  </a:lnTo>
                  <a:lnTo>
                    <a:pt x="1334" y="704"/>
                  </a:lnTo>
                  <a:lnTo>
                    <a:pt x="1362" y="682"/>
                  </a:lnTo>
                  <a:lnTo>
                    <a:pt x="1387" y="660"/>
                  </a:lnTo>
                  <a:lnTo>
                    <a:pt x="1412" y="635"/>
                  </a:lnTo>
                  <a:lnTo>
                    <a:pt x="1438" y="606"/>
                  </a:lnTo>
                  <a:lnTo>
                    <a:pt x="1456" y="585"/>
                  </a:lnTo>
                  <a:lnTo>
                    <a:pt x="1476" y="561"/>
                  </a:lnTo>
                  <a:lnTo>
                    <a:pt x="1498" y="535"/>
                  </a:lnTo>
                  <a:lnTo>
                    <a:pt x="1517" y="509"/>
                  </a:lnTo>
                  <a:lnTo>
                    <a:pt x="1535" y="481"/>
                  </a:lnTo>
                  <a:lnTo>
                    <a:pt x="1557" y="449"/>
                  </a:lnTo>
                  <a:lnTo>
                    <a:pt x="1745" y="559"/>
                  </a:lnTo>
                  <a:lnTo>
                    <a:pt x="1561" y="0"/>
                  </a:lnTo>
                  <a:lnTo>
                    <a:pt x="964" y="106"/>
                  </a:lnTo>
                  <a:lnTo>
                    <a:pt x="1165" y="220"/>
                  </a:lnTo>
                  <a:lnTo>
                    <a:pt x="1148" y="244"/>
                  </a:lnTo>
                  <a:lnTo>
                    <a:pt x="1130" y="265"/>
                  </a:lnTo>
                  <a:lnTo>
                    <a:pt x="1112" y="286"/>
                  </a:lnTo>
                  <a:lnTo>
                    <a:pt x="1094" y="306"/>
                  </a:lnTo>
                  <a:lnTo>
                    <a:pt x="1079" y="321"/>
                  </a:lnTo>
                  <a:lnTo>
                    <a:pt x="1063" y="338"/>
                  </a:lnTo>
                  <a:lnTo>
                    <a:pt x="1045" y="352"/>
                  </a:lnTo>
                  <a:lnTo>
                    <a:pt x="1025" y="367"/>
                  </a:lnTo>
                  <a:lnTo>
                    <a:pt x="1001" y="383"/>
                  </a:lnTo>
                  <a:lnTo>
                    <a:pt x="981" y="396"/>
                  </a:lnTo>
                  <a:lnTo>
                    <a:pt x="964" y="406"/>
                  </a:lnTo>
                  <a:lnTo>
                    <a:pt x="939" y="420"/>
                  </a:lnTo>
                  <a:lnTo>
                    <a:pt x="917" y="429"/>
                  </a:lnTo>
                  <a:lnTo>
                    <a:pt x="898" y="435"/>
                  </a:lnTo>
                  <a:lnTo>
                    <a:pt x="878" y="442"/>
                  </a:lnTo>
                  <a:lnTo>
                    <a:pt x="849" y="450"/>
                  </a:lnTo>
                  <a:lnTo>
                    <a:pt x="820" y="454"/>
                  </a:lnTo>
                  <a:lnTo>
                    <a:pt x="791" y="457"/>
                  </a:lnTo>
                  <a:lnTo>
                    <a:pt x="748" y="459"/>
                  </a:lnTo>
                  <a:lnTo>
                    <a:pt x="692" y="460"/>
                  </a:lnTo>
                  <a:lnTo>
                    <a:pt x="649" y="454"/>
                  </a:lnTo>
                  <a:lnTo>
                    <a:pt x="610" y="445"/>
                  </a:lnTo>
                  <a:lnTo>
                    <a:pt x="565" y="432"/>
                  </a:lnTo>
                  <a:lnTo>
                    <a:pt x="525" y="415"/>
                  </a:lnTo>
                  <a:lnTo>
                    <a:pt x="485" y="395"/>
                  </a:lnTo>
                  <a:lnTo>
                    <a:pt x="449" y="372"/>
                  </a:lnTo>
                  <a:lnTo>
                    <a:pt x="414" y="341"/>
                  </a:lnTo>
                  <a:lnTo>
                    <a:pt x="0" y="580"/>
                  </a:lnTo>
                  <a:lnTo>
                    <a:pt x="17" y="600"/>
                  </a:lnTo>
                  <a:lnTo>
                    <a:pt x="41" y="623"/>
                  </a:lnTo>
                  <a:lnTo>
                    <a:pt x="61" y="643"/>
                  </a:lnTo>
                  <a:lnTo>
                    <a:pt x="81" y="662"/>
                  </a:lnTo>
                  <a:lnTo>
                    <a:pt x="101" y="681"/>
                  </a:lnTo>
                  <a:lnTo>
                    <a:pt x="125" y="701"/>
                  </a:lnTo>
                  <a:lnTo>
                    <a:pt x="147" y="718"/>
                  </a:lnTo>
                  <a:lnTo>
                    <a:pt x="169" y="734"/>
                  </a:lnTo>
                  <a:lnTo>
                    <a:pt x="194" y="750"/>
                  </a:lnTo>
                  <a:lnTo>
                    <a:pt x="218" y="767"/>
                  </a:lnTo>
                  <a:lnTo>
                    <a:pt x="243" y="783"/>
                  </a:lnTo>
                  <a:lnTo>
                    <a:pt x="266" y="796"/>
                  </a:lnTo>
                  <a:lnTo>
                    <a:pt x="289" y="809"/>
                  </a:lnTo>
                  <a:lnTo>
                    <a:pt x="311" y="820"/>
                  </a:lnTo>
                  <a:lnTo>
                    <a:pt x="341" y="834"/>
                  </a:lnTo>
                  <a:lnTo>
                    <a:pt x="369" y="846"/>
                  </a:lnTo>
                  <a:lnTo>
                    <a:pt x="401" y="858"/>
                  </a:lnTo>
                  <a:lnTo>
                    <a:pt x="425" y="867"/>
                  </a:lnTo>
                  <a:lnTo>
                    <a:pt x="448" y="876"/>
                  </a:lnTo>
                  <a:lnTo>
                    <a:pt x="475" y="884"/>
                  </a:lnTo>
                  <a:lnTo>
                    <a:pt x="501" y="891"/>
                  </a:lnTo>
                  <a:lnTo>
                    <a:pt x="527" y="897"/>
                  </a:lnTo>
                  <a:lnTo>
                    <a:pt x="557" y="903"/>
                  </a:lnTo>
                  <a:lnTo>
                    <a:pt x="587" y="908"/>
                  </a:lnTo>
                  <a:lnTo>
                    <a:pt x="618" y="912"/>
                  </a:lnTo>
                  <a:lnTo>
                    <a:pt x="650" y="915"/>
                  </a:lnTo>
                  <a:lnTo>
                    <a:pt x="674" y="916"/>
                  </a:lnTo>
                  <a:lnTo>
                    <a:pt x="707" y="918"/>
                  </a:lnTo>
                  <a:lnTo>
                    <a:pt x="740" y="918"/>
                  </a:lnTo>
                  <a:lnTo>
                    <a:pt x="766" y="917"/>
                  </a:lnTo>
                  <a:lnTo>
                    <a:pt x="794" y="916"/>
                  </a:lnTo>
                  <a:lnTo>
                    <a:pt x="825" y="914"/>
                  </a:lnTo>
                  <a:lnTo>
                    <a:pt x="853" y="910"/>
                  </a:lnTo>
                  <a:lnTo>
                    <a:pt x="877" y="907"/>
                  </a:lnTo>
                  <a:close/>
                </a:path>
              </a:pathLst>
            </a:custGeom>
            <a:solidFill>
              <a:srgbClr val="00CCFF"/>
            </a:solidFill>
            <a:ln w="9525">
              <a:noFill/>
              <a:round/>
              <a:headEnd/>
              <a:tailEnd/>
            </a:ln>
          </p:spPr>
          <p:txBody>
            <a:bodyPr/>
            <a:lstStyle/>
            <a:p>
              <a:pPr eaLnBrk="0" hangingPunct="0"/>
              <a:endParaRPr lang="tr-TR"/>
            </a:p>
          </p:txBody>
        </p:sp>
        <p:sp>
          <p:nvSpPr>
            <p:cNvPr id="49161" name="Freeform 15"/>
            <p:cNvSpPr>
              <a:spLocks noChangeAspect="1"/>
            </p:cNvSpPr>
            <p:nvPr/>
          </p:nvSpPr>
          <p:spPr bwMode="auto">
            <a:xfrm flipV="1">
              <a:off x="199" y="2970"/>
              <a:ext cx="444" cy="822"/>
            </a:xfrm>
            <a:custGeom>
              <a:avLst/>
              <a:gdLst>
                <a:gd name="T0" fmla="*/ 866 w 885"/>
                <a:gd name="T1" fmla="*/ 3 h 1637"/>
                <a:gd name="T2" fmla="*/ 821 w 885"/>
                <a:gd name="T3" fmla="*/ 12 h 1637"/>
                <a:gd name="T4" fmla="*/ 782 w 885"/>
                <a:gd name="T5" fmla="*/ 22 h 1637"/>
                <a:gd name="T6" fmla="*/ 743 w 885"/>
                <a:gd name="T7" fmla="*/ 33 h 1637"/>
                <a:gd name="T8" fmla="*/ 704 w 885"/>
                <a:gd name="T9" fmla="*/ 47 h 1637"/>
                <a:gd name="T10" fmla="*/ 660 w 885"/>
                <a:gd name="T11" fmla="*/ 65 h 1637"/>
                <a:gd name="T12" fmla="*/ 617 w 885"/>
                <a:gd name="T13" fmla="*/ 84 h 1637"/>
                <a:gd name="T14" fmla="*/ 575 w 885"/>
                <a:gd name="T15" fmla="*/ 105 h 1637"/>
                <a:gd name="T16" fmla="*/ 539 w 885"/>
                <a:gd name="T17" fmla="*/ 127 h 1637"/>
                <a:gd name="T18" fmla="*/ 503 w 885"/>
                <a:gd name="T19" fmla="*/ 150 h 1637"/>
                <a:gd name="T20" fmla="*/ 463 w 885"/>
                <a:gd name="T21" fmla="*/ 179 h 1637"/>
                <a:gd name="T22" fmla="*/ 428 w 885"/>
                <a:gd name="T23" fmla="*/ 205 h 1637"/>
                <a:gd name="T24" fmla="*/ 372 w 885"/>
                <a:gd name="T25" fmla="*/ 255 h 1637"/>
                <a:gd name="T26" fmla="*/ 324 w 885"/>
                <a:gd name="T27" fmla="*/ 304 h 1637"/>
                <a:gd name="T28" fmla="*/ 286 w 885"/>
                <a:gd name="T29" fmla="*/ 349 h 1637"/>
                <a:gd name="T30" fmla="*/ 246 w 885"/>
                <a:gd name="T31" fmla="*/ 401 h 1637"/>
                <a:gd name="T32" fmla="*/ 210 w 885"/>
                <a:gd name="T33" fmla="*/ 458 h 1637"/>
                <a:gd name="T34" fmla="*/ 177 w 885"/>
                <a:gd name="T35" fmla="*/ 514 h 1637"/>
                <a:gd name="T36" fmla="*/ 149 w 885"/>
                <a:gd name="T37" fmla="*/ 577 h 1637"/>
                <a:gd name="T38" fmla="*/ 125 w 885"/>
                <a:gd name="T39" fmla="*/ 644 h 1637"/>
                <a:gd name="T40" fmla="*/ 100 w 885"/>
                <a:gd name="T41" fmla="*/ 727 h 1637"/>
                <a:gd name="T42" fmla="*/ 85 w 885"/>
                <a:gd name="T43" fmla="*/ 808 h 1637"/>
                <a:gd name="T44" fmla="*/ 73 w 885"/>
                <a:gd name="T45" fmla="*/ 913 h 1637"/>
                <a:gd name="T46" fmla="*/ 73 w 885"/>
                <a:gd name="T47" fmla="*/ 1004 h 1637"/>
                <a:gd name="T48" fmla="*/ 82 w 885"/>
                <a:gd name="T49" fmla="*/ 1087 h 1637"/>
                <a:gd name="T50" fmla="*/ 96 w 885"/>
                <a:gd name="T51" fmla="*/ 1172 h 1637"/>
                <a:gd name="T52" fmla="*/ 123 w 885"/>
                <a:gd name="T53" fmla="*/ 1265 h 1637"/>
                <a:gd name="T54" fmla="*/ 155 w 885"/>
                <a:gd name="T55" fmla="*/ 1352 h 1637"/>
                <a:gd name="T56" fmla="*/ 199 w 885"/>
                <a:gd name="T57" fmla="*/ 1434 h 1637"/>
                <a:gd name="T58" fmla="*/ 607 w 885"/>
                <a:gd name="T59" fmla="*/ 1637 h 1637"/>
                <a:gd name="T60" fmla="*/ 597 w 885"/>
                <a:gd name="T61" fmla="*/ 1204 h 1637"/>
                <a:gd name="T62" fmla="*/ 560 w 885"/>
                <a:gd name="T63" fmla="*/ 1136 h 1637"/>
                <a:gd name="T64" fmla="*/ 538 w 885"/>
                <a:gd name="T65" fmla="*/ 1070 h 1637"/>
                <a:gd name="T66" fmla="*/ 530 w 885"/>
                <a:gd name="T67" fmla="*/ 1007 h 1637"/>
                <a:gd name="T68" fmla="*/ 527 w 885"/>
                <a:gd name="T69" fmla="*/ 945 h 1637"/>
                <a:gd name="T70" fmla="*/ 533 w 885"/>
                <a:gd name="T71" fmla="*/ 872 h 1637"/>
                <a:gd name="T72" fmla="*/ 550 w 885"/>
                <a:gd name="T73" fmla="*/ 800 h 1637"/>
                <a:gd name="T74" fmla="*/ 576 w 885"/>
                <a:gd name="T75" fmla="*/ 733 h 1637"/>
                <a:gd name="T76" fmla="*/ 607 w 885"/>
                <a:gd name="T77" fmla="*/ 680 h 1637"/>
                <a:gd name="T78" fmla="*/ 635 w 885"/>
                <a:gd name="T79" fmla="*/ 642 h 1637"/>
                <a:gd name="T80" fmla="*/ 668 w 885"/>
                <a:gd name="T81" fmla="*/ 603 h 1637"/>
                <a:gd name="T82" fmla="*/ 700 w 885"/>
                <a:gd name="T83" fmla="*/ 571 h 1637"/>
                <a:gd name="T84" fmla="*/ 737 w 885"/>
                <a:gd name="T85" fmla="*/ 542 h 1637"/>
                <a:gd name="T86" fmla="*/ 781 w 885"/>
                <a:gd name="T87" fmla="*/ 513 h 1637"/>
                <a:gd name="T88" fmla="*/ 823 w 885"/>
                <a:gd name="T89" fmla="*/ 489 h 1637"/>
                <a:gd name="T90" fmla="*/ 885 w 885"/>
                <a:gd name="T91" fmla="*/ 468 h 16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5"/>
                <a:gd name="T139" fmla="*/ 0 h 1637"/>
                <a:gd name="T140" fmla="*/ 885 w 885"/>
                <a:gd name="T141" fmla="*/ 1637 h 16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5" h="1637">
                  <a:moveTo>
                    <a:pt x="885" y="0"/>
                  </a:moveTo>
                  <a:lnTo>
                    <a:pt x="866" y="3"/>
                  </a:lnTo>
                  <a:lnTo>
                    <a:pt x="847" y="6"/>
                  </a:lnTo>
                  <a:lnTo>
                    <a:pt x="821" y="12"/>
                  </a:lnTo>
                  <a:lnTo>
                    <a:pt x="802" y="16"/>
                  </a:lnTo>
                  <a:lnTo>
                    <a:pt x="782" y="22"/>
                  </a:lnTo>
                  <a:lnTo>
                    <a:pt x="763" y="28"/>
                  </a:lnTo>
                  <a:lnTo>
                    <a:pt x="743" y="33"/>
                  </a:lnTo>
                  <a:lnTo>
                    <a:pt x="724" y="39"/>
                  </a:lnTo>
                  <a:lnTo>
                    <a:pt x="704" y="47"/>
                  </a:lnTo>
                  <a:lnTo>
                    <a:pt x="680" y="56"/>
                  </a:lnTo>
                  <a:lnTo>
                    <a:pt x="660" y="65"/>
                  </a:lnTo>
                  <a:lnTo>
                    <a:pt x="639" y="74"/>
                  </a:lnTo>
                  <a:lnTo>
                    <a:pt x="617" y="84"/>
                  </a:lnTo>
                  <a:lnTo>
                    <a:pt x="595" y="95"/>
                  </a:lnTo>
                  <a:lnTo>
                    <a:pt x="575" y="105"/>
                  </a:lnTo>
                  <a:lnTo>
                    <a:pt x="556" y="117"/>
                  </a:lnTo>
                  <a:lnTo>
                    <a:pt x="539" y="127"/>
                  </a:lnTo>
                  <a:lnTo>
                    <a:pt x="522" y="139"/>
                  </a:lnTo>
                  <a:lnTo>
                    <a:pt x="503" y="150"/>
                  </a:lnTo>
                  <a:lnTo>
                    <a:pt x="482" y="164"/>
                  </a:lnTo>
                  <a:lnTo>
                    <a:pt x="463" y="179"/>
                  </a:lnTo>
                  <a:lnTo>
                    <a:pt x="445" y="193"/>
                  </a:lnTo>
                  <a:lnTo>
                    <a:pt x="428" y="205"/>
                  </a:lnTo>
                  <a:lnTo>
                    <a:pt x="400" y="228"/>
                  </a:lnTo>
                  <a:lnTo>
                    <a:pt x="372" y="255"/>
                  </a:lnTo>
                  <a:lnTo>
                    <a:pt x="350" y="275"/>
                  </a:lnTo>
                  <a:lnTo>
                    <a:pt x="324" y="304"/>
                  </a:lnTo>
                  <a:lnTo>
                    <a:pt x="306" y="325"/>
                  </a:lnTo>
                  <a:lnTo>
                    <a:pt x="286" y="349"/>
                  </a:lnTo>
                  <a:lnTo>
                    <a:pt x="264" y="376"/>
                  </a:lnTo>
                  <a:lnTo>
                    <a:pt x="246" y="401"/>
                  </a:lnTo>
                  <a:lnTo>
                    <a:pt x="228" y="430"/>
                  </a:lnTo>
                  <a:lnTo>
                    <a:pt x="210" y="458"/>
                  </a:lnTo>
                  <a:lnTo>
                    <a:pt x="192" y="488"/>
                  </a:lnTo>
                  <a:lnTo>
                    <a:pt x="177" y="514"/>
                  </a:lnTo>
                  <a:lnTo>
                    <a:pt x="163" y="546"/>
                  </a:lnTo>
                  <a:lnTo>
                    <a:pt x="149" y="577"/>
                  </a:lnTo>
                  <a:lnTo>
                    <a:pt x="137" y="609"/>
                  </a:lnTo>
                  <a:lnTo>
                    <a:pt x="125" y="644"/>
                  </a:lnTo>
                  <a:lnTo>
                    <a:pt x="110" y="687"/>
                  </a:lnTo>
                  <a:lnTo>
                    <a:pt x="100" y="727"/>
                  </a:lnTo>
                  <a:lnTo>
                    <a:pt x="90" y="768"/>
                  </a:lnTo>
                  <a:lnTo>
                    <a:pt x="85" y="808"/>
                  </a:lnTo>
                  <a:lnTo>
                    <a:pt x="78" y="855"/>
                  </a:lnTo>
                  <a:lnTo>
                    <a:pt x="73" y="913"/>
                  </a:lnTo>
                  <a:lnTo>
                    <a:pt x="72" y="959"/>
                  </a:lnTo>
                  <a:lnTo>
                    <a:pt x="73" y="1004"/>
                  </a:lnTo>
                  <a:lnTo>
                    <a:pt x="77" y="1047"/>
                  </a:lnTo>
                  <a:lnTo>
                    <a:pt x="82" y="1087"/>
                  </a:lnTo>
                  <a:lnTo>
                    <a:pt x="87" y="1129"/>
                  </a:lnTo>
                  <a:lnTo>
                    <a:pt x="96" y="1172"/>
                  </a:lnTo>
                  <a:lnTo>
                    <a:pt x="108" y="1218"/>
                  </a:lnTo>
                  <a:lnTo>
                    <a:pt x="123" y="1265"/>
                  </a:lnTo>
                  <a:lnTo>
                    <a:pt x="138" y="1309"/>
                  </a:lnTo>
                  <a:lnTo>
                    <a:pt x="155" y="1352"/>
                  </a:lnTo>
                  <a:lnTo>
                    <a:pt x="175" y="1394"/>
                  </a:lnTo>
                  <a:lnTo>
                    <a:pt x="199" y="1434"/>
                  </a:lnTo>
                  <a:lnTo>
                    <a:pt x="0" y="1547"/>
                  </a:lnTo>
                  <a:lnTo>
                    <a:pt x="607" y="1637"/>
                  </a:lnTo>
                  <a:lnTo>
                    <a:pt x="830" y="1079"/>
                  </a:lnTo>
                  <a:lnTo>
                    <a:pt x="597" y="1204"/>
                  </a:lnTo>
                  <a:lnTo>
                    <a:pt x="574" y="1168"/>
                  </a:lnTo>
                  <a:lnTo>
                    <a:pt x="560" y="1136"/>
                  </a:lnTo>
                  <a:lnTo>
                    <a:pt x="547" y="1103"/>
                  </a:lnTo>
                  <a:lnTo>
                    <a:pt x="538" y="1070"/>
                  </a:lnTo>
                  <a:lnTo>
                    <a:pt x="532" y="1038"/>
                  </a:lnTo>
                  <a:lnTo>
                    <a:pt x="530" y="1007"/>
                  </a:lnTo>
                  <a:lnTo>
                    <a:pt x="527" y="976"/>
                  </a:lnTo>
                  <a:lnTo>
                    <a:pt x="527" y="945"/>
                  </a:lnTo>
                  <a:lnTo>
                    <a:pt x="529" y="908"/>
                  </a:lnTo>
                  <a:lnTo>
                    <a:pt x="533" y="872"/>
                  </a:lnTo>
                  <a:lnTo>
                    <a:pt x="541" y="832"/>
                  </a:lnTo>
                  <a:lnTo>
                    <a:pt x="550" y="800"/>
                  </a:lnTo>
                  <a:lnTo>
                    <a:pt x="564" y="764"/>
                  </a:lnTo>
                  <a:lnTo>
                    <a:pt x="576" y="733"/>
                  </a:lnTo>
                  <a:lnTo>
                    <a:pt x="593" y="703"/>
                  </a:lnTo>
                  <a:lnTo>
                    <a:pt x="607" y="680"/>
                  </a:lnTo>
                  <a:lnTo>
                    <a:pt x="621" y="661"/>
                  </a:lnTo>
                  <a:lnTo>
                    <a:pt x="635" y="642"/>
                  </a:lnTo>
                  <a:lnTo>
                    <a:pt x="651" y="623"/>
                  </a:lnTo>
                  <a:lnTo>
                    <a:pt x="668" y="603"/>
                  </a:lnTo>
                  <a:lnTo>
                    <a:pt x="683" y="589"/>
                  </a:lnTo>
                  <a:lnTo>
                    <a:pt x="700" y="571"/>
                  </a:lnTo>
                  <a:lnTo>
                    <a:pt x="717" y="557"/>
                  </a:lnTo>
                  <a:lnTo>
                    <a:pt x="737" y="542"/>
                  </a:lnTo>
                  <a:lnTo>
                    <a:pt x="761" y="526"/>
                  </a:lnTo>
                  <a:lnTo>
                    <a:pt x="781" y="513"/>
                  </a:lnTo>
                  <a:lnTo>
                    <a:pt x="798" y="503"/>
                  </a:lnTo>
                  <a:lnTo>
                    <a:pt x="823" y="489"/>
                  </a:lnTo>
                  <a:lnTo>
                    <a:pt x="847" y="479"/>
                  </a:lnTo>
                  <a:lnTo>
                    <a:pt x="885" y="468"/>
                  </a:lnTo>
                  <a:lnTo>
                    <a:pt x="885" y="0"/>
                  </a:lnTo>
                  <a:close/>
                </a:path>
              </a:pathLst>
            </a:custGeom>
            <a:solidFill>
              <a:srgbClr val="00FF00"/>
            </a:solidFill>
            <a:ln w="9525">
              <a:noFill/>
              <a:round/>
              <a:headEnd/>
              <a:tailEnd/>
            </a:ln>
          </p:spPr>
          <p:txBody>
            <a:bodyPr/>
            <a:lstStyle/>
            <a:p>
              <a:pPr eaLnBrk="0" hangingPunct="0"/>
              <a:endParaRPr lang="tr-TR"/>
            </a:p>
          </p:txBody>
        </p:sp>
        <p:sp>
          <p:nvSpPr>
            <p:cNvPr id="49162" name="Freeform 16"/>
            <p:cNvSpPr>
              <a:spLocks noChangeAspect="1"/>
            </p:cNvSpPr>
            <p:nvPr/>
          </p:nvSpPr>
          <p:spPr bwMode="auto">
            <a:xfrm rot="1959274" flipV="1">
              <a:off x="664" y="3249"/>
              <a:ext cx="662" cy="831"/>
            </a:xfrm>
            <a:custGeom>
              <a:avLst/>
              <a:gdLst>
                <a:gd name="T0" fmla="*/ 519 w 1315"/>
                <a:gd name="T1" fmla="*/ 220 h 1653"/>
                <a:gd name="T2" fmla="*/ 567 w 1315"/>
                <a:gd name="T3" fmla="*/ 230 h 1653"/>
                <a:gd name="T4" fmla="*/ 604 w 1315"/>
                <a:gd name="T5" fmla="*/ 239 h 1653"/>
                <a:gd name="T6" fmla="*/ 643 w 1315"/>
                <a:gd name="T7" fmla="*/ 251 h 1653"/>
                <a:gd name="T8" fmla="*/ 682 w 1315"/>
                <a:gd name="T9" fmla="*/ 264 h 1653"/>
                <a:gd name="T10" fmla="*/ 727 w 1315"/>
                <a:gd name="T11" fmla="*/ 282 h 1653"/>
                <a:gd name="T12" fmla="*/ 770 w 1315"/>
                <a:gd name="T13" fmla="*/ 301 h 1653"/>
                <a:gd name="T14" fmla="*/ 812 w 1315"/>
                <a:gd name="T15" fmla="*/ 322 h 1653"/>
                <a:gd name="T16" fmla="*/ 848 w 1315"/>
                <a:gd name="T17" fmla="*/ 344 h 1653"/>
                <a:gd name="T18" fmla="*/ 884 w 1315"/>
                <a:gd name="T19" fmla="*/ 367 h 1653"/>
                <a:gd name="T20" fmla="*/ 924 w 1315"/>
                <a:gd name="T21" fmla="*/ 396 h 1653"/>
                <a:gd name="T22" fmla="*/ 959 w 1315"/>
                <a:gd name="T23" fmla="*/ 422 h 1653"/>
                <a:gd name="T24" fmla="*/ 1014 w 1315"/>
                <a:gd name="T25" fmla="*/ 471 h 1653"/>
                <a:gd name="T26" fmla="*/ 1062 w 1315"/>
                <a:gd name="T27" fmla="*/ 520 h 1653"/>
                <a:gd name="T28" fmla="*/ 1100 w 1315"/>
                <a:gd name="T29" fmla="*/ 565 h 1653"/>
                <a:gd name="T30" fmla="*/ 1140 w 1315"/>
                <a:gd name="T31" fmla="*/ 618 h 1653"/>
                <a:gd name="T32" fmla="*/ 1177 w 1315"/>
                <a:gd name="T33" fmla="*/ 675 h 1653"/>
                <a:gd name="T34" fmla="*/ 1209 w 1315"/>
                <a:gd name="T35" fmla="*/ 731 h 1653"/>
                <a:gd name="T36" fmla="*/ 1238 w 1315"/>
                <a:gd name="T37" fmla="*/ 794 h 1653"/>
                <a:gd name="T38" fmla="*/ 1262 w 1315"/>
                <a:gd name="T39" fmla="*/ 861 h 1653"/>
                <a:gd name="T40" fmla="*/ 1287 w 1315"/>
                <a:gd name="T41" fmla="*/ 944 h 1653"/>
                <a:gd name="T42" fmla="*/ 1302 w 1315"/>
                <a:gd name="T43" fmla="*/ 1025 h 1653"/>
                <a:gd name="T44" fmla="*/ 1314 w 1315"/>
                <a:gd name="T45" fmla="*/ 1131 h 1653"/>
                <a:gd name="T46" fmla="*/ 1314 w 1315"/>
                <a:gd name="T47" fmla="*/ 1221 h 1653"/>
                <a:gd name="T48" fmla="*/ 1305 w 1315"/>
                <a:gd name="T49" fmla="*/ 1303 h 1653"/>
                <a:gd name="T50" fmla="*/ 1291 w 1315"/>
                <a:gd name="T51" fmla="*/ 1388 h 1653"/>
                <a:gd name="T52" fmla="*/ 1264 w 1315"/>
                <a:gd name="T53" fmla="*/ 1482 h 1653"/>
                <a:gd name="T54" fmla="*/ 1232 w 1315"/>
                <a:gd name="T55" fmla="*/ 1569 h 1653"/>
                <a:gd name="T56" fmla="*/ 1182 w 1315"/>
                <a:gd name="T57" fmla="*/ 1653 h 1653"/>
                <a:gd name="T58" fmla="*/ 816 w 1315"/>
                <a:gd name="T59" fmla="*/ 1387 h 1653"/>
                <a:gd name="T60" fmla="*/ 840 w 1315"/>
                <a:gd name="T61" fmla="*/ 1320 h 1653"/>
                <a:gd name="T62" fmla="*/ 855 w 1315"/>
                <a:gd name="T63" fmla="*/ 1255 h 1653"/>
                <a:gd name="T64" fmla="*/ 860 w 1315"/>
                <a:gd name="T65" fmla="*/ 1194 h 1653"/>
                <a:gd name="T66" fmla="*/ 858 w 1315"/>
                <a:gd name="T67" fmla="*/ 1125 h 1653"/>
                <a:gd name="T68" fmla="*/ 846 w 1315"/>
                <a:gd name="T69" fmla="*/ 1049 h 1653"/>
                <a:gd name="T70" fmla="*/ 823 w 1315"/>
                <a:gd name="T71" fmla="*/ 981 h 1653"/>
                <a:gd name="T72" fmla="*/ 794 w 1315"/>
                <a:gd name="T73" fmla="*/ 920 h 1653"/>
                <a:gd name="T74" fmla="*/ 766 w 1315"/>
                <a:gd name="T75" fmla="*/ 878 h 1653"/>
                <a:gd name="T76" fmla="*/ 736 w 1315"/>
                <a:gd name="T77" fmla="*/ 840 h 1653"/>
                <a:gd name="T78" fmla="*/ 703 w 1315"/>
                <a:gd name="T79" fmla="*/ 806 h 1653"/>
                <a:gd name="T80" fmla="*/ 669 w 1315"/>
                <a:gd name="T81" fmla="*/ 774 h 1653"/>
                <a:gd name="T82" fmla="*/ 625 w 1315"/>
                <a:gd name="T83" fmla="*/ 744 h 1653"/>
                <a:gd name="T84" fmla="*/ 588 w 1315"/>
                <a:gd name="T85" fmla="*/ 721 h 1653"/>
                <a:gd name="T86" fmla="*/ 541 w 1315"/>
                <a:gd name="T87" fmla="*/ 698 h 1653"/>
                <a:gd name="T88" fmla="*/ 502 w 1315"/>
                <a:gd name="T89" fmla="*/ 684 h 1653"/>
                <a:gd name="T90" fmla="*/ 444 w 1315"/>
                <a:gd name="T91" fmla="*/ 672 h 1653"/>
                <a:gd name="T92" fmla="*/ 386 w 1315"/>
                <a:gd name="T93" fmla="*/ 667 h 1653"/>
                <a:gd name="T94" fmla="*/ 370 w 1315"/>
                <a:gd name="T95" fmla="*/ 907 h 1653"/>
                <a:gd name="T96" fmla="*/ 369 w 1315"/>
                <a:gd name="T97" fmla="*/ 0 h 1653"/>
                <a:gd name="T98" fmla="*/ 389 w 1315"/>
                <a:gd name="T99" fmla="*/ 208 h 1653"/>
                <a:gd name="T100" fmla="*/ 448 w 1315"/>
                <a:gd name="T101" fmla="*/ 211 h 1653"/>
                <a:gd name="T102" fmla="*/ 501 w 1315"/>
                <a:gd name="T103" fmla="*/ 217 h 16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15"/>
                <a:gd name="T157" fmla="*/ 0 h 1653"/>
                <a:gd name="T158" fmla="*/ 1315 w 1315"/>
                <a:gd name="T159" fmla="*/ 1653 h 165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15" h="1653">
                  <a:moveTo>
                    <a:pt x="501" y="217"/>
                  </a:moveTo>
                  <a:lnTo>
                    <a:pt x="519" y="220"/>
                  </a:lnTo>
                  <a:lnTo>
                    <a:pt x="543" y="224"/>
                  </a:lnTo>
                  <a:lnTo>
                    <a:pt x="567" y="230"/>
                  </a:lnTo>
                  <a:lnTo>
                    <a:pt x="584" y="234"/>
                  </a:lnTo>
                  <a:lnTo>
                    <a:pt x="604" y="239"/>
                  </a:lnTo>
                  <a:lnTo>
                    <a:pt x="623" y="245"/>
                  </a:lnTo>
                  <a:lnTo>
                    <a:pt x="643" y="251"/>
                  </a:lnTo>
                  <a:lnTo>
                    <a:pt x="661" y="256"/>
                  </a:lnTo>
                  <a:lnTo>
                    <a:pt x="682" y="264"/>
                  </a:lnTo>
                  <a:lnTo>
                    <a:pt x="706" y="274"/>
                  </a:lnTo>
                  <a:lnTo>
                    <a:pt x="727" y="282"/>
                  </a:lnTo>
                  <a:lnTo>
                    <a:pt x="747" y="291"/>
                  </a:lnTo>
                  <a:lnTo>
                    <a:pt x="770" y="301"/>
                  </a:lnTo>
                  <a:lnTo>
                    <a:pt x="792" y="312"/>
                  </a:lnTo>
                  <a:lnTo>
                    <a:pt x="812" y="322"/>
                  </a:lnTo>
                  <a:lnTo>
                    <a:pt x="831" y="334"/>
                  </a:lnTo>
                  <a:lnTo>
                    <a:pt x="848" y="344"/>
                  </a:lnTo>
                  <a:lnTo>
                    <a:pt x="865" y="356"/>
                  </a:lnTo>
                  <a:lnTo>
                    <a:pt x="884" y="367"/>
                  </a:lnTo>
                  <a:lnTo>
                    <a:pt x="905" y="382"/>
                  </a:lnTo>
                  <a:lnTo>
                    <a:pt x="924" y="396"/>
                  </a:lnTo>
                  <a:lnTo>
                    <a:pt x="942" y="410"/>
                  </a:lnTo>
                  <a:lnTo>
                    <a:pt x="959" y="422"/>
                  </a:lnTo>
                  <a:lnTo>
                    <a:pt x="986" y="445"/>
                  </a:lnTo>
                  <a:lnTo>
                    <a:pt x="1014" y="471"/>
                  </a:lnTo>
                  <a:lnTo>
                    <a:pt x="1036" y="491"/>
                  </a:lnTo>
                  <a:lnTo>
                    <a:pt x="1062" y="520"/>
                  </a:lnTo>
                  <a:lnTo>
                    <a:pt x="1080" y="541"/>
                  </a:lnTo>
                  <a:lnTo>
                    <a:pt x="1100" y="565"/>
                  </a:lnTo>
                  <a:lnTo>
                    <a:pt x="1122" y="592"/>
                  </a:lnTo>
                  <a:lnTo>
                    <a:pt x="1140" y="618"/>
                  </a:lnTo>
                  <a:lnTo>
                    <a:pt x="1158" y="647"/>
                  </a:lnTo>
                  <a:lnTo>
                    <a:pt x="1177" y="675"/>
                  </a:lnTo>
                  <a:lnTo>
                    <a:pt x="1193" y="705"/>
                  </a:lnTo>
                  <a:lnTo>
                    <a:pt x="1209" y="731"/>
                  </a:lnTo>
                  <a:lnTo>
                    <a:pt x="1224" y="763"/>
                  </a:lnTo>
                  <a:lnTo>
                    <a:pt x="1238" y="794"/>
                  </a:lnTo>
                  <a:lnTo>
                    <a:pt x="1250" y="826"/>
                  </a:lnTo>
                  <a:lnTo>
                    <a:pt x="1262" y="861"/>
                  </a:lnTo>
                  <a:lnTo>
                    <a:pt x="1277" y="904"/>
                  </a:lnTo>
                  <a:lnTo>
                    <a:pt x="1287" y="944"/>
                  </a:lnTo>
                  <a:lnTo>
                    <a:pt x="1297" y="985"/>
                  </a:lnTo>
                  <a:lnTo>
                    <a:pt x="1302" y="1025"/>
                  </a:lnTo>
                  <a:lnTo>
                    <a:pt x="1309" y="1072"/>
                  </a:lnTo>
                  <a:lnTo>
                    <a:pt x="1314" y="1131"/>
                  </a:lnTo>
                  <a:lnTo>
                    <a:pt x="1315" y="1176"/>
                  </a:lnTo>
                  <a:lnTo>
                    <a:pt x="1314" y="1221"/>
                  </a:lnTo>
                  <a:lnTo>
                    <a:pt x="1310" y="1263"/>
                  </a:lnTo>
                  <a:lnTo>
                    <a:pt x="1305" y="1303"/>
                  </a:lnTo>
                  <a:lnTo>
                    <a:pt x="1300" y="1345"/>
                  </a:lnTo>
                  <a:lnTo>
                    <a:pt x="1291" y="1388"/>
                  </a:lnTo>
                  <a:lnTo>
                    <a:pt x="1279" y="1434"/>
                  </a:lnTo>
                  <a:lnTo>
                    <a:pt x="1264" y="1482"/>
                  </a:lnTo>
                  <a:lnTo>
                    <a:pt x="1249" y="1526"/>
                  </a:lnTo>
                  <a:lnTo>
                    <a:pt x="1232" y="1569"/>
                  </a:lnTo>
                  <a:lnTo>
                    <a:pt x="1207" y="1611"/>
                  </a:lnTo>
                  <a:lnTo>
                    <a:pt x="1182" y="1653"/>
                  </a:lnTo>
                  <a:lnTo>
                    <a:pt x="795" y="1429"/>
                  </a:lnTo>
                  <a:lnTo>
                    <a:pt x="816" y="1387"/>
                  </a:lnTo>
                  <a:lnTo>
                    <a:pt x="830" y="1355"/>
                  </a:lnTo>
                  <a:lnTo>
                    <a:pt x="840" y="1320"/>
                  </a:lnTo>
                  <a:lnTo>
                    <a:pt x="849" y="1286"/>
                  </a:lnTo>
                  <a:lnTo>
                    <a:pt x="855" y="1255"/>
                  </a:lnTo>
                  <a:lnTo>
                    <a:pt x="857" y="1224"/>
                  </a:lnTo>
                  <a:lnTo>
                    <a:pt x="860" y="1194"/>
                  </a:lnTo>
                  <a:lnTo>
                    <a:pt x="860" y="1162"/>
                  </a:lnTo>
                  <a:lnTo>
                    <a:pt x="858" y="1125"/>
                  </a:lnTo>
                  <a:lnTo>
                    <a:pt x="853" y="1089"/>
                  </a:lnTo>
                  <a:lnTo>
                    <a:pt x="846" y="1049"/>
                  </a:lnTo>
                  <a:lnTo>
                    <a:pt x="837" y="1017"/>
                  </a:lnTo>
                  <a:lnTo>
                    <a:pt x="823" y="981"/>
                  </a:lnTo>
                  <a:lnTo>
                    <a:pt x="810" y="950"/>
                  </a:lnTo>
                  <a:lnTo>
                    <a:pt x="794" y="920"/>
                  </a:lnTo>
                  <a:lnTo>
                    <a:pt x="780" y="897"/>
                  </a:lnTo>
                  <a:lnTo>
                    <a:pt x="766" y="878"/>
                  </a:lnTo>
                  <a:lnTo>
                    <a:pt x="752" y="859"/>
                  </a:lnTo>
                  <a:lnTo>
                    <a:pt x="736" y="840"/>
                  </a:lnTo>
                  <a:lnTo>
                    <a:pt x="718" y="820"/>
                  </a:lnTo>
                  <a:lnTo>
                    <a:pt x="703" y="806"/>
                  </a:lnTo>
                  <a:lnTo>
                    <a:pt x="686" y="789"/>
                  </a:lnTo>
                  <a:lnTo>
                    <a:pt x="669" y="774"/>
                  </a:lnTo>
                  <a:lnTo>
                    <a:pt x="649" y="759"/>
                  </a:lnTo>
                  <a:lnTo>
                    <a:pt x="625" y="744"/>
                  </a:lnTo>
                  <a:lnTo>
                    <a:pt x="605" y="730"/>
                  </a:lnTo>
                  <a:lnTo>
                    <a:pt x="588" y="721"/>
                  </a:lnTo>
                  <a:lnTo>
                    <a:pt x="563" y="706"/>
                  </a:lnTo>
                  <a:lnTo>
                    <a:pt x="541" y="698"/>
                  </a:lnTo>
                  <a:lnTo>
                    <a:pt x="522" y="691"/>
                  </a:lnTo>
                  <a:lnTo>
                    <a:pt x="502" y="684"/>
                  </a:lnTo>
                  <a:lnTo>
                    <a:pt x="472" y="677"/>
                  </a:lnTo>
                  <a:lnTo>
                    <a:pt x="444" y="672"/>
                  </a:lnTo>
                  <a:lnTo>
                    <a:pt x="415" y="669"/>
                  </a:lnTo>
                  <a:lnTo>
                    <a:pt x="386" y="667"/>
                  </a:lnTo>
                  <a:lnTo>
                    <a:pt x="370" y="666"/>
                  </a:lnTo>
                  <a:lnTo>
                    <a:pt x="370" y="907"/>
                  </a:lnTo>
                  <a:lnTo>
                    <a:pt x="0" y="460"/>
                  </a:lnTo>
                  <a:lnTo>
                    <a:pt x="369" y="0"/>
                  </a:lnTo>
                  <a:lnTo>
                    <a:pt x="369" y="207"/>
                  </a:lnTo>
                  <a:lnTo>
                    <a:pt x="389" y="208"/>
                  </a:lnTo>
                  <a:lnTo>
                    <a:pt x="418" y="209"/>
                  </a:lnTo>
                  <a:lnTo>
                    <a:pt x="448" y="211"/>
                  </a:lnTo>
                  <a:lnTo>
                    <a:pt x="477" y="214"/>
                  </a:lnTo>
                  <a:lnTo>
                    <a:pt x="501" y="217"/>
                  </a:lnTo>
                  <a:close/>
                </a:path>
              </a:pathLst>
            </a:custGeom>
            <a:solidFill>
              <a:srgbClr val="FFFF00"/>
            </a:solidFill>
            <a:ln w="9525">
              <a:noFill/>
              <a:round/>
              <a:headEnd/>
              <a:tailEnd/>
            </a:ln>
          </p:spPr>
          <p:txBody>
            <a:bodyPr/>
            <a:lstStyle/>
            <a:p>
              <a:pPr eaLnBrk="0" hangingPunct="0"/>
              <a:endParaRPr lang="tr-TR"/>
            </a:p>
          </p:txBody>
        </p:sp>
        <p:sp>
          <p:nvSpPr>
            <p:cNvPr id="49163" name="Text Box 17"/>
            <p:cNvSpPr txBox="1">
              <a:spLocks noChangeArrowheads="1"/>
            </p:cNvSpPr>
            <p:nvPr/>
          </p:nvSpPr>
          <p:spPr bwMode="auto">
            <a:xfrm>
              <a:off x="990" y="3622"/>
              <a:ext cx="279" cy="333"/>
            </a:xfrm>
            <a:prstGeom prst="rect">
              <a:avLst/>
            </a:prstGeom>
            <a:noFill/>
            <a:ln w="12700">
              <a:noFill/>
              <a:miter lim="800000"/>
              <a:headEnd type="none" w="sm" len="sm"/>
              <a:tailEnd type="none" w="sm" len="sm"/>
            </a:ln>
          </p:spPr>
          <p:txBody>
            <a:bodyPr>
              <a:spAutoFit/>
            </a:bodyPr>
            <a:lstStyle/>
            <a:p>
              <a:pPr eaLnBrk="0" hangingPunct="0">
                <a:spcBef>
                  <a:spcPct val="50000"/>
                </a:spcBef>
              </a:pPr>
              <a:r>
                <a:rPr lang="tr-TR" sz="2800" b="1"/>
                <a:t>3</a:t>
              </a:r>
              <a:endParaRPr lang="tr-TR" sz="2800" b="1">
                <a:solidFill>
                  <a:srgbClr val="0000FF"/>
                </a:solidFill>
              </a:endParaRPr>
            </a:p>
          </p:txBody>
        </p:sp>
        <p:sp>
          <p:nvSpPr>
            <p:cNvPr id="49164" name="Text Box 18"/>
            <p:cNvSpPr txBox="1">
              <a:spLocks noChangeArrowheads="1"/>
            </p:cNvSpPr>
            <p:nvPr/>
          </p:nvSpPr>
          <p:spPr bwMode="auto">
            <a:xfrm>
              <a:off x="559" y="2515"/>
              <a:ext cx="280" cy="333"/>
            </a:xfrm>
            <a:prstGeom prst="rect">
              <a:avLst/>
            </a:prstGeom>
            <a:noFill/>
            <a:ln w="12700">
              <a:noFill/>
              <a:miter lim="800000"/>
              <a:headEnd type="none" w="sm" len="sm"/>
              <a:tailEnd type="none" w="sm" len="sm"/>
            </a:ln>
          </p:spPr>
          <p:txBody>
            <a:bodyPr>
              <a:spAutoFit/>
            </a:bodyPr>
            <a:lstStyle/>
            <a:p>
              <a:pPr eaLnBrk="0" hangingPunct="0">
                <a:spcBef>
                  <a:spcPct val="50000"/>
                </a:spcBef>
              </a:pPr>
              <a:r>
                <a:rPr lang="tr-TR" sz="2800" b="1"/>
                <a:t>1</a:t>
              </a:r>
              <a:endParaRPr lang="tr-TR" sz="2800" b="1">
                <a:solidFill>
                  <a:srgbClr val="FFFF00"/>
                </a:solidFill>
              </a:endParaRPr>
            </a:p>
          </p:txBody>
        </p:sp>
        <p:sp>
          <p:nvSpPr>
            <p:cNvPr id="49165" name="Text Box 19"/>
            <p:cNvSpPr txBox="1">
              <a:spLocks noChangeArrowheads="1"/>
            </p:cNvSpPr>
            <p:nvPr/>
          </p:nvSpPr>
          <p:spPr bwMode="auto">
            <a:xfrm>
              <a:off x="269" y="3226"/>
              <a:ext cx="279" cy="333"/>
            </a:xfrm>
            <a:prstGeom prst="rect">
              <a:avLst/>
            </a:prstGeom>
            <a:noFill/>
            <a:ln w="12700">
              <a:noFill/>
              <a:miter lim="800000"/>
              <a:headEnd type="none" w="sm" len="sm"/>
              <a:tailEnd type="none" w="sm" len="sm"/>
            </a:ln>
          </p:spPr>
          <p:txBody>
            <a:bodyPr>
              <a:spAutoFit/>
            </a:bodyPr>
            <a:lstStyle/>
            <a:p>
              <a:pPr eaLnBrk="0" hangingPunct="0">
                <a:spcBef>
                  <a:spcPct val="50000"/>
                </a:spcBef>
              </a:pPr>
              <a:r>
                <a:rPr lang="tr-TR" sz="2800" b="1"/>
                <a:t>4</a:t>
              </a:r>
              <a:endParaRPr lang="tr-TR" sz="2800" b="1">
                <a:solidFill>
                  <a:srgbClr val="FF3300"/>
                </a:solidFill>
              </a:endParaRPr>
            </a:p>
          </p:txBody>
        </p:sp>
        <p:sp>
          <p:nvSpPr>
            <p:cNvPr id="49166" name="Text Box 20"/>
            <p:cNvSpPr txBox="1">
              <a:spLocks noChangeArrowheads="1"/>
            </p:cNvSpPr>
            <p:nvPr/>
          </p:nvSpPr>
          <p:spPr bwMode="auto">
            <a:xfrm>
              <a:off x="1269" y="2830"/>
              <a:ext cx="280" cy="333"/>
            </a:xfrm>
            <a:prstGeom prst="rect">
              <a:avLst/>
            </a:prstGeom>
            <a:noFill/>
            <a:ln w="12700">
              <a:noFill/>
              <a:miter lim="800000"/>
              <a:headEnd type="none" w="sm" len="sm"/>
              <a:tailEnd type="none" w="sm" len="sm"/>
            </a:ln>
          </p:spPr>
          <p:txBody>
            <a:bodyPr>
              <a:spAutoFit/>
            </a:bodyPr>
            <a:lstStyle/>
            <a:p>
              <a:pPr eaLnBrk="0" hangingPunct="0">
                <a:spcBef>
                  <a:spcPct val="50000"/>
                </a:spcBef>
              </a:pPr>
              <a:r>
                <a:rPr lang="tr-TR" sz="2800" b="1"/>
                <a:t>2</a:t>
              </a:r>
              <a:endParaRPr lang="tr-TR" sz="2800" b="1">
                <a:solidFill>
                  <a:srgbClr val="008000"/>
                </a:solidFill>
              </a:endParaRPr>
            </a:p>
          </p:txBody>
        </p:sp>
      </p:grpSp>
      <p:sp>
        <p:nvSpPr>
          <p:cNvPr id="28693" name="Text Box 21"/>
          <p:cNvSpPr txBox="1">
            <a:spLocks noChangeArrowheads="1"/>
          </p:cNvSpPr>
          <p:nvPr/>
        </p:nvSpPr>
        <p:spPr bwMode="auto">
          <a:xfrm>
            <a:off x="3005138" y="3581400"/>
            <a:ext cx="6069012" cy="2830513"/>
          </a:xfrm>
          <a:prstGeom prst="rect">
            <a:avLst/>
          </a:prstGeom>
          <a:noFill/>
          <a:ln w="12700">
            <a:noFill/>
            <a:miter lim="800000"/>
            <a:headEnd type="none" w="sm" len="sm"/>
            <a:tailEnd type="none" w="sm" len="sm"/>
          </a:ln>
        </p:spPr>
        <p:txBody>
          <a:bodyPr>
            <a:spAutoFit/>
          </a:bodyPr>
          <a:lstStyle/>
          <a:p>
            <a:pPr marL="457200" indent="-457200" eaLnBrk="0" hangingPunct="0">
              <a:spcBef>
                <a:spcPct val="50000"/>
              </a:spcBef>
              <a:buFontTx/>
              <a:buAutoNum type="arabicPeriod"/>
            </a:pPr>
            <a:r>
              <a:rPr lang="tr-TR">
                <a:solidFill>
                  <a:srgbClr val="3333CC"/>
                </a:solidFill>
              </a:rPr>
              <a:t>MÜŞTERİ İSTEKLERİNİN TESPİTİ   (PAZAR ARAŞTIRMASI)</a:t>
            </a:r>
          </a:p>
          <a:p>
            <a:pPr marL="457200" indent="-457200" eaLnBrk="0" hangingPunct="0">
              <a:spcBef>
                <a:spcPct val="50000"/>
              </a:spcBef>
              <a:buFontTx/>
              <a:buAutoNum type="arabicPeriod"/>
            </a:pPr>
            <a:r>
              <a:rPr lang="tr-TR">
                <a:solidFill>
                  <a:srgbClr val="3333CC"/>
                </a:solidFill>
              </a:rPr>
              <a:t>TASARIM VE GELİŞTİRME FAALİYETLERİ</a:t>
            </a:r>
          </a:p>
          <a:p>
            <a:pPr marL="457200" indent="-457200" eaLnBrk="0" hangingPunct="0">
              <a:spcBef>
                <a:spcPct val="50000"/>
              </a:spcBef>
              <a:buFontTx/>
              <a:buAutoNum type="arabicPeriod"/>
            </a:pPr>
            <a:r>
              <a:rPr lang="tr-TR">
                <a:solidFill>
                  <a:srgbClr val="3333CC"/>
                </a:solidFill>
              </a:rPr>
              <a:t>PROSES KONTROL</a:t>
            </a:r>
          </a:p>
          <a:p>
            <a:pPr marL="457200" indent="-457200" eaLnBrk="0" hangingPunct="0">
              <a:spcBef>
                <a:spcPct val="50000"/>
              </a:spcBef>
              <a:buFontTx/>
              <a:buAutoNum type="arabicPeriod"/>
            </a:pPr>
            <a:r>
              <a:rPr lang="tr-TR">
                <a:solidFill>
                  <a:srgbClr val="3333CC"/>
                </a:solidFill>
              </a:rPr>
              <a:t>PAZARLAMA VE SATIŞ</a:t>
            </a:r>
          </a:p>
        </p:txBody>
      </p:sp>
      <p:sp>
        <p:nvSpPr>
          <p:cNvPr id="9218"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b="1" i="1">
                <a:solidFill>
                  <a:schemeClr val="bg1"/>
                </a:solidFill>
                <a:latin typeface="Verdana" pitchFamily="34" charset="0"/>
              </a:rPr>
              <a:t>KALİTE YAKLAŞIMLARI 2</a:t>
            </a:r>
            <a:endParaRPr lang="en-AU" b="1" i="1">
              <a:solidFill>
                <a:schemeClr val="bg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checkerboard(across)">
                                      <p:cBhvr>
                                        <p:cTn id="7" dur="500"/>
                                        <p:tgtEl>
                                          <p:spTgt spid="28674">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8674">
                                            <p:txEl>
                                              <p:pRg st="1" end="1"/>
                                            </p:txEl>
                                          </p:spTgt>
                                        </p:tgtEl>
                                        <p:attrNameLst>
                                          <p:attrName>style.visibility</p:attrName>
                                        </p:attrNameLst>
                                      </p:cBhvr>
                                      <p:to>
                                        <p:strVal val="visible"/>
                                      </p:to>
                                    </p:set>
                                    <p:animEffect transition="in" filter="checkerboard(across)">
                                      <p:cBhvr>
                                        <p:cTn id="11" dur="500"/>
                                        <p:tgtEl>
                                          <p:spTgt spid="28674">
                                            <p:txEl>
                                              <p:pRg st="1" end="1"/>
                                            </p:txEl>
                                          </p:spTgt>
                                        </p:tgtEl>
                                      </p:cBhvr>
                                    </p:animEffect>
                                  </p:childTnLst>
                                </p:cTn>
                              </p:par>
                            </p:childTnLst>
                          </p:cTn>
                        </p:par>
                        <p:par>
                          <p:cTn id="12" fill="hold">
                            <p:stCondLst>
                              <p:cond delay="1000"/>
                            </p:stCondLst>
                            <p:childTnLst>
                              <p:par>
                                <p:cTn id="13" presetID="15" presetClass="entr" presetSubtype="0" fill="hold" nodeType="afterEffect">
                                  <p:stCondLst>
                                    <p:cond delay="100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3000"/>
                            </p:stCondLst>
                            <p:childTnLst>
                              <p:par>
                                <p:cTn id="20" presetID="15" presetClass="entr" presetSubtype="0" fill="hold" grpId="0" nodeType="afterEffect">
                                  <p:stCondLst>
                                    <p:cond delay="1000"/>
                                  </p:stCondLst>
                                  <p:childTnLst>
                                    <p:set>
                                      <p:cBhvr>
                                        <p:cTn id="21" dur="1" fill="hold">
                                          <p:stCondLst>
                                            <p:cond delay="0"/>
                                          </p:stCondLst>
                                        </p:cTn>
                                        <p:tgtEl>
                                          <p:spTgt spid="28693"/>
                                        </p:tgtEl>
                                        <p:attrNameLst>
                                          <p:attrName>style.visibility</p:attrName>
                                        </p:attrNameLst>
                                      </p:cBhvr>
                                      <p:to>
                                        <p:strVal val="visible"/>
                                      </p:to>
                                    </p:set>
                                    <p:anim calcmode="lin" valueType="num">
                                      <p:cBhvr>
                                        <p:cTn id="22" dur="1000" fill="hold"/>
                                        <p:tgtEl>
                                          <p:spTgt spid="28693"/>
                                        </p:tgtEl>
                                        <p:attrNameLst>
                                          <p:attrName>ppt_w</p:attrName>
                                        </p:attrNameLst>
                                      </p:cBhvr>
                                      <p:tavLst>
                                        <p:tav tm="0">
                                          <p:val>
                                            <p:fltVal val="0"/>
                                          </p:val>
                                        </p:tav>
                                        <p:tav tm="100000">
                                          <p:val>
                                            <p:strVal val="#ppt_w"/>
                                          </p:val>
                                        </p:tav>
                                      </p:tavLst>
                                    </p:anim>
                                    <p:anim calcmode="lin" valueType="num">
                                      <p:cBhvr>
                                        <p:cTn id="23" dur="1000" fill="hold"/>
                                        <p:tgtEl>
                                          <p:spTgt spid="28693"/>
                                        </p:tgtEl>
                                        <p:attrNameLst>
                                          <p:attrName>ppt_h</p:attrName>
                                        </p:attrNameLst>
                                      </p:cBhvr>
                                      <p:tavLst>
                                        <p:tav tm="0">
                                          <p:val>
                                            <p:fltVal val="0"/>
                                          </p:val>
                                        </p:tav>
                                        <p:tav tm="100000">
                                          <p:val>
                                            <p:strVal val="#ppt_h"/>
                                          </p:val>
                                        </p:tav>
                                      </p:tavLst>
                                    </p:anim>
                                    <p:anim calcmode="lin" valueType="num">
                                      <p:cBhvr>
                                        <p:cTn id="24" dur="1000" fill="hold"/>
                                        <p:tgtEl>
                                          <p:spTgt spid="28693"/>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28693"/>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5000"/>
                            </p:stCondLst>
                            <p:childTnLst>
                              <p:par>
                                <p:cTn id="27" presetID="2" presetClass="entr" presetSubtype="8" fill="hold" grpId="0" nodeType="afterEffect">
                                  <p:stCondLst>
                                    <p:cond delay="0"/>
                                  </p:stCondLst>
                                  <p:childTnLst>
                                    <p:set>
                                      <p:cBhvr>
                                        <p:cTn id="28" dur="1" fill="hold">
                                          <p:stCondLst>
                                            <p:cond delay="0"/>
                                          </p:stCondLst>
                                        </p:cTn>
                                        <p:tgtEl>
                                          <p:spTgt spid="9218"/>
                                        </p:tgtEl>
                                        <p:attrNameLst>
                                          <p:attrName>style.visibility</p:attrName>
                                        </p:attrNameLst>
                                      </p:cBhvr>
                                      <p:to>
                                        <p:strVal val="visible"/>
                                      </p:to>
                                    </p:set>
                                    <p:anim calcmode="lin" valueType="num">
                                      <p:cBhvr additive="base">
                                        <p:cTn id="29" dur="500" fill="hold"/>
                                        <p:tgtEl>
                                          <p:spTgt spid="9218"/>
                                        </p:tgtEl>
                                        <p:attrNameLst>
                                          <p:attrName>ppt_x</p:attrName>
                                        </p:attrNameLst>
                                      </p:cBhvr>
                                      <p:tavLst>
                                        <p:tav tm="0">
                                          <p:val>
                                            <p:strVal val="0-#ppt_w/2"/>
                                          </p:val>
                                        </p:tav>
                                        <p:tav tm="100000">
                                          <p:val>
                                            <p:strVal val="#ppt_x"/>
                                          </p:val>
                                        </p:tav>
                                      </p:tavLst>
                                    </p:anim>
                                    <p:anim calcmode="lin" valueType="num">
                                      <p:cBhvr additive="base">
                                        <p:cTn id="30"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autoUpdateAnimBg="0" advAuto="0"/>
      <p:bldP spid="28693" grpId="0" autoUpdateAnimBg="0"/>
      <p:bldP spid="9218"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0730" name="Rectangle 10"/>
          <p:cNvSpPr>
            <a:spLocks noGrp="1" noChangeArrowheads="1"/>
          </p:cNvSpPr>
          <p:nvPr>
            <p:ph type="title" idx="4294967295"/>
          </p:nvPr>
        </p:nvSpPr>
        <p:spPr>
          <a:xfrm>
            <a:off x="0" y="533400"/>
            <a:ext cx="9144000" cy="533400"/>
          </a:xfrm>
          <a:noFill/>
        </p:spPr>
        <p:txBody>
          <a:bodyPr lIns="92075" tIns="46038" rIns="92075" bIns="46038"/>
          <a:lstStyle/>
          <a:p>
            <a:r>
              <a:rPr lang="tr-TR" sz="1800" b="1" i="1">
                <a:effectLst>
                  <a:outerShdw blurRad="38100" dist="38100" dir="2700000" algn="tl">
                    <a:srgbClr val="C0C0C0"/>
                  </a:outerShdw>
                </a:effectLst>
              </a:rPr>
              <a:t>KALİTE VE VERİMLİLİK</a:t>
            </a:r>
            <a:endParaRPr lang="tr-TR" sz="2000">
              <a:effectLst>
                <a:outerShdw blurRad="38100" dist="38100" dir="2700000" algn="tl">
                  <a:srgbClr val="C0C0C0"/>
                </a:outerShdw>
              </a:effectLst>
            </a:endParaRPr>
          </a:p>
        </p:txBody>
      </p:sp>
      <p:sp>
        <p:nvSpPr>
          <p:cNvPr id="30731" name="Text Box 11"/>
          <p:cNvSpPr txBox="1">
            <a:spLocks noGrp="1" noChangeArrowheads="1"/>
          </p:cNvSpPr>
          <p:nvPr>
            <p:ph type="body" idx="4294967295"/>
          </p:nvPr>
        </p:nvSpPr>
        <p:spPr>
          <a:xfrm>
            <a:off x="5133975" y="1600200"/>
            <a:ext cx="4079875" cy="2819400"/>
          </a:xfrm>
          <a:noFill/>
        </p:spPr>
        <p:txBody>
          <a:bodyPr lIns="92075" tIns="46038" rIns="92075" bIns="46038"/>
          <a:lstStyle/>
          <a:p>
            <a:pPr>
              <a:lnSpc>
                <a:spcPct val="90000"/>
              </a:lnSpc>
              <a:spcBef>
                <a:spcPct val="50000"/>
              </a:spcBef>
              <a:buFont typeface="Wingdings" pitchFamily="2" charset="2"/>
              <a:buNone/>
            </a:pPr>
            <a:r>
              <a:rPr lang="tr-TR" sz="2000">
                <a:solidFill>
                  <a:srgbClr val="3333CC"/>
                </a:solidFill>
                <a:effectLst>
                  <a:outerShdw blurRad="38100" dist="38100" dir="2700000" algn="tl">
                    <a:srgbClr val="C0C0C0"/>
                  </a:outerShdw>
                </a:effectLst>
              </a:rPr>
              <a:t>     Kaliteli ve daha verimli üretim  ancak standardizasyon ve sürekli kaynak iyileştirilmesi (makina, teçhizat, insan, prosedür, sorumluluk ve yetkiler, iyileştirme faaliyetleri, hedefler v.b.) ile mümkün olabilir.</a:t>
            </a:r>
          </a:p>
        </p:txBody>
      </p:sp>
      <p:sp>
        <p:nvSpPr>
          <p:cNvPr id="30744" name="Text Box 24"/>
          <p:cNvSpPr txBox="1">
            <a:spLocks noChangeArrowheads="1"/>
          </p:cNvSpPr>
          <p:nvPr/>
        </p:nvSpPr>
        <p:spPr bwMode="auto">
          <a:xfrm>
            <a:off x="304800" y="4719638"/>
            <a:ext cx="8763000" cy="1370012"/>
          </a:xfrm>
          <a:prstGeom prst="rect">
            <a:avLst/>
          </a:prstGeom>
          <a:noFill/>
          <a:ln w="12700">
            <a:noFill/>
            <a:miter lim="800000"/>
            <a:headEnd type="none" w="sm" len="sm"/>
            <a:tailEnd type="none" w="sm" len="sm"/>
          </a:ln>
        </p:spPr>
        <p:txBody>
          <a:bodyPr>
            <a:spAutoFit/>
          </a:bodyPr>
          <a:lstStyle/>
          <a:p>
            <a:pPr eaLnBrk="0" hangingPunct="0">
              <a:spcBef>
                <a:spcPct val="50000"/>
              </a:spcBef>
            </a:pPr>
            <a:r>
              <a:rPr lang="tr-TR" u="sng">
                <a:solidFill>
                  <a:srgbClr val="3333CC"/>
                </a:solidFill>
              </a:rPr>
              <a:t>O HALDE STRATEJİMİZ ;</a:t>
            </a:r>
            <a:endParaRPr lang="tr-TR">
              <a:solidFill>
                <a:srgbClr val="3333CC"/>
              </a:solidFill>
            </a:endParaRPr>
          </a:p>
          <a:p>
            <a:pPr eaLnBrk="0" hangingPunct="0">
              <a:spcBef>
                <a:spcPct val="50000"/>
              </a:spcBef>
            </a:pPr>
            <a:r>
              <a:rPr lang="tr-TR">
                <a:solidFill>
                  <a:srgbClr val="3333CC"/>
                </a:solidFill>
              </a:rPr>
              <a:t>HATA KAYNAKLARINI ORTADAN KALDIRMAK SURETİYLE DAHA VERİMLİ VE KALİTELİ ÜRETİM OLMALIDIR.</a:t>
            </a:r>
          </a:p>
        </p:txBody>
      </p:sp>
      <p:sp>
        <p:nvSpPr>
          <p:cNvPr id="50181" name="Text Box 25"/>
          <p:cNvSpPr txBox="1">
            <a:spLocks noChangeArrowheads="1"/>
          </p:cNvSpPr>
          <p:nvPr/>
        </p:nvSpPr>
        <p:spPr bwMode="auto">
          <a:xfrm>
            <a:off x="8299450" y="6223000"/>
            <a:ext cx="492125" cy="304800"/>
          </a:xfrm>
          <a:prstGeom prst="rect">
            <a:avLst/>
          </a:prstGeom>
          <a:noFill/>
          <a:ln w="9525">
            <a:noFill/>
            <a:miter lim="800000"/>
            <a:headEnd/>
            <a:tailEnd/>
          </a:ln>
        </p:spPr>
        <p:txBody>
          <a:bodyPr>
            <a:spAutoFit/>
          </a:bodyPr>
          <a:lstStyle/>
          <a:p>
            <a:pPr eaLnBrk="0" hangingPunct="0">
              <a:spcBef>
                <a:spcPct val="50000"/>
              </a:spcBef>
            </a:pPr>
            <a:r>
              <a:rPr lang="en-AU" sz="1400"/>
              <a:t>25</a:t>
            </a:r>
            <a:endParaRPr lang="en-AU" sz="1600"/>
          </a:p>
        </p:txBody>
      </p:sp>
      <p:grpSp>
        <p:nvGrpSpPr>
          <p:cNvPr id="50182" name="Group 29"/>
          <p:cNvGrpSpPr>
            <a:grpSpLocks/>
          </p:cNvGrpSpPr>
          <p:nvPr/>
        </p:nvGrpSpPr>
        <p:grpSpPr bwMode="auto">
          <a:xfrm>
            <a:off x="352425" y="1219200"/>
            <a:ext cx="5199063" cy="3413125"/>
            <a:chOff x="624" y="528"/>
            <a:chExt cx="3548" cy="2150"/>
          </a:xfrm>
        </p:grpSpPr>
        <p:grpSp>
          <p:nvGrpSpPr>
            <p:cNvPr id="50183" name="Group 28"/>
            <p:cNvGrpSpPr>
              <a:grpSpLocks/>
            </p:cNvGrpSpPr>
            <p:nvPr/>
          </p:nvGrpSpPr>
          <p:grpSpPr bwMode="auto">
            <a:xfrm>
              <a:off x="624" y="528"/>
              <a:ext cx="3548" cy="2150"/>
              <a:chOff x="0" y="624"/>
              <a:chExt cx="3548" cy="2150"/>
            </a:xfrm>
          </p:grpSpPr>
          <p:grpSp>
            <p:nvGrpSpPr>
              <p:cNvPr id="50184" name="Group 13"/>
              <p:cNvGrpSpPr>
                <a:grpSpLocks/>
              </p:cNvGrpSpPr>
              <p:nvPr/>
            </p:nvGrpSpPr>
            <p:grpSpPr bwMode="auto">
              <a:xfrm>
                <a:off x="528" y="816"/>
                <a:ext cx="2704" cy="1632"/>
                <a:chOff x="288" y="1584"/>
                <a:chExt cx="2496" cy="1632"/>
              </a:xfrm>
            </p:grpSpPr>
            <p:sp>
              <p:nvSpPr>
                <p:cNvPr id="50185" name="Oval 14"/>
                <p:cNvSpPr>
                  <a:spLocks noChangeArrowheads="1"/>
                </p:cNvSpPr>
                <p:nvPr/>
              </p:nvSpPr>
              <p:spPr bwMode="auto">
                <a:xfrm>
                  <a:off x="288" y="1584"/>
                  <a:ext cx="2496" cy="1632"/>
                </a:xfrm>
                <a:prstGeom prst="ellipse">
                  <a:avLst/>
                </a:prstGeom>
                <a:gradFill rotWithShape="0">
                  <a:gsLst>
                    <a:gs pos="0">
                      <a:srgbClr val="FFF200"/>
                    </a:gs>
                    <a:gs pos="45000">
                      <a:srgbClr val="FF7A00"/>
                    </a:gs>
                    <a:gs pos="70000">
                      <a:srgbClr val="FF0300"/>
                    </a:gs>
                    <a:gs pos="100000">
                      <a:srgbClr val="4D0808"/>
                    </a:gs>
                  </a:gsLst>
                  <a:lin ang="5400000" scaled="1"/>
                </a:gradFill>
                <a:ln w="12700">
                  <a:solidFill>
                    <a:schemeClr val="tx1"/>
                  </a:solidFill>
                  <a:round/>
                  <a:headEnd type="none" w="sm" len="sm"/>
                  <a:tailEnd type="none" w="sm" len="sm"/>
                </a:ln>
              </p:spPr>
              <p:txBody>
                <a:bodyPr wrap="none" anchor="ctr"/>
                <a:lstStyle/>
                <a:p>
                  <a:pPr eaLnBrk="0" hangingPunct="0"/>
                  <a:endParaRPr lang="tr-TR"/>
                </a:p>
              </p:txBody>
            </p:sp>
            <p:sp>
              <p:nvSpPr>
                <p:cNvPr id="50186" name="AutoShape 15"/>
                <p:cNvSpPr>
                  <a:spLocks noChangeArrowheads="1"/>
                </p:cNvSpPr>
                <p:nvPr/>
              </p:nvSpPr>
              <p:spPr bwMode="auto">
                <a:xfrm>
                  <a:off x="1056" y="1632"/>
                  <a:ext cx="1008" cy="192"/>
                </a:xfrm>
                <a:prstGeom prst="curvedDownArrow">
                  <a:avLst>
                    <a:gd name="adj1" fmla="val 105000"/>
                    <a:gd name="adj2" fmla="val 210000"/>
                    <a:gd name="adj3" fmla="val 33333"/>
                  </a:avLst>
                </a:prstGeom>
                <a:solidFill>
                  <a:srgbClr val="0066FF"/>
                </a:solidFill>
                <a:ln w="12700">
                  <a:solidFill>
                    <a:schemeClr val="tx1"/>
                  </a:solidFill>
                  <a:miter lim="800000"/>
                  <a:headEnd type="none" w="sm" len="sm"/>
                  <a:tailEnd type="none" w="sm" len="sm"/>
                </a:ln>
              </p:spPr>
              <p:txBody>
                <a:bodyPr wrap="none" anchor="ctr"/>
                <a:lstStyle/>
                <a:p>
                  <a:pPr eaLnBrk="0" hangingPunct="0"/>
                  <a:endParaRPr lang="tr-TR"/>
                </a:p>
              </p:txBody>
            </p:sp>
            <p:sp>
              <p:nvSpPr>
                <p:cNvPr id="50187" name="AutoShape 16"/>
                <p:cNvSpPr>
                  <a:spLocks noChangeArrowheads="1"/>
                </p:cNvSpPr>
                <p:nvPr/>
              </p:nvSpPr>
              <p:spPr bwMode="auto">
                <a:xfrm rot="5400000">
                  <a:off x="1992" y="2328"/>
                  <a:ext cx="1008" cy="192"/>
                </a:xfrm>
                <a:prstGeom prst="curvedDownArrow">
                  <a:avLst>
                    <a:gd name="adj1" fmla="val 105000"/>
                    <a:gd name="adj2" fmla="val 210000"/>
                    <a:gd name="adj3" fmla="val 33333"/>
                  </a:avLst>
                </a:prstGeom>
                <a:solidFill>
                  <a:srgbClr val="FF3300"/>
                </a:solidFill>
                <a:ln w="12700">
                  <a:solidFill>
                    <a:schemeClr val="tx1"/>
                  </a:solidFill>
                  <a:miter lim="800000"/>
                  <a:headEnd type="none" w="sm" len="sm"/>
                  <a:tailEnd type="none" w="sm" len="sm"/>
                </a:ln>
              </p:spPr>
              <p:txBody>
                <a:bodyPr wrap="none" anchor="ctr"/>
                <a:lstStyle/>
                <a:p>
                  <a:pPr eaLnBrk="0" hangingPunct="0"/>
                  <a:endParaRPr lang="tr-TR"/>
                </a:p>
              </p:txBody>
            </p:sp>
            <p:sp>
              <p:nvSpPr>
                <p:cNvPr id="50188" name="AutoShape 17"/>
                <p:cNvSpPr>
                  <a:spLocks noChangeArrowheads="1"/>
                </p:cNvSpPr>
                <p:nvPr/>
              </p:nvSpPr>
              <p:spPr bwMode="auto">
                <a:xfrm rot="10800000">
                  <a:off x="1008" y="2976"/>
                  <a:ext cx="1008" cy="192"/>
                </a:xfrm>
                <a:prstGeom prst="curvedDownArrow">
                  <a:avLst>
                    <a:gd name="adj1" fmla="val 105000"/>
                    <a:gd name="adj2" fmla="val 210000"/>
                    <a:gd name="adj3" fmla="val 33333"/>
                  </a:avLst>
                </a:prstGeom>
                <a:solidFill>
                  <a:srgbClr val="FFFF00"/>
                </a:solidFill>
                <a:ln w="12700">
                  <a:solidFill>
                    <a:schemeClr val="tx1"/>
                  </a:solidFill>
                  <a:miter lim="800000"/>
                  <a:headEnd type="none" w="sm" len="sm"/>
                  <a:tailEnd type="none" w="sm" len="sm"/>
                </a:ln>
              </p:spPr>
              <p:txBody>
                <a:bodyPr wrap="none" anchor="ctr"/>
                <a:lstStyle/>
                <a:p>
                  <a:pPr eaLnBrk="0" hangingPunct="0"/>
                  <a:endParaRPr lang="tr-TR"/>
                </a:p>
              </p:txBody>
            </p:sp>
            <p:sp>
              <p:nvSpPr>
                <p:cNvPr id="50189" name="AutoShape 18"/>
                <p:cNvSpPr>
                  <a:spLocks noChangeArrowheads="1"/>
                </p:cNvSpPr>
                <p:nvPr/>
              </p:nvSpPr>
              <p:spPr bwMode="auto">
                <a:xfrm rot="-5400000">
                  <a:off x="72" y="2280"/>
                  <a:ext cx="1008" cy="192"/>
                </a:xfrm>
                <a:prstGeom prst="curvedDownArrow">
                  <a:avLst>
                    <a:gd name="adj1" fmla="val 105000"/>
                    <a:gd name="adj2" fmla="val 210000"/>
                    <a:gd name="adj3" fmla="val 33333"/>
                  </a:avLst>
                </a:prstGeom>
                <a:solidFill>
                  <a:srgbClr val="00CC00"/>
                </a:solidFill>
                <a:ln w="12700">
                  <a:solidFill>
                    <a:schemeClr val="tx1"/>
                  </a:solidFill>
                  <a:miter lim="800000"/>
                  <a:headEnd type="none" w="sm" len="sm"/>
                  <a:tailEnd type="none" w="sm" len="sm"/>
                </a:ln>
              </p:spPr>
              <p:txBody>
                <a:bodyPr wrap="none" anchor="ctr"/>
                <a:lstStyle/>
                <a:p>
                  <a:pPr eaLnBrk="0" hangingPunct="0"/>
                  <a:endParaRPr lang="tr-TR"/>
                </a:p>
              </p:txBody>
            </p:sp>
          </p:grpSp>
          <p:sp>
            <p:nvSpPr>
              <p:cNvPr id="50190" name="Text Box 20"/>
              <p:cNvSpPr txBox="1">
                <a:spLocks noChangeArrowheads="1"/>
              </p:cNvSpPr>
              <p:nvPr/>
            </p:nvSpPr>
            <p:spPr bwMode="auto">
              <a:xfrm>
                <a:off x="144" y="672"/>
                <a:ext cx="1300" cy="288"/>
              </a:xfrm>
              <a:prstGeom prst="rect">
                <a:avLst/>
              </a:prstGeom>
              <a:noFill/>
              <a:ln w="12700">
                <a:noFill/>
                <a:miter lim="800000"/>
                <a:headEnd type="none" w="sm" len="sm"/>
                <a:tailEnd type="none" w="sm" len="sm"/>
              </a:ln>
            </p:spPr>
            <p:txBody>
              <a:bodyPr>
                <a:spAutoFit/>
              </a:bodyPr>
              <a:lstStyle/>
              <a:p>
                <a:pPr eaLnBrk="0" hangingPunct="0">
                  <a:spcBef>
                    <a:spcPct val="50000"/>
                  </a:spcBef>
                </a:pPr>
                <a:r>
                  <a:rPr lang="tr-TR" b="1"/>
                  <a:t>ÖNLEM AL</a:t>
                </a:r>
                <a:endParaRPr lang="tr-TR" b="1">
                  <a:solidFill>
                    <a:srgbClr val="FF00FF"/>
                  </a:solidFill>
                </a:endParaRPr>
              </a:p>
            </p:txBody>
          </p:sp>
          <p:sp>
            <p:nvSpPr>
              <p:cNvPr id="50191" name="Text Box 21"/>
              <p:cNvSpPr txBox="1">
                <a:spLocks noChangeArrowheads="1"/>
              </p:cNvSpPr>
              <p:nvPr/>
            </p:nvSpPr>
            <p:spPr bwMode="auto">
              <a:xfrm>
                <a:off x="2352" y="624"/>
                <a:ext cx="1196" cy="288"/>
              </a:xfrm>
              <a:prstGeom prst="rect">
                <a:avLst/>
              </a:prstGeom>
              <a:noFill/>
              <a:ln w="12700">
                <a:noFill/>
                <a:miter lim="800000"/>
                <a:headEnd type="none" w="sm" len="sm"/>
                <a:tailEnd type="none" w="sm" len="sm"/>
              </a:ln>
            </p:spPr>
            <p:txBody>
              <a:bodyPr>
                <a:spAutoFit/>
              </a:bodyPr>
              <a:lstStyle/>
              <a:p>
                <a:pPr eaLnBrk="0" hangingPunct="0">
                  <a:spcBef>
                    <a:spcPct val="50000"/>
                  </a:spcBef>
                </a:pPr>
                <a:r>
                  <a:rPr lang="tr-TR" b="1"/>
                  <a:t>PLANLA</a:t>
                </a:r>
                <a:endParaRPr lang="tr-TR" b="1">
                  <a:solidFill>
                    <a:srgbClr val="FF00FF"/>
                  </a:solidFill>
                </a:endParaRPr>
              </a:p>
            </p:txBody>
          </p:sp>
          <p:sp>
            <p:nvSpPr>
              <p:cNvPr id="50192" name="Text Box 22"/>
              <p:cNvSpPr txBox="1">
                <a:spLocks noChangeArrowheads="1"/>
              </p:cNvSpPr>
              <p:nvPr/>
            </p:nvSpPr>
            <p:spPr bwMode="auto">
              <a:xfrm>
                <a:off x="2112" y="2400"/>
                <a:ext cx="960" cy="288"/>
              </a:xfrm>
              <a:prstGeom prst="rect">
                <a:avLst/>
              </a:prstGeom>
              <a:noFill/>
              <a:ln w="12700">
                <a:noFill/>
                <a:miter lim="800000"/>
                <a:headEnd type="none" w="sm" len="sm"/>
                <a:tailEnd type="none" w="sm" len="sm"/>
              </a:ln>
            </p:spPr>
            <p:txBody>
              <a:bodyPr>
                <a:spAutoFit/>
              </a:bodyPr>
              <a:lstStyle/>
              <a:p>
                <a:pPr eaLnBrk="0" hangingPunct="0">
                  <a:spcBef>
                    <a:spcPct val="50000"/>
                  </a:spcBef>
                </a:pPr>
                <a:r>
                  <a:rPr lang="tr-TR" b="1"/>
                  <a:t>UYGULA</a:t>
                </a:r>
                <a:endParaRPr lang="tr-TR" b="1">
                  <a:solidFill>
                    <a:srgbClr val="FF00FF"/>
                  </a:solidFill>
                </a:endParaRPr>
              </a:p>
            </p:txBody>
          </p:sp>
          <p:sp>
            <p:nvSpPr>
              <p:cNvPr id="50193" name="Text Box 23"/>
              <p:cNvSpPr txBox="1">
                <a:spLocks noChangeArrowheads="1"/>
              </p:cNvSpPr>
              <p:nvPr/>
            </p:nvSpPr>
            <p:spPr bwMode="auto">
              <a:xfrm>
                <a:off x="0" y="2256"/>
                <a:ext cx="1344" cy="518"/>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tr-TR" b="1"/>
                  <a:t>KONTROL</a:t>
                </a:r>
                <a:br>
                  <a:rPr lang="tr-TR" b="1"/>
                </a:br>
                <a:r>
                  <a:rPr lang="tr-TR" b="1"/>
                  <a:t> ET</a:t>
                </a:r>
                <a:endParaRPr lang="tr-TR" b="1">
                  <a:solidFill>
                    <a:srgbClr val="FF00FF"/>
                  </a:solidFill>
                </a:endParaRPr>
              </a:p>
            </p:txBody>
          </p:sp>
        </p:grpSp>
        <p:sp>
          <p:nvSpPr>
            <p:cNvPr id="50194" name="Oval 19"/>
            <p:cNvSpPr>
              <a:spLocks noChangeArrowheads="1"/>
            </p:cNvSpPr>
            <p:nvPr/>
          </p:nvSpPr>
          <p:spPr bwMode="auto">
            <a:xfrm>
              <a:off x="1584" y="1104"/>
              <a:ext cx="1820" cy="912"/>
            </a:xfrm>
            <a:prstGeom prst="ellipse">
              <a:avLst/>
            </a:prstGeom>
            <a:gradFill rotWithShape="0">
              <a:gsLst>
                <a:gs pos="0">
                  <a:srgbClr val="FFEFD1"/>
                </a:gs>
                <a:gs pos="64999">
                  <a:srgbClr val="F0EBD5"/>
                </a:gs>
                <a:gs pos="100000">
                  <a:srgbClr val="D1C39F"/>
                </a:gs>
              </a:gsLst>
              <a:path path="shape">
                <a:fillToRect l="50000" t="50000" r="50000" b="50000"/>
              </a:path>
            </a:gradFill>
            <a:ln w="12700">
              <a:noFill/>
              <a:round/>
              <a:headEnd type="none" w="sm" len="sm"/>
              <a:tailEnd type="none" w="sm" len="sm"/>
            </a:ln>
          </p:spPr>
          <p:txBody>
            <a:bodyPr wrap="none" anchor="ctr"/>
            <a:lstStyle/>
            <a:p>
              <a:pPr algn="ctr" eaLnBrk="0" hangingPunct="0"/>
              <a:r>
                <a:rPr lang="tr-TR">
                  <a:solidFill>
                    <a:schemeClr val="hlink"/>
                  </a:solidFill>
                </a:rPr>
                <a:t>PUKÖ</a:t>
              </a:r>
              <a:endParaRPr lang="en-US"/>
            </a:p>
          </p:txBody>
        </p:sp>
      </p:grpSp>
      <p:sp>
        <p:nvSpPr>
          <p:cNvPr id="50195" name="Text Box 30"/>
          <p:cNvSpPr txBox="1">
            <a:spLocks noChangeArrowheads="1"/>
          </p:cNvSpPr>
          <p:nvPr/>
        </p:nvSpPr>
        <p:spPr bwMode="auto">
          <a:xfrm>
            <a:off x="3235325" y="6248400"/>
            <a:ext cx="3376613" cy="304800"/>
          </a:xfrm>
          <a:prstGeom prst="rect">
            <a:avLst/>
          </a:prstGeom>
          <a:noFill/>
          <a:ln w="9525">
            <a:noFill/>
            <a:miter lim="800000"/>
            <a:headEnd/>
            <a:tailEnd/>
          </a:ln>
        </p:spPr>
        <p:txBody>
          <a:bodyPr>
            <a:spAutoFit/>
          </a:bodyPr>
          <a:lstStyle/>
          <a:p>
            <a:pPr eaLnBrk="0" hangingPunct="0">
              <a:spcBef>
                <a:spcPct val="50000"/>
              </a:spcBef>
            </a:pPr>
            <a:r>
              <a:rPr lang="en-AU" sz="1400">
                <a:latin typeface="Arial" pitchFamily="34" charset="0"/>
              </a:rPr>
              <a:t>Türk Standardları Enstitüsü</a:t>
            </a:r>
            <a:endParaRPr lang="en-AU"/>
          </a:p>
        </p:txBody>
      </p:sp>
      <p:sp>
        <p:nvSpPr>
          <p:cNvPr id="9218"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b="1" i="1">
                <a:solidFill>
                  <a:schemeClr val="bg1"/>
                </a:solidFill>
                <a:latin typeface="Verdana" pitchFamily="34" charset="0"/>
              </a:rPr>
              <a:t>KALİTE VE VERİMLİLİK</a:t>
            </a:r>
            <a:endParaRPr lang="en-AU" b="1" i="1">
              <a:solidFill>
                <a:schemeClr val="bg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730"/>
                                        </p:tgtEl>
                                        <p:attrNameLst>
                                          <p:attrName>style.visibility</p:attrName>
                                        </p:attrNameLst>
                                      </p:cBhvr>
                                      <p:to>
                                        <p:strVal val="visible"/>
                                      </p:to>
                                    </p:set>
                                    <p:anim calcmode="lin" valueType="num">
                                      <p:cBhvr additive="base">
                                        <p:cTn id="7" dur="500" fill="hold"/>
                                        <p:tgtEl>
                                          <p:spTgt spid="30730"/>
                                        </p:tgtEl>
                                        <p:attrNameLst>
                                          <p:attrName>ppt_x</p:attrName>
                                        </p:attrNameLst>
                                      </p:cBhvr>
                                      <p:tavLst>
                                        <p:tav tm="0">
                                          <p:val>
                                            <p:strVal val="0-#ppt_w/2"/>
                                          </p:val>
                                        </p:tav>
                                        <p:tav tm="100000">
                                          <p:val>
                                            <p:strVal val="#ppt_x"/>
                                          </p:val>
                                        </p:tav>
                                      </p:tavLst>
                                    </p:anim>
                                    <p:anim calcmode="lin" valueType="num">
                                      <p:cBhvr additive="base">
                                        <p:cTn id="8" dur="500" fill="hold"/>
                                        <p:tgtEl>
                                          <p:spTgt spid="307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1000"/>
                                  </p:stCondLst>
                                  <p:childTnLst>
                                    <p:set>
                                      <p:cBhvr>
                                        <p:cTn id="11" dur="1" fill="hold">
                                          <p:stCondLst>
                                            <p:cond delay="0"/>
                                          </p:stCondLst>
                                        </p:cTn>
                                        <p:tgtEl>
                                          <p:spTgt spid="30731">
                                            <p:txEl>
                                              <p:pRg st="0" end="0"/>
                                            </p:txEl>
                                          </p:spTgt>
                                        </p:tgtEl>
                                        <p:attrNameLst>
                                          <p:attrName>style.visibility</p:attrName>
                                        </p:attrNameLst>
                                      </p:cBhvr>
                                      <p:to>
                                        <p:strVal val="visible"/>
                                      </p:to>
                                    </p:set>
                                    <p:animEffect transition="in" filter="checkerboard(across)">
                                      <p:cBhvr>
                                        <p:cTn id="12" dur="500"/>
                                        <p:tgtEl>
                                          <p:spTgt spid="30731">
                                            <p:txEl>
                                              <p:pRg st="0" end="0"/>
                                            </p:txEl>
                                          </p:spTgt>
                                        </p:tgtEl>
                                      </p:cBhvr>
                                    </p:animEffect>
                                  </p:childTnLst>
                                </p:cTn>
                              </p:par>
                            </p:childTnLst>
                          </p:cTn>
                        </p:par>
                        <p:par>
                          <p:cTn id="13" fill="hold">
                            <p:stCondLst>
                              <p:cond delay="2000"/>
                            </p:stCondLst>
                            <p:childTnLst>
                              <p:par>
                                <p:cTn id="14" presetID="23" presetClass="entr" presetSubtype="16" fill="hold" grpId="0" nodeType="afterEffect">
                                  <p:stCondLst>
                                    <p:cond delay="1000"/>
                                  </p:stCondLst>
                                  <p:childTnLst>
                                    <p:set>
                                      <p:cBhvr>
                                        <p:cTn id="15" dur="1" fill="hold">
                                          <p:stCondLst>
                                            <p:cond delay="0"/>
                                          </p:stCondLst>
                                        </p:cTn>
                                        <p:tgtEl>
                                          <p:spTgt spid="30744"/>
                                        </p:tgtEl>
                                        <p:attrNameLst>
                                          <p:attrName>style.visibility</p:attrName>
                                        </p:attrNameLst>
                                      </p:cBhvr>
                                      <p:to>
                                        <p:strVal val="visible"/>
                                      </p:to>
                                    </p:set>
                                    <p:anim calcmode="lin" valueType="num">
                                      <p:cBhvr>
                                        <p:cTn id="16" dur="500" fill="hold"/>
                                        <p:tgtEl>
                                          <p:spTgt spid="30744"/>
                                        </p:tgtEl>
                                        <p:attrNameLst>
                                          <p:attrName>ppt_w</p:attrName>
                                        </p:attrNameLst>
                                      </p:cBhvr>
                                      <p:tavLst>
                                        <p:tav tm="0">
                                          <p:val>
                                            <p:fltVal val="0"/>
                                          </p:val>
                                        </p:tav>
                                        <p:tav tm="100000">
                                          <p:val>
                                            <p:strVal val="#ppt_w"/>
                                          </p:val>
                                        </p:tav>
                                      </p:tavLst>
                                    </p:anim>
                                    <p:anim calcmode="lin" valueType="num">
                                      <p:cBhvr>
                                        <p:cTn id="17" dur="500" fill="hold"/>
                                        <p:tgtEl>
                                          <p:spTgt spid="30744"/>
                                        </p:tgtEl>
                                        <p:attrNameLst>
                                          <p:attrName>ppt_h</p:attrName>
                                        </p:attrNameLst>
                                      </p:cBhvr>
                                      <p:tavLst>
                                        <p:tav tm="0">
                                          <p:val>
                                            <p:fltVal val="0"/>
                                          </p:val>
                                        </p:tav>
                                        <p:tav tm="100000">
                                          <p:val>
                                            <p:strVal val="#ppt_h"/>
                                          </p:val>
                                        </p:tav>
                                      </p:tavLst>
                                    </p:anim>
                                  </p:childTnLst>
                                </p:cTn>
                              </p:par>
                            </p:childTnLst>
                          </p:cTn>
                        </p:par>
                        <p:par>
                          <p:cTn id="18" fill="hold">
                            <p:stCondLst>
                              <p:cond delay="3500"/>
                            </p:stCondLst>
                            <p:childTnLst>
                              <p:par>
                                <p:cTn id="19" presetID="2" presetClass="entr" presetSubtype="8" fill="hold" grpId="0" nodeType="afterEffect">
                                  <p:stCondLst>
                                    <p:cond delay="0"/>
                                  </p:stCondLst>
                                  <p:childTnLst>
                                    <p:set>
                                      <p:cBhvr>
                                        <p:cTn id="20" dur="1" fill="hold">
                                          <p:stCondLst>
                                            <p:cond delay="0"/>
                                          </p:stCondLst>
                                        </p:cTn>
                                        <p:tgtEl>
                                          <p:spTgt spid="9218"/>
                                        </p:tgtEl>
                                        <p:attrNameLst>
                                          <p:attrName>style.visibility</p:attrName>
                                        </p:attrNameLst>
                                      </p:cBhvr>
                                      <p:to>
                                        <p:strVal val="visible"/>
                                      </p:to>
                                    </p:set>
                                    <p:anim calcmode="lin" valueType="num">
                                      <p:cBhvr additive="base">
                                        <p:cTn id="21" dur="500" fill="hold"/>
                                        <p:tgtEl>
                                          <p:spTgt spid="9218"/>
                                        </p:tgtEl>
                                        <p:attrNameLst>
                                          <p:attrName>ppt_x</p:attrName>
                                        </p:attrNameLst>
                                      </p:cBhvr>
                                      <p:tavLst>
                                        <p:tav tm="0">
                                          <p:val>
                                            <p:strVal val="0-#ppt_w/2"/>
                                          </p:val>
                                        </p:tav>
                                        <p:tav tm="100000">
                                          <p:val>
                                            <p:strVal val="#ppt_x"/>
                                          </p:val>
                                        </p:tav>
                                      </p:tavLst>
                                    </p:anim>
                                    <p:anim calcmode="lin" valueType="num">
                                      <p:cBhvr additive="base">
                                        <p:cTn id="22"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0" grpId="0" autoUpdateAnimBg="0"/>
      <p:bldP spid="30731" grpId="0" build="p" autoUpdateAnimBg="0" advAuto="1000"/>
      <p:bldP spid="30744" grpId="0" autoUpdateAnimBg="0"/>
      <p:bldP spid="9218"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51202"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51203"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3787A0B4-B7F0-4A0D-8F00-316E9E99F95D}" type="slidenum">
              <a:rPr lang="en-US" sz="1400">
                <a:latin typeface="Arial Narrow" pitchFamily="34" charset="0"/>
              </a:rPr>
              <a:pPr algn="r" eaLnBrk="0" hangingPunct="0">
                <a:spcBef>
                  <a:spcPct val="50000"/>
                </a:spcBef>
              </a:pPr>
              <a:t>36</a:t>
            </a:fld>
            <a:endParaRPr lang="en-US" sz="1400">
              <a:latin typeface="Arial Narrow" pitchFamily="34" charset="0"/>
            </a:endParaRPr>
          </a:p>
        </p:txBody>
      </p:sp>
      <p:sp>
        <p:nvSpPr>
          <p:cNvPr id="31746" name="Rectangle 2"/>
          <p:cNvSpPr>
            <a:spLocks noGrp="1" noChangeArrowheads="1"/>
          </p:cNvSpPr>
          <p:nvPr>
            <p:ph type="body" idx="4294967295"/>
          </p:nvPr>
        </p:nvSpPr>
        <p:spPr>
          <a:xfrm>
            <a:off x="303213" y="1782763"/>
            <a:ext cx="7612062" cy="3775075"/>
          </a:xfrm>
        </p:spPr>
        <p:txBody>
          <a:bodyPr/>
          <a:lstStyle/>
          <a:p>
            <a:pPr lvl="1">
              <a:buClr>
                <a:srgbClr val="FF3300"/>
              </a:buClr>
              <a:buFont typeface="Symbol" pitchFamily="18" charset="2"/>
              <a:buChar char="Þ"/>
            </a:pPr>
            <a:r>
              <a:rPr lang="tr-TR">
                <a:effectLst>
                  <a:outerShdw blurRad="38100" dist="38100" dir="2700000" algn="tl">
                    <a:srgbClr val="C0C0C0"/>
                  </a:outerShdw>
                </a:effectLst>
              </a:rPr>
              <a:t>  KALİTE, </a:t>
            </a:r>
            <a:r>
              <a:rPr lang="tr-TR">
                <a:solidFill>
                  <a:srgbClr val="FF3300"/>
                </a:solidFill>
                <a:effectLst>
                  <a:outerShdw blurRad="38100" dist="38100" dir="2700000" algn="tl">
                    <a:srgbClr val="C0C0C0"/>
                  </a:outerShdw>
                </a:effectLst>
              </a:rPr>
              <a:t>FAZLA HARCAMA</a:t>
            </a:r>
            <a:r>
              <a:rPr lang="tr-TR">
                <a:effectLst>
                  <a:outerShdw blurRad="38100" dist="38100" dir="2700000" algn="tl">
                    <a:srgbClr val="C0C0C0"/>
                  </a:outerShdw>
                </a:effectLst>
              </a:rPr>
              <a:t> GEREKTİRİR.</a:t>
            </a:r>
          </a:p>
          <a:p>
            <a:pPr lvl="1">
              <a:buClr>
                <a:srgbClr val="FF3300"/>
              </a:buClr>
              <a:buFont typeface="Symbol" pitchFamily="18" charset="2"/>
              <a:buChar char="Þ"/>
            </a:pPr>
            <a:r>
              <a:rPr lang="tr-TR">
                <a:effectLst>
                  <a:outerShdw blurRad="38100" dist="38100" dir="2700000" algn="tl">
                    <a:srgbClr val="C0C0C0"/>
                  </a:outerShdw>
                </a:effectLst>
              </a:rPr>
              <a:t>  KALİTE SİSTEMİ </a:t>
            </a:r>
            <a:r>
              <a:rPr lang="tr-TR">
                <a:solidFill>
                  <a:srgbClr val="FF3300"/>
                </a:solidFill>
                <a:effectLst>
                  <a:outerShdw blurRad="38100" dist="38100" dir="2700000" algn="tl">
                    <a:srgbClr val="C0C0C0"/>
                  </a:outerShdw>
                </a:effectLst>
              </a:rPr>
              <a:t>PAHALI</a:t>
            </a:r>
            <a:r>
              <a:rPr lang="tr-TR">
                <a:effectLst>
                  <a:outerShdw blurRad="38100" dist="38100" dir="2700000" algn="tl">
                    <a:srgbClr val="C0C0C0"/>
                  </a:outerShdw>
                </a:effectLst>
              </a:rPr>
              <a:t> BİR İŞTİR.</a:t>
            </a:r>
          </a:p>
          <a:p>
            <a:pPr lvl="1">
              <a:buClr>
                <a:srgbClr val="FF3300"/>
              </a:buClr>
              <a:buFont typeface="Symbol" pitchFamily="18" charset="2"/>
              <a:buChar char="Þ"/>
            </a:pPr>
            <a:r>
              <a:rPr lang="tr-TR">
                <a:effectLst>
                  <a:outerShdw blurRad="38100" dist="38100" dir="2700000" algn="tl">
                    <a:srgbClr val="C0C0C0"/>
                  </a:outerShdw>
                </a:effectLst>
              </a:rPr>
              <a:t>  KALİTE </a:t>
            </a:r>
            <a:r>
              <a:rPr lang="tr-TR">
                <a:solidFill>
                  <a:srgbClr val="FF3300"/>
                </a:solidFill>
                <a:effectLst>
                  <a:outerShdw blurRad="38100" dist="38100" dir="2700000" algn="tl">
                    <a:srgbClr val="C0C0C0"/>
                  </a:outerShdw>
                </a:effectLst>
              </a:rPr>
              <a:t>SADECE MAMULLER</a:t>
            </a:r>
            <a:r>
              <a:rPr lang="tr-TR">
                <a:effectLst>
                  <a:outerShdw blurRad="38100" dist="38100" dir="2700000" algn="tl">
                    <a:srgbClr val="C0C0C0"/>
                  </a:outerShdw>
                </a:effectLst>
              </a:rPr>
              <a:t> İÇİN 			                   	GEÇERLİDİR.</a:t>
            </a:r>
          </a:p>
          <a:p>
            <a:pPr lvl="1">
              <a:buClr>
                <a:srgbClr val="FF3300"/>
              </a:buClr>
              <a:buFont typeface="Symbol" pitchFamily="18" charset="2"/>
              <a:buChar char="Þ"/>
            </a:pPr>
            <a:r>
              <a:rPr lang="tr-TR">
                <a:effectLst>
                  <a:outerShdw blurRad="38100" dist="38100" dir="2700000" algn="tl">
                    <a:srgbClr val="C0C0C0"/>
                  </a:outerShdw>
                </a:effectLst>
              </a:rPr>
              <a:t>  KALİTE </a:t>
            </a:r>
            <a:r>
              <a:rPr lang="tr-TR">
                <a:solidFill>
                  <a:srgbClr val="FF3300"/>
                </a:solidFill>
                <a:effectLst>
                  <a:outerShdw blurRad="38100" dist="38100" dir="2700000" algn="tl">
                    <a:srgbClr val="C0C0C0"/>
                  </a:outerShdw>
                </a:effectLst>
              </a:rPr>
              <a:t>SADECE KALİTE BİRİMİNİN</a:t>
            </a:r>
            <a:r>
              <a:rPr lang="tr-TR">
                <a:effectLst>
                  <a:outerShdw blurRad="38100" dist="38100" dir="2700000" algn="tl">
                    <a:srgbClr val="C0C0C0"/>
                  </a:outerShdw>
                </a:effectLst>
              </a:rPr>
              <a:t> 				SORUMLULUĞUNDADIR.</a:t>
            </a:r>
          </a:p>
        </p:txBody>
      </p:sp>
      <p:sp>
        <p:nvSpPr>
          <p:cNvPr id="9218"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sz="2000" b="1" i="1">
                <a:solidFill>
                  <a:schemeClr val="bg1"/>
                </a:solidFill>
                <a:effectLst>
                  <a:outerShdw blurRad="38100" dist="38100" dir="2700000" algn="tl">
                    <a:srgbClr val="000000"/>
                  </a:outerShdw>
                </a:effectLst>
                <a:latin typeface="Verdana" pitchFamily="34" charset="0"/>
              </a:rPr>
              <a:t>KALİTE İLE İLGİLİ</a:t>
            </a:r>
            <a:br>
              <a:rPr lang="tr-TR" sz="2000" b="1" i="1">
                <a:solidFill>
                  <a:schemeClr val="bg1"/>
                </a:solidFill>
                <a:effectLst>
                  <a:outerShdw blurRad="38100" dist="38100" dir="2700000" algn="tl">
                    <a:srgbClr val="000000"/>
                  </a:outerShdw>
                </a:effectLst>
                <a:latin typeface="Verdana" pitchFamily="34" charset="0"/>
              </a:rPr>
            </a:br>
            <a:r>
              <a:rPr lang="tr-TR" sz="2000" b="1" i="1">
                <a:solidFill>
                  <a:schemeClr val="bg1"/>
                </a:solidFill>
                <a:effectLst>
                  <a:outerShdw blurRad="38100" dist="38100" dir="2700000" algn="tl">
                    <a:srgbClr val="000000"/>
                  </a:outerShdw>
                </a:effectLst>
                <a:latin typeface="Verdana" pitchFamily="34" charset="0"/>
              </a:rPr>
              <a:t>YANLIŞ DÜŞÜNCELER</a:t>
            </a:r>
            <a:endParaRPr lang="en-AU" sz="2000" b="1" i="1">
              <a:solidFill>
                <a:schemeClr val="bg1"/>
              </a:solidFill>
              <a:effectLst>
                <a:outerShdw blurRad="38100" dist="38100" dir="2700000" algn="tl">
                  <a:srgbClr val="000000"/>
                </a:outerShdw>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1746">
                                            <p:txEl>
                                              <p:pRg st="0" end="0"/>
                                            </p:txEl>
                                          </p:spTgt>
                                        </p:tgtEl>
                                        <p:attrNameLst>
                                          <p:attrName>style.visibility</p:attrName>
                                        </p:attrNameLst>
                                      </p:cBhvr>
                                      <p:to>
                                        <p:strVal val="visible"/>
                                      </p:to>
                                    </p:set>
                                    <p:anim calcmode="lin" valueType="num">
                                      <p:cBhvr additive="base">
                                        <p:cTn id="7" dur="500" fill="hold"/>
                                        <p:tgtEl>
                                          <p:spTgt spid="3174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grpId="0" nodeType="afterEffect">
                                  <p:stCondLst>
                                    <p:cond delay="1000"/>
                                  </p:stCondLst>
                                  <p:childTnLst>
                                    <p:set>
                                      <p:cBhvr>
                                        <p:cTn id="11" dur="1" fill="hold">
                                          <p:stCondLst>
                                            <p:cond delay="0"/>
                                          </p:stCondLst>
                                        </p:cTn>
                                        <p:tgtEl>
                                          <p:spTgt spid="31746">
                                            <p:txEl>
                                              <p:pRg st="1" end="1"/>
                                            </p:txEl>
                                          </p:spTgt>
                                        </p:tgtEl>
                                        <p:attrNameLst>
                                          <p:attrName>style.visibility</p:attrName>
                                        </p:attrNameLst>
                                      </p:cBhvr>
                                      <p:to>
                                        <p:strVal val="visible"/>
                                      </p:to>
                                    </p:set>
                                    <p:anim calcmode="lin" valueType="num">
                                      <p:cBhvr additive="base">
                                        <p:cTn id="12" dur="500" fill="hold"/>
                                        <p:tgtEl>
                                          <p:spTgt spid="31746">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1746">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8" fill="hold" grpId="0" nodeType="afterEffect">
                                  <p:stCondLst>
                                    <p:cond delay="1000"/>
                                  </p:stCondLst>
                                  <p:childTnLst>
                                    <p:set>
                                      <p:cBhvr>
                                        <p:cTn id="16" dur="1" fill="hold">
                                          <p:stCondLst>
                                            <p:cond delay="0"/>
                                          </p:stCondLst>
                                        </p:cTn>
                                        <p:tgtEl>
                                          <p:spTgt spid="31746">
                                            <p:txEl>
                                              <p:pRg st="2" end="2"/>
                                            </p:txEl>
                                          </p:spTgt>
                                        </p:tgtEl>
                                        <p:attrNameLst>
                                          <p:attrName>style.visibility</p:attrName>
                                        </p:attrNameLst>
                                      </p:cBhvr>
                                      <p:to>
                                        <p:strVal val="visible"/>
                                      </p:to>
                                    </p:set>
                                    <p:anim calcmode="lin" valueType="num">
                                      <p:cBhvr additive="base">
                                        <p:cTn id="17" dur="500" fill="hold"/>
                                        <p:tgtEl>
                                          <p:spTgt spid="31746">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1746">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8" fill="hold" grpId="0" nodeType="afterEffect">
                                  <p:stCondLst>
                                    <p:cond delay="1000"/>
                                  </p:stCondLst>
                                  <p:childTnLst>
                                    <p:set>
                                      <p:cBhvr>
                                        <p:cTn id="21" dur="1" fill="hold">
                                          <p:stCondLst>
                                            <p:cond delay="0"/>
                                          </p:stCondLst>
                                        </p:cTn>
                                        <p:tgtEl>
                                          <p:spTgt spid="31746">
                                            <p:txEl>
                                              <p:pRg st="3" end="3"/>
                                            </p:txEl>
                                          </p:spTgt>
                                        </p:tgtEl>
                                        <p:attrNameLst>
                                          <p:attrName>style.visibility</p:attrName>
                                        </p:attrNameLst>
                                      </p:cBhvr>
                                      <p:to>
                                        <p:strVal val="visible"/>
                                      </p:to>
                                    </p:set>
                                    <p:anim calcmode="lin" valueType="num">
                                      <p:cBhvr additive="base">
                                        <p:cTn id="22" dur="500" fill="hold"/>
                                        <p:tgtEl>
                                          <p:spTgt spid="31746">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1746">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6000"/>
                            </p:stCondLst>
                            <p:childTnLst>
                              <p:par>
                                <p:cTn id="25" presetID="2" presetClass="entr" presetSubtype="8" fill="hold" grpId="0" nodeType="afterEffect">
                                  <p:stCondLst>
                                    <p:cond delay="0"/>
                                  </p:stCondLst>
                                  <p:childTnLst>
                                    <p:set>
                                      <p:cBhvr>
                                        <p:cTn id="26" dur="1" fill="hold">
                                          <p:stCondLst>
                                            <p:cond delay="0"/>
                                          </p:stCondLst>
                                        </p:cTn>
                                        <p:tgtEl>
                                          <p:spTgt spid="9218"/>
                                        </p:tgtEl>
                                        <p:attrNameLst>
                                          <p:attrName>style.visibility</p:attrName>
                                        </p:attrNameLst>
                                      </p:cBhvr>
                                      <p:to>
                                        <p:strVal val="visible"/>
                                      </p:to>
                                    </p:set>
                                    <p:anim calcmode="lin" valueType="num">
                                      <p:cBhvr additive="base">
                                        <p:cTn id="27" dur="500" fill="hold"/>
                                        <p:tgtEl>
                                          <p:spTgt spid="9218"/>
                                        </p:tgtEl>
                                        <p:attrNameLst>
                                          <p:attrName>ppt_x</p:attrName>
                                        </p:attrNameLst>
                                      </p:cBhvr>
                                      <p:tavLst>
                                        <p:tav tm="0">
                                          <p:val>
                                            <p:strVal val="0-#ppt_w/2"/>
                                          </p:val>
                                        </p:tav>
                                        <p:tav tm="100000">
                                          <p:val>
                                            <p:strVal val="#ppt_x"/>
                                          </p:val>
                                        </p:tav>
                                      </p:tavLst>
                                    </p:anim>
                                    <p:anim calcmode="lin" valueType="num">
                                      <p:cBhvr additive="base">
                                        <p:cTn id="28"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bldLvl="5" autoUpdateAnimBg="0" advAuto="1000"/>
      <p:bldP spid="9218"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52226"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52227"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73D23B4C-D5B9-426A-9452-70E31314100E}" type="slidenum">
              <a:rPr lang="en-US" sz="1400">
                <a:latin typeface="Arial Narrow" pitchFamily="34" charset="0"/>
              </a:rPr>
              <a:pPr algn="r" eaLnBrk="0" hangingPunct="0">
                <a:spcBef>
                  <a:spcPct val="50000"/>
                </a:spcBef>
              </a:pPr>
              <a:t>37</a:t>
            </a:fld>
            <a:endParaRPr lang="en-US" sz="1400">
              <a:latin typeface="Arial Narrow" pitchFamily="34" charset="0"/>
            </a:endParaRPr>
          </a:p>
        </p:txBody>
      </p:sp>
      <p:sp>
        <p:nvSpPr>
          <p:cNvPr id="32770" name="Rectangle 2"/>
          <p:cNvSpPr>
            <a:spLocks noGrp="1" noChangeArrowheads="1"/>
          </p:cNvSpPr>
          <p:nvPr>
            <p:ph type="body" idx="4294967295"/>
          </p:nvPr>
        </p:nvSpPr>
        <p:spPr>
          <a:xfrm>
            <a:off x="1195388" y="3124200"/>
            <a:ext cx="7772400" cy="2590800"/>
          </a:xfrm>
        </p:spPr>
        <p:txBody>
          <a:bodyPr/>
          <a:lstStyle/>
          <a:p>
            <a:pPr>
              <a:lnSpc>
                <a:spcPct val="80000"/>
              </a:lnSpc>
              <a:buFont typeface="Wingdings" pitchFamily="2" charset="2"/>
              <a:buBlip>
                <a:blip r:embed="rId2"/>
              </a:buBlip>
            </a:pPr>
            <a:r>
              <a:rPr lang="tr-TR" sz="2400">
                <a:solidFill>
                  <a:srgbClr val="3333CC"/>
                </a:solidFill>
                <a:effectLst>
                  <a:outerShdw blurRad="38100" dist="38100" dir="2700000" algn="tl">
                    <a:srgbClr val="C0C0C0"/>
                  </a:outerShdw>
                </a:effectLst>
              </a:rPr>
              <a:t>İSTİKRARSIZ YÖNETİM,</a:t>
            </a:r>
          </a:p>
          <a:p>
            <a:pPr>
              <a:lnSpc>
                <a:spcPct val="80000"/>
              </a:lnSpc>
              <a:buFont typeface="Wingdings" pitchFamily="2" charset="2"/>
              <a:buBlip>
                <a:blip r:embed="rId2"/>
              </a:buBlip>
            </a:pPr>
            <a:r>
              <a:rPr lang="tr-TR" sz="2400">
                <a:solidFill>
                  <a:srgbClr val="3333CC"/>
                </a:solidFill>
                <a:effectLst>
                  <a:outerShdw blurRad="38100" dist="38100" dir="2700000" algn="tl">
                    <a:srgbClr val="C0C0C0"/>
                  </a:outerShdw>
                </a:effectLst>
              </a:rPr>
              <a:t>KALİTE VE VERİMLİLİK ANLAYIŞI YOK,</a:t>
            </a:r>
          </a:p>
          <a:p>
            <a:pPr>
              <a:lnSpc>
                <a:spcPct val="80000"/>
              </a:lnSpc>
              <a:buFont typeface="Wingdings" pitchFamily="2" charset="2"/>
              <a:buBlip>
                <a:blip r:embed="rId2"/>
              </a:buBlip>
            </a:pPr>
            <a:r>
              <a:rPr lang="tr-TR" sz="2400">
                <a:solidFill>
                  <a:srgbClr val="3333CC"/>
                </a:solidFill>
                <a:effectLst>
                  <a:outerShdw blurRad="38100" dist="38100" dir="2700000" algn="tl">
                    <a:srgbClr val="C0C0C0"/>
                  </a:outerShdw>
                </a:effectLst>
              </a:rPr>
              <a:t>PLANLAMA VE MALİYET ÖNEMSİZ,</a:t>
            </a:r>
          </a:p>
          <a:p>
            <a:pPr>
              <a:lnSpc>
                <a:spcPct val="80000"/>
              </a:lnSpc>
              <a:buFont typeface="Wingdings" pitchFamily="2" charset="2"/>
              <a:buBlip>
                <a:blip r:embed="rId2"/>
              </a:buBlip>
            </a:pPr>
            <a:r>
              <a:rPr lang="tr-TR" sz="2400">
                <a:solidFill>
                  <a:srgbClr val="3333CC"/>
                </a:solidFill>
                <a:effectLst>
                  <a:outerShdw blurRad="38100" dist="38100" dir="2700000" algn="tl">
                    <a:srgbClr val="C0C0C0"/>
                  </a:outerShdw>
                </a:effectLst>
              </a:rPr>
              <a:t>YENİDEN İŞLEME VE HURDA ORANLARI YÜKSEK,</a:t>
            </a:r>
          </a:p>
          <a:p>
            <a:pPr>
              <a:lnSpc>
                <a:spcPct val="80000"/>
              </a:lnSpc>
              <a:buFont typeface="Wingdings" pitchFamily="2" charset="2"/>
              <a:buBlip>
                <a:blip r:embed="rId2"/>
              </a:buBlip>
            </a:pPr>
            <a:r>
              <a:rPr lang="tr-TR" sz="2400">
                <a:solidFill>
                  <a:srgbClr val="3333CC"/>
                </a:solidFill>
                <a:effectLst>
                  <a:outerShdw blurRad="38100" dist="38100" dir="2700000" algn="tl">
                    <a:srgbClr val="C0C0C0"/>
                  </a:outerShdw>
                </a:effectLst>
              </a:rPr>
              <a:t>TEKNOLOJİNİN GERİSİNDE KALMIŞ CİHAZ VE MAKİNA KULLANIMI.</a:t>
            </a:r>
          </a:p>
        </p:txBody>
      </p:sp>
      <p:sp>
        <p:nvSpPr>
          <p:cNvPr id="32779" name="Rectangle 11"/>
          <p:cNvSpPr>
            <a:spLocks noGrp="1" noChangeArrowheads="1"/>
          </p:cNvSpPr>
          <p:nvPr>
            <p:ph type="title" idx="4294967295"/>
          </p:nvPr>
        </p:nvSpPr>
        <p:spPr>
          <a:xfrm>
            <a:off x="0" y="1196975"/>
            <a:ext cx="9144000" cy="533400"/>
          </a:xfrm>
          <a:noFill/>
        </p:spPr>
        <p:txBody>
          <a:bodyPr lIns="92075" tIns="46038" rIns="92075" bIns="46038"/>
          <a:lstStyle/>
          <a:p>
            <a:endParaRPr lang="tr-TR" sz="2000">
              <a:effectLst>
                <a:outerShdw blurRad="38100" dist="38100" dir="2700000" algn="tl">
                  <a:srgbClr val="C0C0C0"/>
                </a:outerShdw>
              </a:effectLst>
            </a:endParaRPr>
          </a:p>
        </p:txBody>
      </p:sp>
      <p:sp>
        <p:nvSpPr>
          <p:cNvPr id="32780" name="Text Box 12"/>
          <p:cNvSpPr txBox="1">
            <a:spLocks noChangeArrowheads="1"/>
          </p:cNvSpPr>
          <p:nvPr/>
        </p:nvSpPr>
        <p:spPr bwMode="auto">
          <a:xfrm>
            <a:off x="2251075" y="1981200"/>
            <a:ext cx="4419600" cy="884238"/>
          </a:xfrm>
          <a:prstGeom prst="rect">
            <a:avLst/>
          </a:prstGeom>
          <a:noFill/>
          <a:ln w="12700">
            <a:noFill/>
            <a:miter lim="800000"/>
            <a:headEnd type="none" w="sm" len="sm"/>
            <a:tailEnd type="none" w="sm" len="sm"/>
          </a:ln>
        </p:spPr>
        <p:txBody>
          <a:bodyPr>
            <a:spAutoFit/>
          </a:bodyPr>
          <a:lstStyle/>
          <a:p>
            <a:pPr eaLnBrk="0" hangingPunct="0">
              <a:spcBef>
                <a:spcPct val="50000"/>
              </a:spcBef>
            </a:pPr>
            <a:r>
              <a:rPr lang="tr-TR" sz="2800" b="1">
                <a:solidFill>
                  <a:srgbClr val="3333CC"/>
                </a:solidFill>
              </a:rPr>
              <a:t>OLGUNLUK SEVİYESİ 1           </a:t>
            </a:r>
            <a:r>
              <a:rPr lang="tr-TR">
                <a:solidFill>
                  <a:srgbClr val="3333CC"/>
                </a:solidFill>
              </a:rPr>
              <a:t>BÜYÜK ENGELLER DURUMU</a:t>
            </a:r>
            <a:endParaRPr lang="tr-TR" sz="2800">
              <a:solidFill>
                <a:srgbClr val="3333CC"/>
              </a:solidFill>
            </a:endParaRPr>
          </a:p>
        </p:txBody>
      </p:sp>
      <p:sp>
        <p:nvSpPr>
          <p:cNvPr id="9218"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sz="2000" b="1" i="1">
                <a:solidFill>
                  <a:schemeClr val="bg1"/>
                </a:solidFill>
                <a:effectLst>
                  <a:outerShdw blurRad="38100" dist="38100" dir="2700000" algn="tl">
                    <a:srgbClr val="000000"/>
                  </a:outerShdw>
                </a:effectLst>
                <a:latin typeface="Verdana" pitchFamily="34" charset="0"/>
              </a:rPr>
              <a:t>KALİTE GELECEKTİR 1</a:t>
            </a:r>
            <a:endParaRPr lang="en-AU" sz="2000" b="1" i="1">
              <a:solidFill>
                <a:schemeClr val="bg1"/>
              </a:solidFill>
              <a:effectLst>
                <a:outerShdw blurRad="38100" dist="38100" dir="2700000" algn="tl">
                  <a:srgbClr val="000000"/>
                </a:outerShdw>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32779"/>
                                        </p:tgtEl>
                                        <p:attrNameLst>
                                          <p:attrName>style.visibility</p:attrName>
                                        </p:attrNameLst>
                                      </p:cBhvr>
                                      <p:to>
                                        <p:strVal val="visible"/>
                                      </p:to>
                                    </p:set>
                                    <p:anim calcmode="lin" valueType="num">
                                      <p:cBhvr additive="base">
                                        <p:cTn id="7" dur="500" fill="hold"/>
                                        <p:tgtEl>
                                          <p:spTgt spid="32779"/>
                                        </p:tgtEl>
                                        <p:attrNameLst>
                                          <p:attrName>ppt_x</p:attrName>
                                        </p:attrNameLst>
                                      </p:cBhvr>
                                      <p:tavLst>
                                        <p:tav tm="0">
                                          <p:val>
                                            <p:strVal val="0-#ppt_w/2"/>
                                          </p:val>
                                        </p:tav>
                                        <p:tav tm="100000">
                                          <p:val>
                                            <p:strVal val="#ppt_x"/>
                                          </p:val>
                                        </p:tav>
                                      </p:tavLst>
                                    </p:anim>
                                    <p:anim calcmode="lin" valueType="num">
                                      <p:cBhvr additive="base">
                                        <p:cTn id="8" dur="500" fill="hold"/>
                                        <p:tgtEl>
                                          <p:spTgt spid="3277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grpId="0" nodeType="afterEffect">
                                  <p:stCondLst>
                                    <p:cond delay="0"/>
                                  </p:stCondLst>
                                  <p:childTnLst>
                                    <p:set>
                                      <p:cBhvr>
                                        <p:cTn id="11" dur="1" fill="hold">
                                          <p:stCondLst>
                                            <p:cond delay="0"/>
                                          </p:stCondLst>
                                        </p:cTn>
                                        <p:tgtEl>
                                          <p:spTgt spid="32780"/>
                                        </p:tgtEl>
                                        <p:attrNameLst>
                                          <p:attrName>style.visibility</p:attrName>
                                        </p:attrNameLst>
                                      </p:cBhvr>
                                      <p:to>
                                        <p:strVal val="visible"/>
                                      </p:to>
                                    </p:set>
                                    <p:anim calcmode="lin" valueType="num">
                                      <p:cBhvr>
                                        <p:cTn id="12" dur="1000" fill="hold"/>
                                        <p:tgtEl>
                                          <p:spTgt spid="32780"/>
                                        </p:tgtEl>
                                        <p:attrNameLst>
                                          <p:attrName>ppt_w</p:attrName>
                                        </p:attrNameLst>
                                      </p:cBhvr>
                                      <p:tavLst>
                                        <p:tav tm="0">
                                          <p:val>
                                            <p:fltVal val="0"/>
                                          </p:val>
                                        </p:tav>
                                        <p:tav tm="100000">
                                          <p:val>
                                            <p:strVal val="#ppt_w"/>
                                          </p:val>
                                        </p:tav>
                                      </p:tavLst>
                                    </p:anim>
                                    <p:anim calcmode="lin" valueType="num">
                                      <p:cBhvr>
                                        <p:cTn id="13" dur="1000" fill="hold"/>
                                        <p:tgtEl>
                                          <p:spTgt spid="32780"/>
                                        </p:tgtEl>
                                        <p:attrNameLst>
                                          <p:attrName>ppt_h</p:attrName>
                                        </p:attrNameLst>
                                      </p:cBhvr>
                                      <p:tavLst>
                                        <p:tav tm="0">
                                          <p:val>
                                            <p:fltVal val="0"/>
                                          </p:val>
                                        </p:tav>
                                        <p:tav tm="100000">
                                          <p:val>
                                            <p:strVal val="#ppt_h"/>
                                          </p:val>
                                        </p:tav>
                                      </p:tavLst>
                                    </p:anim>
                                    <p:anim calcmode="lin" valueType="num">
                                      <p:cBhvr>
                                        <p:cTn id="14" dur="1000" fill="hold"/>
                                        <p:tgtEl>
                                          <p:spTgt spid="32780"/>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2780"/>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2" presetClass="entr" presetSubtype="8" fill="hold" grpId="0" nodeType="afterEffect">
                                  <p:stCondLst>
                                    <p:cond delay="1000"/>
                                  </p:stCondLst>
                                  <p:childTnLst>
                                    <p:set>
                                      <p:cBhvr>
                                        <p:cTn id="18" dur="1" fill="hold">
                                          <p:stCondLst>
                                            <p:cond delay="0"/>
                                          </p:stCondLst>
                                        </p:cTn>
                                        <p:tgtEl>
                                          <p:spTgt spid="32770">
                                            <p:txEl>
                                              <p:pRg st="0" end="0"/>
                                            </p:txEl>
                                          </p:spTgt>
                                        </p:tgtEl>
                                        <p:attrNameLst>
                                          <p:attrName>style.visibility</p:attrName>
                                        </p:attrNameLst>
                                      </p:cBhvr>
                                      <p:to>
                                        <p:strVal val="visible"/>
                                      </p:to>
                                    </p:set>
                                    <p:anim calcmode="lin" valueType="num">
                                      <p:cBhvr additive="base">
                                        <p:cTn id="19" dur="500" fill="hold"/>
                                        <p:tgtEl>
                                          <p:spTgt spid="32770">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770">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2" presetClass="entr" presetSubtype="8" fill="hold" grpId="0" nodeType="afterEffect">
                                  <p:stCondLst>
                                    <p:cond delay="1000"/>
                                  </p:stCondLst>
                                  <p:childTnLst>
                                    <p:set>
                                      <p:cBhvr>
                                        <p:cTn id="23" dur="1" fill="hold">
                                          <p:stCondLst>
                                            <p:cond delay="0"/>
                                          </p:stCondLst>
                                        </p:cTn>
                                        <p:tgtEl>
                                          <p:spTgt spid="32770">
                                            <p:txEl>
                                              <p:pRg st="1" end="1"/>
                                            </p:txEl>
                                          </p:spTgt>
                                        </p:tgtEl>
                                        <p:attrNameLst>
                                          <p:attrName>style.visibility</p:attrName>
                                        </p:attrNameLst>
                                      </p:cBhvr>
                                      <p:to>
                                        <p:strVal val="visible"/>
                                      </p:to>
                                    </p:set>
                                    <p:anim calcmode="lin" valueType="num">
                                      <p:cBhvr additive="base">
                                        <p:cTn id="24" dur="500" fill="hold"/>
                                        <p:tgtEl>
                                          <p:spTgt spid="32770">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2770">
                                            <p:txEl>
                                              <p:pRg st="1" end="1"/>
                                            </p:txEl>
                                          </p:spTgt>
                                        </p:tgtEl>
                                        <p:attrNameLst>
                                          <p:attrName>ppt_y</p:attrName>
                                        </p:attrNameLst>
                                      </p:cBhvr>
                                      <p:tavLst>
                                        <p:tav tm="0">
                                          <p:val>
                                            <p:strVal val="#ppt_y"/>
                                          </p:val>
                                        </p:tav>
                                        <p:tav tm="100000">
                                          <p:val>
                                            <p:strVal val="#ppt_y"/>
                                          </p:val>
                                        </p:tav>
                                      </p:tavLst>
                                    </p:anim>
                                  </p:childTnLst>
                                </p:cTn>
                              </p:par>
                            </p:childTnLst>
                          </p:cTn>
                        </p:par>
                        <p:par>
                          <p:cTn id="26" fill="hold">
                            <p:stCondLst>
                              <p:cond delay="4500"/>
                            </p:stCondLst>
                            <p:childTnLst>
                              <p:par>
                                <p:cTn id="27" presetID="2" presetClass="entr" presetSubtype="8" fill="hold" grpId="0" nodeType="afterEffect">
                                  <p:stCondLst>
                                    <p:cond delay="1000"/>
                                  </p:stCondLst>
                                  <p:childTnLst>
                                    <p:set>
                                      <p:cBhvr>
                                        <p:cTn id="28" dur="1" fill="hold">
                                          <p:stCondLst>
                                            <p:cond delay="0"/>
                                          </p:stCondLst>
                                        </p:cTn>
                                        <p:tgtEl>
                                          <p:spTgt spid="32770">
                                            <p:txEl>
                                              <p:pRg st="2" end="2"/>
                                            </p:txEl>
                                          </p:spTgt>
                                        </p:tgtEl>
                                        <p:attrNameLst>
                                          <p:attrName>style.visibility</p:attrName>
                                        </p:attrNameLst>
                                      </p:cBhvr>
                                      <p:to>
                                        <p:strVal val="visible"/>
                                      </p:to>
                                    </p:set>
                                    <p:anim calcmode="lin" valueType="num">
                                      <p:cBhvr additive="base">
                                        <p:cTn id="29" dur="500" fill="hold"/>
                                        <p:tgtEl>
                                          <p:spTgt spid="32770">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2770">
                                            <p:txEl>
                                              <p:pRg st="2" end="2"/>
                                            </p:txEl>
                                          </p:spTgt>
                                        </p:tgtEl>
                                        <p:attrNameLst>
                                          <p:attrName>ppt_y</p:attrName>
                                        </p:attrNameLst>
                                      </p:cBhvr>
                                      <p:tavLst>
                                        <p:tav tm="0">
                                          <p:val>
                                            <p:strVal val="#ppt_y"/>
                                          </p:val>
                                        </p:tav>
                                        <p:tav tm="100000">
                                          <p:val>
                                            <p:strVal val="#ppt_y"/>
                                          </p:val>
                                        </p:tav>
                                      </p:tavLst>
                                    </p:anim>
                                  </p:childTnLst>
                                </p:cTn>
                              </p:par>
                            </p:childTnLst>
                          </p:cTn>
                        </p:par>
                        <p:par>
                          <p:cTn id="31" fill="hold">
                            <p:stCondLst>
                              <p:cond delay="6000"/>
                            </p:stCondLst>
                            <p:childTnLst>
                              <p:par>
                                <p:cTn id="32" presetID="2" presetClass="entr" presetSubtype="8" fill="hold" grpId="0" nodeType="afterEffect">
                                  <p:stCondLst>
                                    <p:cond delay="1000"/>
                                  </p:stCondLst>
                                  <p:childTnLst>
                                    <p:set>
                                      <p:cBhvr>
                                        <p:cTn id="33" dur="1" fill="hold">
                                          <p:stCondLst>
                                            <p:cond delay="0"/>
                                          </p:stCondLst>
                                        </p:cTn>
                                        <p:tgtEl>
                                          <p:spTgt spid="32770">
                                            <p:txEl>
                                              <p:pRg st="3" end="3"/>
                                            </p:txEl>
                                          </p:spTgt>
                                        </p:tgtEl>
                                        <p:attrNameLst>
                                          <p:attrName>style.visibility</p:attrName>
                                        </p:attrNameLst>
                                      </p:cBhvr>
                                      <p:to>
                                        <p:strVal val="visible"/>
                                      </p:to>
                                    </p:set>
                                    <p:anim calcmode="lin" valueType="num">
                                      <p:cBhvr additive="base">
                                        <p:cTn id="34" dur="500" fill="hold"/>
                                        <p:tgtEl>
                                          <p:spTgt spid="32770">
                                            <p:txEl>
                                              <p:pRg st="3" end="3"/>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32770">
                                            <p:txEl>
                                              <p:pRg st="3" end="3"/>
                                            </p:txEl>
                                          </p:spTgt>
                                        </p:tgtEl>
                                        <p:attrNameLst>
                                          <p:attrName>ppt_y</p:attrName>
                                        </p:attrNameLst>
                                      </p:cBhvr>
                                      <p:tavLst>
                                        <p:tav tm="0">
                                          <p:val>
                                            <p:strVal val="#ppt_y"/>
                                          </p:val>
                                        </p:tav>
                                        <p:tav tm="100000">
                                          <p:val>
                                            <p:strVal val="#ppt_y"/>
                                          </p:val>
                                        </p:tav>
                                      </p:tavLst>
                                    </p:anim>
                                  </p:childTnLst>
                                </p:cTn>
                              </p:par>
                            </p:childTnLst>
                          </p:cTn>
                        </p:par>
                        <p:par>
                          <p:cTn id="36" fill="hold">
                            <p:stCondLst>
                              <p:cond delay="7500"/>
                            </p:stCondLst>
                            <p:childTnLst>
                              <p:par>
                                <p:cTn id="37" presetID="2" presetClass="entr" presetSubtype="8" fill="hold" grpId="0" nodeType="afterEffect">
                                  <p:stCondLst>
                                    <p:cond delay="1000"/>
                                  </p:stCondLst>
                                  <p:childTnLst>
                                    <p:set>
                                      <p:cBhvr>
                                        <p:cTn id="38" dur="1" fill="hold">
                                          <p:stCondLst>
                                            <p:cond delay="0"/>
                                          </p:stCondLst>
                                        </p:cTn>
                                        <p:tgtEl>
                                          <p:spTgt spid="32770">
                                            <p:txEl>
                                              <p:pRg st="4" end="4"/>
                                            </p:txEl>
                                          </p:spTgt>
                                        </p:tgtEl>
                                        <p:attrNameLst>
                                          <p:attrName>style.visibility</p:attrName>
                                        </p:attrNameLst>
                                      </p:cBhvr>
                                      <p:to>
                                        <p:strVal val="visible"/>
                                      </p:to>
                                    </p:set>
                                    <p:anim calcmode="lin" valueType="num">
                                      <p:cBhvr additive="base">
                                        <p:cTn id="39" dur="500" fill="hold"/>
                                        <p:tgtEl>
                                          <p:spTgt spid="32770">
                                            <p:txEl>
                                              <p:pRg st="4" end="4"/>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2770">
                                            <p:txEl>
                                              <p:pRg st="4" end="4"/>
                                            </p:txEl>
                                          </p:spTgt>
                                        </p:tgtEl>
                                        <p:attrNameLst>
                                          <p:attrName>ppt_y</p:attrName>
                                        </p:attrNameLst>
                                      </p:cBhvr>
                                      <p:tavLst>
                                        <p:tav tm="0">
                                          <p:val>
                                            <p:strVal val="#ppt_y"/>
                                          </p:val>
                                        </p:tav>
                                        <p:tav tm="100000">
                                          <p:val>
                                            <p:strVal val="#ppt_y"/>
                                          </p:val>
                                        </p:tav>
                                      </p:tavLst>
                                    </p:anim>
                                  </p:childTnLst>
                                </p:cTn>
                              </p:par>
                            </p:childTnLst>
                          </p:cTn>
                        </p:par>
                        <p:par>
                          <p:cTn id="41" fill="hold">
                            <p:stCondLst>
                              <p:cond delay="9000"/>
                            </p:stCondLst>
                            <p:childTnLst>
                              <p:par>
                                <p:cTn id="42" presetID="2" presetClass="entr" presetSubtype="8" fill="hold" grpId="0" nodeType="afterEffect">
                                  <p:stCondLst>
                                    <p:cond delay="0"/>
                                  </p:stCondLst>
                                  <p:childTnLst>
                                    <p:set>
                                      <p:cBhvr>
                                        <p:cTn id="43" dur="1" fill="hold">
                                          <p:stCondLst>
                                            <p:cond delay="0"/>
                                          </p:stCondLst>
                                        </p:cTn>
                                        <p:tgtEl>
                                          <p:spTgt spid="9218"/>
                                        </p:tgtEl>
                                        <p:attrNameLst>
                                          <p:attrName>style.visibility</p:attrName>
                                        </p:attrNameLst>
                                      </p:cBhvr>
                                      <p:to>
                                        <p:strVal val="visible"/>
                                      </p:to>
                                    </p:set>
                                    <p:anim calcmode="lin" valueType="num">
                                      <p:cBhvr additive="base">
                                        <p:cTn id="44" dur="500" fill="hold"/>
                                        <p:tgtEl>
                                          <p:spTgt spid="9218"/>
                                        </p:tgtEl>
                                        <p:attrNameLst>
                                          <p:attrName>ppt_x</p:attrName>
                                        </p:attrNameLst>
                                      </p:cBhvr>
                                      <p:tavLst>
                                        <p:tav tm="0">
                                          <p:val>
                                            <p:strVal val="0-#ppt_w/2"/>
                                          </p:val>
                                        </p:tav>
                                        <p:tav tm="100000">
                                          <p:val>
                                            <p:strVal val="#ppt_x"/>
                                          </p:val>
                                        </p:tav>
                                      </p:tavLst>
                                    </p:anim>
                                    <p:anim calcmode="lin" valueType="num">
                                      <p:cBhvr additive="base">
                                        <p:cTn id="45"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bldLvl="5" autoUpdateAnimBg="0" advAuto="1000"/>
      <p:bldP spid="32779" grpId="0" autoUpdateAnimBg="0"/>
      <p:bldP spid="32780" grpId="0" autoUpdateAnimBg="0"/>
      <p:bldP spid="9218"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53250"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53251"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9A11E92E-BDC3-4EC6-B1A3-3C15F6E6ACA9}" type="slidenum">
              <a:rPr lang="en-US" sz="1400">
                <a:latin typeface="Arial Narrow" pitchFamily="34" charset="0"/>
              </a:rPr>
              <a:pPr algn="r" eaLnBrk="0" hangingPunct="0">
                <a:spcBef>
                  <a:spcPct val="50000"/>
                </a:spcBef>
              </a:pPr>
              <a:t>38</a:t>
            </a:fld>
            <a:endParaRPr lang="en-US" sz="1400">
              <a:latin typeface="Arial Narrow" pitchFamily="34" charset="0"/>
            </a:endParaRPr>
          </a:p>
        </p:txBody>
      </p:sp>
      <p:sp>
        <p:nvSpPr>
          <p:cNvPr id="33802" name="Text Box 10"/>
          <p:cNvSpPr txBox="1">
            <a:spLocks noChangeArrowheads="1"/>
          </p:cNvSpPr>
          <p:nvPr/>
        </p:nvSpPr>
        <p:spPr bwMode="auto">
          <a:xfrm>
            <a:off x="2339975" y="1484313"/>
            <a:ext cx="4419600" cy="884237"/>
          </a:xfrm>
          <a:prstGeom prst="rect">
            <a:avLst/>
          </a:prstGeom>
          <a:noFill/>
          <a:ln w="12700">
            <a:noFill/>
            <a:miter lim="800000"/>
            <a:headEnd type="none" w="sm" len="sm"/>
            <a:tailEnd type="none" w="sm" len="sm"/>
          </a:ln>
        </p:spPr>
        <p:txBody>
          <a:bodyPr>
            <a:spAutoFit/>
          </a:bodyPr>
          <a:lstStyle/>
          <a:p>
            <a:pPr eaLnBrk="0" hangingPunct="0">
              <a:spcBef>
                <a:spcPct val="50000"/>
              </a:spcBef>
            </a:pPr>
            <a:r>
              <a:rPr lang="tr-TR" sz="2800" b="1">
                <a:solidFill>
                  <a:srgbClr val="FF3300"/>
                </a:solidFill>
              </a:rPr>
              <a:t>OLGUNLUK SEVİYESİ 2</a:t>
            </a:r>
            <a:r>
              <a:rPr lang="tr-TR" sz="2800" b="1">
                <a:solidFill>
                  <a:schemeClr val="tx2"/>
                </a:solidFill>
              </a:rPr>
              <a:t>           </a:t>
            </a:r>
            <a:r>
              <a:rPr lang="tr-TR">
                <a:solidFill>
                  <a:schemeClr val="tx2"/>
                </a:solidFill>
              </a:rPr>
              <a:t> KARMAŞA DURUMU</a:t>
            </a:r>
            <a:endParaRPr lang="tr-TR" sz="2800"/>
          </a:p>
        </p:txBody>
      </p:sp>
      <p:sp>
        <p:nvSpPr>
          <p:cNvPr id="33803" name="Rectangle 11"/>
          <p:cNvSpPr>
            <a:spLocks noGrp="1" noChangeArrowheads="1"/>
          </p:cNvSpPr>
          <p:nvPr>
            <p:ph type="body" idx="4294967295"/>
          </p:nvPr>
        </p:nvSpPr>
        <p:spPr>
          <a:xfrm>
            <a:off x="50800" y="2757488"/>
            <a:ext cx="9072563" cy="2459037"/>
          </a:xfrm>
          <a:noFill/>
        </p:spPr>
        <p:txBody>
          <a:bodyPr lIns="92075" tIns="46038" rIns="92075" bIns="46038"/>
          <a:lstStyle/>
          <a:p>
            <a:pPr>
              <a:buFont typeface="Wingdings" pitchFamily="2" charset="2"/>
              <a:buBlip>
                <a:blip r:embed="rId2"/>
              </a:buBlip>
            </a:pPr>
            <a:r>
              <a:rPr lang="tr-TR" sz="2000">
                <a:solidFill>
                  <a:srgbClr val="3333CC"/>
                </a:solidFill>
                <a:effectLst>
                  <a:outerShdw blurRad="38100" dist="38100" dir="2700000" algn="tl">
                    <a:srgbClr val="C0C0C0"/>
                  </a:outerShdw>
                </a:effectLst>
              </a:rPr>
              <a:t>YALNIZ DİKEY HABERLEŞME,</a:t>
            </a:r>
          </a:p>
          <a:p>
            <a:pPr>
              <a:buFont typeface="Wingdings" pitchFamily="2" charset="2"/>
              <a:buBlip>
                <a:blip r:embed="rId2"/>
              </a:buBlip>
            </a:pPr>
            <a:r>
              <a:rPr lang="tr-TR" sz="2000">
                <a:solidFill>
                  <a:srgbClr val="3333CC"/>
                </a:solidFill>
                <a:effectLst>
                  <a:outerShdw blurRad="38100" dist="38100" dir="2700000" algn="tl">
                    <a:srgbClr val="C0C0C0"/>
                  </a:outerShdw>
                </a:effectLst>
              </a:rPr>
              <a:t>ÇALIŞANLAR ARASINDA KORKU VE HATALAR,</a:t>
            </a:r>
          </a:p>
          <a:p>
            <a:pPr>
              <a:buFont typeface="Wingdings" pitchFamily="2" charset="2"/>
              <a:buBlip>
                <a:blip r:embed="rId2"/>
              </a:buBlip>
            </a:pPr>
            <a:r>
              <a:rPr lang="tr-TR" sz="2000">
                <a:solidFill>
                  <a:srgbClr val="3333CC"/>
                </a:solidFill>
                <a:effectLst>
                  <a:outerShdw blurRad="38100" dist="38100" dir="2700000" algn="tl">
                    <a:srgbClr val="C0C0C0"/>
                  </a:outerShdw>
                </a:effectLst>
              </a:rPr>
              <a:t>KALİTEYE KATILIM ÇOK AZ,</a:t>
            </a:r>
          </a:p>
          <a:p>
            <a:pPr>
              <a:buFont typeface="Wingdings" pitchFamily="2" charset="2"/>
              <a:buBlip>
                <a:blip r:embed="rId2"/>
              </a:buBlip>
            </a:pPr>
            <a:r>
              <a:rPr lang="tr-TR" sz="2000">
                <a:solidFill>
                  <a:srgbClr val="3333CC"/>
                </a:solidFill>
                <a:effectLst>
                  <a:outerShdw blurRad="38100" dist="38100" dir="2700000" algn="tl">
                    <a:srgbClr val="C0C0C0"/>
                  </a:outerShdw>
                </a:effectLst>
              </a:rPr>
              <a:t>YÜKSEK BAŞARISIZLIK MALİYETLERİ,</a:t>
            </a:r>
          </a:p>
          <a:p>
            <a:pPr>
              <a:buFont typeface="Wingdings" pitchFamily="2" charset="2"/>
              <a:buBlip>
                <a:blip r:embed="rId2"/>
              </a:buBlip>
            </a:pPr>
            <a:r>
              <a:rPr lang="tr-TR" sz="2000">
                <a:solidFill>
                  <a:srgbClr val="3333CC"/>
                </a:solidFill>
                <a:effectLst>
                  <a:outerShdw blurRad="38100" dist="38100" dir="2700000" algn="tl">
                    <a:srgbClr val="C0C0C0"/>
                  </a:outerShdw>
                </a:effectLst>
              </a:rPr>
              <a:t>PAZAR PAYI GİTTİKÇE AZALMAKTA.</a:t>
            </a:r>
          </a:p>
        </p:txBody>
      </p:sp>
      <p:sp>
        <p:nvSpPr>
          <p:cNvPr id="33804" name="Rectangle 12"/>
          <p:cNvSpPr>
            <a:spLocks noGrp="1" noChangeArrowheads="1"/>
          </p:cNvSpPr>
          <p:nvPr>
            <p:ph type="title" idx="4294967295"/>
          </p:nvPr>
        </p:nvSpPr>
        <p:spPr>
          <a:xfrm>
            <a:off x="0" y="685800"/>
            <a:ext cx="9144000" cy="533400"/>
          </a:xfrm>
          <a:noFill/>
        </p:spPr>
        <p:txBody>
          <a:bodyPr lIns="92075" tIns="46038" rIns="92075" bIns="46038"/>
          <a:lstStyle/>
          <a:p>
            <a:r>
              <a:rPr lang="tr-TR" sz="1800" b="1" i="1">
                <a:effectLst>
                  <a:outerShdw blurRad="38100" dist="38100" dir="2700000" algn="tl">
                    <a:srgbClr val="C0C0C0"/>
                  </a:outerShdw>
                </a:effectLst>
              </a:rPr>
              <a:t>KALİTE GELECEKTİR !...-2</a:t>
            </a:r>
            <a:endParaRPr lang="tr-TR" sz="2000">
              <a:effectLst>
                <a:outerShdw blurRad="38100" dist="38100" dir="2700000" algn="tl">
                  <a:srgbClr val="C0C0C0"/>
                </a:outerShdw>
              </a:effectLst>
            </a:endParaRPr>
          </a:p>
        </p:txBody>
      </p:sp>
      <p:sp>
        <p:nvSpPr>
          <p:cNvPr id="9218"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sz="2000" b="1" i="1">
                <a:solidFill>
                  <a:schemeClr val="bg1"/>
                </a:solidFill>
                <a:effectLst>
                  <a:outerShdw blurRad="38100" dist="38100" dir="2700000" algn="tl">
                    <a:srgbClr val="000000"/>
                  </a:outerShdw>
                </a:effectLst>
                <a:latin typeface="Verdana" pitchFamily="34" charset="0"/>
              </a:rPr>
              <a:t>KALİTE GELECEKTİR 2</a:t>
            </a:r>
            <a:endParaRPr lang="en-AU" sz="2000" b="1" i="1">
              <a:solidFill>
                <a:schemeClr val="bg1"/>
              </a:solidFill>
              <a:effectLst>
                <a:outerShdw blurRad="38100" dist="38100" dir="2700000" algn="tl">
                  <a:srgbClr val="000000"/>
                </a:outerShdw>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804"/>
                                        </p:tgtEl>
                                        <p:attrNameLst>
                                          <p:attrName>style.visibility</p:attrName>
                                        </p:attrNameLst>
                                      </p:cBhvr>
                                      <p:to>
                                        <p:strVal val="visible"/>
                                      </p:to>
                                    </p:set>
                                    <p:anim calcmode="lin" valueType="num">
                                      <p:cBhvr additive="base">
                                        <p:cTn id="7" dur="500" fill="hold"/>
                                        <p:tgtEl>
                                          <p:spTgt spid="33804"/>
                                        </p:tgtEl>
                                        <p:attrNameLst>
                                          <p:attrName>ppt_x</p:attrName>
                                        </p:attrNameLst>
                                      </p:cBhvr>
                                      <p:tavLst>
                                        <p:tav tm="0">
                                          <p:val>
                                            <p:strVal val="0-#ppt_w/2"/>
                                          </p:val>
                                        </p:tav>
                                        <p:tav tm="100000">
                                          <p:val>
                                            <p:strVal val="#ppt_x"/>
                                          </p:val>
                                        </p:tav>
                                      </p:tavLst>
                                    </p:anim>
                                    <p:anim calcmode="lin" valueType="num">
                                      <p:cBhvr additive="base">
                                        <p:cTn id="8" dur="500" fill="hold"/>
                                        <p:tgtEl>
                                          <p:spTgt spid="3380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grpId="0" nodeType="afterEffect">
                                  <p:stCondLst>
                                    <p:cond delay="0"/>
                                  </p:stCondLst>
                                  <p:childTnLst>
                                    <p:set>
                                      <p:cBhvr>
                                        <p:cTn id="11" dur="1" fill="hold">
                                          <p:stCondLst>
                                            <p:cond delay="0"/>
                                          </p:stCondLst>
                                        </p:cTn>
                                        <p:tgtEl>
                                          <p:spTgt spid="33802"/>
                                        </p:tgtEl>
                                        <p:attrNameLst>
                                          <p:attrName>style.visibility</p:attrName>
                                        </p:attrNameLst>
                                      </p:cBhvr>
                                      <p:to>
                                        <p:strVal val="visible"/>
                                      </p:to>
                                    </p:set>
                                    <p:anim calcmode="lin" valueType="num">
                                      <p:cBhvr>
                                        <p:cTn id="12" dur="1000" fill="hold"/>
                                        <p:tgtEl>
                                          <p:spTgt spid="33802"/>
                                        </p:tgtEl>
                                        <p:attrNameLst>
                                          <p:attrName>ppt_w</p:attrName>
                                        </p:attrNameLst>
                                      </p:cBhvr>
                                      <p:tavLst>
                                        <p:tav tm="0">
                                          <p:val>
                                            <p:fltVal val="0"/>
                                          </p:val>
                                        </p:tav>
                                        <p:tav tm="100000">
                                          <p:val>
                                            <p:strVal val="#ppt_w"/>
                                          </p:val>
                                        </p:tav>
                                      </p:tavLst>
                                    </p:anim>
                                    <p:anim calcmode="lin" valueType="num">
                                      <p:cBhvr>
                                        <p:cTn id="13" dur="1000" fill="hold"/>
                                        <p:tgtEl>
                                          <p:spTgt spid="33802"/>
                                        </p:tgtEl>
                                        <p:attrNameLst>
                                          <p:attrName>ppt_h</p:attrName>
                                        </p:attrNameLst>
                                      </p:cBhvr>
                                      <p:tavLst>
                                        <p:tav tm="0">
                                          <p:val>
                                            <p:fltVal val="0"/>
                                          </p:val>
                                        </p:tav>
                                        <p:tav tm="100000">
                                          <p:val>
                                            <p:strVal val="#ppt_h"/>
                                          </p:val>
                                        </p:tav>
                                      </p:tavLst>
                                    </p:anim>
                                    <p:anim calcmode="lin" valueType="num">
                                      <p:cBhvr>
                                        <p:cTn id="14" dur="1000" fill="hold"/>
                                        <p:tgtEl>
                                          <p:spTgt spid="3380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3802"/>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2" presetClass="entr" presetSubtype="8" fill="hold" grpId="0" nodeType="afterEffect">
                                  <p:stCondLst>
                                    <p:cond delay="1000"/>
                                  </p:stCondLst>
                                  <p:childTnLst>
                                    <p:set>
                                      <p:cBhvr>
                                        <p:cTn id="18" dur="1" fill="hold">
                                          <p:stCondLst>
                                            <p:cond delay="0"/>
                                          </p:stCondLst>
                                        </p:cTn>
                                        <p:tgtEl>
                                          <p:spTgt spid="33803">
                                            <p:txEl>
                                              <p:pRg st="0" end="0"/>
                                            </p:txEl>
                                          </p:spTgt>
                                        </p:tgtEl>
                                        <p:attrNameLst>
                                          <p:attrName>style.visibility</p:attrName>
                                        </p:attrNameLst>
                                      </p:cBhvr>
                                      <p:to>
                                        <p:strVal val="visible"/>
                                      </p:to>
                                    </p:set>
                                    <p:anim calcmode="lin" valueType="num">
                                      <p:cBhvr additive="base">
                                        <p:cTn id="19" dur="500" fill="hold"/>
                                        <p:tgtEl>
                                          <p:spTgt spid="3380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803">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2" presetClass="entr" presetSubtype="8" fill="hold" grpId="0" nodeType="afterEffect">
                                  <p:stCondLst>
                                    <p:cond delay="1000"/>
                                  </p:stCondLst>
                                  <p:childTnLst>
                                    <p:set>
                                      <p:cBhvr>
                                        <p:cTn id="23" dur="1" fill="hold">
                                          <p:stCondLst>
                                            <p:cond delay="0"/>
                                          </p:stCondLst>
                                        </p:cTn>
                                        <p:tgtEl>
                                          <p:spTgt spid="33803">
                                            <p:txEl>
                                              <p:pRg st="1" end="1"/>
                                            </p:txEl>
                                          </p:spTgt>
                                        </p:tgtEl>
                                        <p:attrNameLst>
                                          <p:attrName>style.visibility</p:attrName>
                                        </p:attrNameLst>
                                      </p:cBhvr>
                                      <p:to>
                                        <p:strVal val="visible"/>
                                      </p:to>
                                    </p:set>
                                    <p:anim calcmode="lin" valueType="num">
                                      <p:cBhvr additive="base">
                                        <p:cTn id="24" dur="500" fill="hold"/>
                                        <p:tgtEl>
                                          <p:spTgt spid="33803">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3803">
                                            <p:txEl>
                                              <p:pRg st="1" end="1"/>
                                            </p:txEl>
                                          </p:spTgt>
                                        </p:tgtEl>
                                        <p:attrNameLst>
                                          <p:attrName>ppt_y</p:attrName>
                                        </p:attrNameLst>
                                      </p:cBhvr>
                                      <p:tavLst>
                                        <p:tav tm="0">
                                          <p:val>
                                            <p:strVal val="#ppt_y"/>
                                          </p:val>
                                        </p:tav>
                                        <p:tav tm="100000">
                                          <p:val>
                                            <p:strVal val="#ppt_y"/>
                                          </p:val>
                                        </p:tav>
                                      </p:tavLst>
                                    </p:anim>
                                  </p:childTnLst>
                                </p:cTn>
                              </p:par>
                            </p:childTnLst>
                          </p:cTn>
                        </p:par>
                        <p:par>
                          <p:cTn id="26" fill="hold">
                            <p:stCondLst>
                              <p:cond delay="4500"/>
                            </p:stCondLst>
                            <p:childTnLst>
                              <p:par>
                                <p:cTn id="27" presetID="2" presetClass="entr" presetSubtype="8" fill="hold" grpId="0" nodeType="afterEffect">
                                  <p:stCondLst>
                                    <p:cond delay="1000"/>
                                  </p:stCondLst>
                                  <p:childTnLst>
                                    <p:set>
                                      <p:cBhvr>
                                        <p:cTn id="28" dur="1" fill="hold">
                                          <p:stCondLst>
                                            <p:cond delay="0"/>
                                          </p:stCondLst>
                                        </p:cTn>
                                        <p:tgtEl>
                                          <p:spTgt spid="33803">
                                            <p:txEl>
                                              <p:pRg st="2" end="2"/>
                                            </p:txEl>
                                          </p:spTgt>
                                        </p:tgtEl>
                                        <p:attrNameLst>
                                          <p:attrName>style.visibility</p:attrName>
                                        </p:attrNameLst>
                                      </p:cBhvr>
                                      <p:to>
                                        <p:strVal val="visible"/>
                                      </p:to>
                                    </p:set>
                                    <p:anim calcmode="lin" valueType="num">
                                      <p:cBhvr additive="base">
                                        <p:cTn id="29" dur="500" fill="hold"/>
                                        <p:tgtEl>
                                          <p:spTgt spid="33803">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3803">
                                            <p:txEl>
                                              <p:pRg st="2" end="2"/>
                                            </p:txEl>
                                          </p:spTgt>
                                        </p:tgtEl>
                                        <p:attrNameLst>
                                          <p:attrName>ppt_y</p:attrName>
                                        </p:attrNameLst>
                                      </p:cBhvr>
                                      <p:tavLst>
                                        <p:tav tm="0">
                                          <p:val>
                                            <p:strVal val="#ppt_y"/>
                                          </p:val>
                                        </p:tav>
                                        <p:tav tm="100000">
                                          <p:val>
                                            <p:strVal val="#ppt_y"/>
                                          </p:val>
                                        </p:tav>
                                      </p:tavLst>
                                    </p:anim>
                                  </p:childTnLst>
                                </p:cTn>
                              </p:par>
                            </p:childTnLst>
                          </p:cTn>
                        </p:par>
                        <p:par>
                          <p:cTn id="31" fill="hold">
                            <p:stCondLst>
                              <p:cond delay="6000"/>
                            </p:stCondLst>
                            <p:childTnLst>
                              <p:par>
                                <p:cTn id="32" presetID="2" presetClass="entr" presetSubtype="8" fill="hold" grpId="0" nodeType="afterEffect">
                                  <p:stCondLst>
                                    <p:cond delay="1000"/>
                                  </p:stCondLst>
                                  <p:childTnLst>
                                    <p:set>
                                      <p:cBhvr>
                                        <p:cTn id="33" dur="1" fill="hold">
                                          <p:stCondLst>
                                            <p:cond delay="0"/>
                                          </p:stCondLst>
                                        </p:cTn>
                                        <p:tgtEl>
                                          <p:spTgt spid="33803">
                                            <p:txEl>
                                              <p:pRg st="3" end="3"/>
                                            </p:txEl>
                                          </p:spTgt>
                                        </p:tgtEl>
                                        <p:attrNameLst>
                                          <p:attrName>style.visibility</p:attrName>
                                        </p:attrNameLst>
                                      </p:cBhvr>
                                      <p:to>
                                        <p:strVal val="visible"/>
                                      </p:to>
                                    </p:set>
                                    <p:anim calcmode="lin" valueType="num">
                                      <p:cBhvr additive="base">
                                        <p:cTn id="34" dur="500" fill="hold"/>
                                        <p:tgtEl>
                                          <p:spTgt spid="33803">
                                            <p:txEl>
                                              <p:pRg st="3" end="3"/>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33803">
                                            <p:txEl>
                                              <p:pRg st="3" end="3"/>
                                            </p:txEl>
                                          </p:spTgt>
                                        </p:tgtEl>
                                        <p:attrNameLst>
                                          <p:attrName>ppt_y</p:attrName>
                                        </p:attrNameLst>
                                      </p:cBhvr>
                                      <p:tavLst>
                                        <p:tav tm="0">
                                          <p:val>
                                            <p:strVal val="#ppt_y"/>
                                          </p:val>
                                        </p:tav>
                                        <p:tav tm="100000">
                                          <p:val>
                                            <p:strVal val="#ppt_y"/>
                                          </p:val>
                                        </p:tav>
                                      </p:tavLst>
                                    </p:anim>
                                  </p:childTnLst>
                                </p:cTn>
                              </p:par>
                            </p:childTnLst>
                          </p:cTn>
                        </p:par>
                        <p:par>
                          <p:cTn id="36" fill="hold">
                            <p:stCondLst>
                              <p:cond delay="7500"/>
                            </p:stCondLst>
                            <p:childTnLst>
                              <p:par>
                                <p:cTn id="37" presetID="2" presetClass="entr" presetSubtype="8" fill="hold" grpId="0" nodeType="afterEffect">
                                  <p:stCondLst>
                                    <p:cond delay="1000"/>
                                  </p:stCondLst>
                                  <p:childTnLst>
                                    <p:set>
                                      <p:cBhvr>
                                        <p:cTn id="38" dur="1" fill="hold">
                                          <p:stCondLst>
                                            <p:cond delay="0"/>
                                          </p:stCondLst>
                                        </p:cTn>
                                        <p:tgtEl>
                                          <p:spTgt spid="33803">
                                            <p:txEl>
                                              <p:pRg st="4" end="4"/>
                                            </p:txEl>
                                          </p:spTgt>
                                        </p:tgtEl>
                                        <p:attrNameLst>
                                          <p:attrName>style.visibility</p:attrName>
                                        </p:attrNameLst>
                                      </p:cBhvr>
                                      <p:to>
                                        <p:strVal val="visible"/>
                                      </p:to>
                                    </p:set>
                                    <p:anim calcmode="lin" valueType="num">
                                      <p:cBhvr additive="base">
                                        <p:cTn id="39" dur="500" fill="hold"/>
                                        <p:tgtEl>
                                          <p:spTgt spid="33803">
                                            <p:txEl>
                                              <p:pRg st="4" end="4"/>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3803">
                                            <p:txEl>
                                              <p:pRg st="4" end="4"/>
                                            </p:txEl>
                                          </p:spTgt>
                                        </p:tgtEl>
                                        <p:attrNameLst>
                                          <p:attrName>ppt_y</p:attrName>
                                        </p:attrNameLst>
                                      </p:cBhvr>
                                      <p:tavLst>
                                        <p:tav tm="0">
                                          <p:val>
                                            <p:strVal val="#ppt_y"/>
                                          </p:val>
                                        </p:tav>
                                        <p:tav tm="100000">
                                          <p:val>
                                            <p:strVal val="#ppt_y"/>
                                          </p:val>
                                        </p:tav>
                                      </p:tavLst>
                                    </p:anim>
                                  </p:childTnLst>
                                </p:cTn>
                              </p:par>
                            </p:childTnLst>
                          </p:cTn>
                        </p:par>
                        <p:par>
                          <p:cTn id="41" fill="hold">
                            <p:stCondLst>
                              <p:cond delay="9000"/>
                            </p:stCondLst>
                            <p:childTnLst>
                              <p:par>
                                <p:cTn id="42" presetID="2" presetClass="entr" presetSubtype="8" fill="hold" grpId="0" nodeType="afterEffect">
                                  <p:stCondLst>
                                    <p:cond delay="0"/>
                                  </p:stCondLst>
                                  <p:childTnLst>
                                    <p:set>
                                      <p:cBhvr>
                                        <p:cTn id="43" dur="1" fill="hold">
                                          <p:stCondLst>
                                            <p:cond delay="0"/>
                                          </p:stCondLst>
                                        </p:cTn>
                                        <p:tgtEl>
                                          <p:spTgt spid="9218"/>
                                        </p:tgtEl>
                                        <p:attrNameLst>
                                          <p:attrName>style.visibility</p:attrName>
                                        </p:attrNameLst>
                                      </p:cBhvr>
                                      <p:to>
                                        <p:strVal val="visible"/>
                                      </p:to>
                                    </p:set>
                                    <p:anim calcmode="lin" valueType="num">
                                      <p:cBhvr additive="base">
                                        <p:cTn id="44" dur="500" fill="hold"/>
                                        <p:tgtEl>
                                          <p:spTgt spid="9218"/>
                                        </p:tgtEl>
                                        <p:attrNameLst>
                                          <p:attrName>ppt_x</p:attrName>
                                        </p:attrNameLst>
                                      </p:cBhvr>
                                      <p:tavLst>
                                        <p:tav tm="0">
                                          <p:val>
                                            <p:strVal val="0-#ppt_w/2"/>
                                          </p:val>
                                        </p:tav>
                                        <p:tav tm="100000">
                                          <p:val>
                                            <p:strVal val="#ppt_x"/>
                                          </p:val>
                                        </p:tav>
                                      </p:tavLst>
                                    </p:anim>
                                    <p:anim calcmode="lin" valueType="num">
                                      <p:cBhvr additive="base">
                                        <p:cTn id="45"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autoUpdateAnimBg="0"/>
      <p:bldP spid="33803" grpId="0" build="p" bldLvl="5" autoUpdateAnimBg="0" advAuto="1000"/>
      <p:bldP spid="33804" grpId="0" autoUpdateAnimBg="0"/>
      <p:bldP spid="9218"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54274"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54275"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7583F3F5-8D31-44DB-9DF2-78E812EE6389}" type="slidenum">
              <a:rPr lang="en-US" sz="1400">
                <a:latin typeface="Arial Narrow" pitchFamily="34" charset="0"/>
              </a:rPr>
              <a:pPr algn="r" eaLnBrk="0" hangingPunct="0">
                <a:spcBef>
                  <a:spcPct val="50000"/>
                </a:spcBef>
              </a:pPr>
              <a:t>39</a:t>
            </a:fld>
            <a:endParaRPr lang="en-US" sz="1400">
              <a:latin typeface="Arial Narrow" pitchFamily="34" charset="0"/>
            </a:endParaRPr>
          </a:p>
        </p:txBody>
      </p:sp>
      <p:sp>
        <p:nvSpPr>
          <p:cNvPr id="34826" name="Rectangle 10"/>
          <p:cNvSpPr>
            <a:spLocks noGrp="1" noChangeArrowheads="1"/>
          </p:cNvSpPr>
          <p:nvPr>
            <p:ph type="title" idx="4294967295"/>
          </p:nvPr>
        </p:nvSpPr>
        <p:spPr>
          <a:xfrm>
            <a:off x="0" y="685800"/>
            <a:ext cx="9144000" cy="533400"/>
          </a:xfrm>
          <a:noFill/>
        </p:spPr>
        <p:txBody>
          <a:bodyPr lIns="92075" tIns="46038" rIns="92075" bIns="46038"/>
          <a:lstStyle/>
          <a:p>
            <a:r>
              <a:rPr lang="tr-TR" sz="1800" b="1" i="1">
                <a:effectLst>
                  <a:outerShdw blurRad="38100" dist="38100" dir="2700000" algn="tl">
                    <a:srgbClr val="C0C0C0"/>
                  </a:outerShdw>
                </a:effectLst>
              </a:rPr>
              <a:t>KALİTE GELECEKTİR !...-3</a:t>
            </a:r>
            <a:endParaRPr lang="tr-TR" sz="2000">
              <a:effectLst>
                <a:outerShdw blurRad="38100" dist="38100" dir="2700000" algn="tl">
                  <a:srgbClr val="C0C0C0"/>
                </a:outerShdw>
              </a:effectLst>
            </a:endParaRPr>
          </a:p>
        </p:txBody>
      </p:sp>
      <p:sp>
        <p:nvSpPr>
          <p:cNvPr id="34827" name="Text Box 11"/>
          <p:cNvSpPr txBox="1">
            <a:spLocks noChangeArrowheads="1"/>
          </p:cNvSpPr>
          <p:nvPr/>
        </p:nvSpPr>
        <p:spPr bwMode="auto">
          <a:xfrm>
            <a:off x="2390775" y="1905000"/>
            <a:ext cx="4419600" cy="884238"/>
          </a:xfrm>
          <a:prstGeom prst="rect">
            <a:avLst/>
          </a:prstGeom>
          <a:noFill/>
          <a:ln w="12700">
            <a:noFill/>
            <a:miter lim="800000"/>
            <a:headEnd type="none" w="sm" len="sm"/>
            <a:tailEnd type="none" w="sm" len="sm"/>
          </a:ln>
        </p:spPr>
        <p:txBody>
          <a:bodyPr>
            <a:spAutoFit/>
          </a:bodyPr>
          <a:lstStyle/>
          <a:p>
            <a:pPr eaLnBrk="0" hangingPunct="0">
              <a:spcBef>
                <a:spcPct val="50000"/>
              </a:spcBef>
            </a:pPr>
            <a:r>
              <a:rPr lang="tr-TR" sz="2800" b="1">
                <a:solidFill>
                  <a:srgbClr val="FF3300"/>
                </a:solidFill>
              </a:rPr>
              <a:t>OLGUNLUK SEVİYESİ 3</a:t>
            </a:r>
            <a:r>
              <a:rPr lang="tr-TR" sz="2800" b="1">
                <a:solidFill>
                  <a:schemeClr val="tx2"/>
                </a:solidFill>
              </a:rPr>
              <a:t>           </a:t>
            </a:r>
            <a:r>
              <a:rPr lang="tr-TR">
                <a:solidFill>
                  <a:schemeClr val="tx2"/>
                </a:solidFill>
              </a:rPr>
              <a:t>  SİLKİNME DURUMU</a:t>
            </a:r>
            <a:endParaRPr lang="tr-TR" sz="2800"/>
          </a:p>
        </p:txBody>
      </p:sp>
      <p:sp>
        <p:nvSpPr>
          <p:cNvPr id="34828" name="Rectangle 12"/>
          <p:cNvSpPr>
            <a:spLocks noGrp="1" noChangeArrowheads="1"/>
          </p:cNvSpPr>
          <p:nvPr>
            <p:ph type="body" idx="4294967295"/>
          </p:nvPr>
        </p:nvSpPr>
        <p:spPr>
          <a:xfrm>
            <a:off x="1312863" y="3048000"/>
            <a:ext cx="7269162" cy="3124200"/>
          </a:xfrm>
          <a:noFill/>
        </p:spPr>
        <p:txBody>
          <a:bodyPr lIns="92075" tIns="46038" rIns="92075" bIns="46038"/>
          <a:lstStyle/>
          <a:p>
            <a:pPr>
              <a:buFont typeface="Wingdings" pitchFamily="2" charset="2"/>
              <a:buBlip>
                <a:blip r:embed="rId2"/>
              </a:buBlip>
            </a:pPr>
            <a:r>
              <a:rPr lang="tr-TR" sz="2000">
                <a:solidFill>
                  <a:srgbClr val="3333CC"/>
                </a:solidFill>
                <a:effectLst>
                  <a:outerShdw blurRad="38100" dist="38100" dir="2700000" algn="tl">
                    <a:srgbClr val="C0C0C0"/>
                  </a:outerShdw>
                </a:effectLst>
              </a:rPr>
              <a:t>KALİTENİN ETKİSİ ÜZERİNDE DAHA FAZLA BİLGİ,</a:t>
            </a:r>
          </a:p>
          <a:p>
            <a:pPr>
              <a:buFont typeface="Wingdings" pitchFamily="2" charset="2"/>
              <a:buBlip>
                <a:blip r:embed="rId2"/>
              </a:buBlip>
            </a:pPr>
            <a:r>
              <a:rPr lang="tr-TR" sz="2000">
                <a:solidFill>
                  <a:srgbClr val="3333CC"/>
                </a:solidFill>
                <a:effectLst>
                  <a:outerShdw blurRad="38100" dist="38100" dir="2700000" algn="tl">
                    <a:srgbClr val="C0C0C0"/>
                  </a:outerShdw>
                </a:effectLst>
              </a:rPr>
              <a:t>KALİTEYE KATILIM BAŞLAMIŞ, </a:t>
            </a:r>
          </a:p>
          <a:p>
            <a:pPr>
              <a:buFont typeface="Wingdings" pitchFamily="2" charset="2"/>
              <a:buBlip>
                <a:blip r:embed="rId2"/>
              </a:buBlip>
            </a:pPr>
            <a:r>
              <a:rPr lang="tr-TR" sz="2000">
                <a:solidFill>
                  <a:srgbClr val="3333CC"/>
                </a:solidFill>
                <a:effectLst>
                  <a:outerShdw blurRad="38100" dist="38100" dir="2700000" algn="tl">
                    <a:srgbClr val="C0C0C0"/>
                  </a:outerShdw>
                </a:effectLst>
              </a:rPr>
              <a:t>EKİP ÇALIŞMASI İÇİN GAYRETLER VAR,</a:t>
            </a:r>
          </a:p>
          <a:p>
            <a:pPr>
              <a:buFont typeface="Wingdings" pitchFamily="2" charset="2"/>
              <a:buBlip>
                <a:blip r:embed="rId2"/>
              </a:buBlip>
            </a:pPr>
            <a:r>
              <a:rPr lang="tr-TR" sz="2000">
                <a:solidFill>
                  <a:srgbClr val="3333CC"/>
                </a:solidFill>
                <a:effectLst>
                  <a:outerShdw blurRad="38100" dist="38100" dir="2700000" algn="tl">
                    <a:srgbClr val="C0C0C0"/>
                  </a:outerShdw>
                </a:effectLst>
              </a:rPr>
              <a:t>VERİMLİLİK HALA DÜŞÜK VE KALİTE MALİYETLERİ YÜKSEK,</a:t>
            </a:r>
          </a:p>
          <a:p>
            <a:pPr>
              <a:buFont typeface="Wingdings" pitchFamily="2" charset="2"/>
              <a:buBlip>
                <a:blip r:embed="rId2"/>
              </a:buBlip>
            </a:pPr>
            <a:r>
              <a:rPr lang="tr-TR" sz="2000">
                <a:solidFill>
                  <a:srgbClr val="3333CC"/>
                </a:solidFill>
                <a:effectLst>
                  <a:outerShdw blurRad="38100" dist="38100" dir="2700000" algn="tl">
                    <a:srgbClr val="C0C0C0"/>
                  </a:outerShdw>
                </a:effectLst>
              </a:rPr>
              <a:t>PAZAR PAYI KORUNMASINA RAĞMEN KAR DÜŞÜK,</a:t>
            </a:r>
          </a:p>
          <a:p>
            <a:pPr>
              <a:buFont typeface="Wingdings" pitchFamily="2" charset="2"/>
              <a:buBlip>
                <a:blip r:embed="rId2"/>
              </a:buBlip>
            </a:pPr>
            <a:r>
              <a:rPr lang="tr-TR" sz="2000">
                <a:solidFill>
                  <a:srgbClr val="3333CC"/>
                </a:solidFill>
                <a:effectLst>
                  <a:outerShdw blurRad="38100" dist="38100" dir="2700000" algn="tl">
                    <a:srgbClr val="C0C0C0"/>
                  </a:outerShdw>
                </a:effectLst>
              </a:rPr>
              <a:t>HEDEFLER BELİRLENMİŞ.</a:t>
            </a:r>
          </a:p>
        </p:txBody>
      </p:sp>
      <p:sp>
        <p:nvSpPr>
          <p:cNvPr id="9218"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sz="2000" b="1" i="1">
                <a:solidFill>
                  <a:schemeClr val="bg1"/>
                </a:solidFill>
                <a:effectLst>
                  <a:outerShdw blurRad="38100" dist="38100" dir="2700000" algn="tl">
                    <a:srgbClr val="000000"/>
                  </a:outerShdw>
                </a:effectLst>
                <a:latin typeface="Verdana" pitchFamily="34" charset="0"/>
              </a:rPr>
              <a:t>KALİTE GELECEKTİR 3</a:t>
            </a:r>
            <a:endParaRPr lang="en-AU" sz="2000" b="1" i="1">
              <a:solidFill>
                <a:schemeClr val="bg1"/>
              </a:solidFill>
              <a:effectLst>
                <a:outerShdw blurRad="38100" dist="38100" dir="2700000" algn="tl">
                  <a:srgbClr val="000000"/>
                </a:outerShdw>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826"/>
                                        </p:tgtEl>
                                        <p:attrNameLst>
                                          <p:attrName>style.visibility</p:attrName>
                                        </p:attrNameLst>
                                      </p:cBhvr>
                                      <p:to>
                                        <p:strVal val="visible"/>
                                      </p:to>
                                    </p:set>
                                    <p:anim calcmode="lin" valueType="num">
                                      <p:cBhvr additive="base">
                                        <p:cTn id="7" dur="500" fill="hold"/>
                                        <p:tgtEl>
                                          <p:spTgt spid="34826"/>
                                        </p:tgtEl>
                                        <p:attrNameLst>
                                          <p:attrName>ppt_x</p:attrName>
                                        </p:attrNameLst>
                                      </p:cBhvr>
                                      <p:tavLst>
                                        <p:tav tm="0">
                                          <p:val>
                                            <p:strVal val="0-#ppt_w/2"/>
                                          </p:val>
                                        </p:tav>
                                        <p:tav tm="100000">
                                          <p:val>
                                            <p:strVal val="#ppt_x"/>
                                          </p:val>
                                        </p:tav>
                                      </p:tavLst>
                                    </p:anim>
                                    <p:anim calcmode="lin" valueType="num">
                                      <p:cBhvr additive="base">
                                        <p:cTn id="8" dur="500" fill="hold"/>
                                        <p:tgtEl>
                                          <p:spTgt spid="348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grpId="0" nodeType="afterEffect">
                                  <p:stCondLst>
                                    <p:cond delay="0"/>
                                  </p:stCondLst>
                                  <p:childTnLst>
                                    <p:set>
                                      <p:cBhvr>
                                        <p:cTn id="11" dur="1" fill="hold">
                                          <p:stCondLst>
                                            <p:cond delay="0"/>
                                          </p:stCondLst>
                                        </p:cTn>
                                        <p:tgtEl>
                                          <p:spTgt spid="34827"/>
                                        </p:tgtEl>
                                        <p:attrNameLst>
                                          <p:attrName>style.visibility</p:attrName>
                                        </p:attrNameLst>
                                      </p:cBhvr>
                                      <p:to>
                                        <p:strVal val="visible"/>
                                      </p:to>
                                    </p:set>
                                    <p:anim calcmode="lin" valueType="num">
                                      <p:cBhvr>
                                        <p:cTn id="12" dur="1000" fill="hold"/>
                                        <p:tgtEl>
                                          <p:spTgt spid="34827"/>
                                        </p:tgtEl>
                                        <p:attrNameLst>
                                          <p:attrName>ppt_w</p:attrName>
                                        </p:attrNameLst>
                                      </p:cBhvr>
                                      <p:tavLst>
                                        <p:tav tm="0">
                                          <p:val>
                                            <p:fltVal val="0"/>
                                          </p:val>
                                        </p:tav>
                                        <p:tav tm="100000">
                                          <p:val>
                                            <p:strVal val="#ppt_w"/>
                                          </p:val>
                                        </p:tav>
                                      </p:tavLst>
                                    </p:anim>
                                    <p:anim calcmode="lin" valueType="num">
                                      <p:cBhvr>
                                        <p:cTn id="13" dur="1000" fill="hold"/>
                                        <p:tgtEl>
                                          <p:spTgt spid="34827"/>
                                        </p:tgtEl>
                                        <p:attrNameLst>
                                          <p:attrName>ppt_h</p:attrName>
                                        </p:attrNameLst>
                                      </p:cBhvr>
                                      <p:tavLst>
                                        <p:tav tm="0">
                                          <p:val>
                                            <p:fltVal val="0"/>
                                          </p:val>
                                        </p:tav>
                                        <p:tav tm="100000">
                                          <p:val>
                                            <p:strVal val="#ppt_h"/>
                                          </p:val>
                                        </p:tav>
                                      </p:tavLst>
                                    </p:anim>
                                    <p:anim calcmode="lin" valueType="num">
                                      <p:cBhvr>
                                        <p:cTn id="14" dur="1000" fill="hold"/>
                                        <p:tgtEl>
                                          <p:spTgt spid="3482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482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2" presetClass="entr" presetSubtype="8" fill="hold" grpId="0" nodeType="afterEffect">
                                  <p:stCondLst>
                                    <p:cond delay="1000"/>
                                  </p:stCondLst>
                                  <p:childTnLst>
                                    <p:set>
                                      <p:cBhvr>
                                        <p:cTn id="18" dur="1" fill="hold">
                                          <p:stCondLst>
                                            <p:cond delay="0"/>
                                          </p:stCondLst>
                                        </p:cTn>
                                        <p:tgtEl>
                                          <p:spTgt spid="34828">
                                            <p:txEl>
                                              <p:pRg st="0" end="0"/>
                                            </p:txEl>
                                          </p:spTgt>
                                        </p:tgtEl>
                                        <p:attrNameLst>
                                          <p:attrName>style.visibility</p:attrName>
                                        </p:attrNameLst>
                                      </p:cBhvr>
                                      <p:to>
                                        <p:strVal val="visible"/>
                                      </p:to>
                                    </p:set>
                                    <p:anim calcmode="lin" valueType="num">
                                      <p:cBhvr additive="base">
                                        <p:cTn id="19" dur="500" fill="hold"/>
                                        <p:tgtEl>
                                          <p:spTgt spid="34828">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828">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2" presetClass="entr" presetSubtype="8" fill="hold" grpId="0" nodeType="afterEffect">
                                  <p:stCondLst>
                                    <p:cond delay="1000"/>
                                  </p:stCondLst>
                                  <p:childTnLst>
                                    <p:set>
                                      <p:cBhvr>
                                        <p:cTn id="23" dur="1" fill="hold">
                                          <p:stCondLst>
                                            <p:cond delay="0"/>
                                          </p:stCondLst>
                                        </p:cTn>
                                        <p:tgtEl>
                                          <p:spTgt spid="34828">
                                            <p:txEl>
                                              <p:pRg st="1" end="1"/>
                                            </p:txEl>
                                          </p:spTgt>
                                        </p:tgtEl>
                                        <p:attrNameLst>
                                          <p:attrName>style.visibility</p:attrName>
                                        </p:attrNameLst>
                                      </p:cBhvr>
                                      <p:to>
                                        <p:strVal val="visible"/>
                                      </p:to>
                                    </p:set>
                                    <p:anim calcmode="lin" valueType="num">
                                      <p:cBhvr additive="base">
                                        <p:cTn id="24" dur="500" fill="hold"/>
                                        <p:tgtEl>
                                          <p:spTgt spid="34828">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4828">
                                            <p:txEl>
                                              <p:pRg st="1" end="1"/>
                                            </p:txEl>
                                          </p:spTgt>
                                        </p:tgtEl>
                                        <p:attrNameLst>
                                          <p:attrName>ppt_y</p:attrName>
                                        </p:attrNameLst>
                                      </p:cBhvr>
                                      <p:tavLst>
                                        <p:tav tm="0">
                                          <p:val>
                                            <p:strVal val="#ppt_y"/>
                                          </p:val>
                                        </p:tav>
                                        <p:tav tm="100000">
                                          <p:val>
                                            <p:strVal val="#ppt_y"/>
                                          </p:val>
                                        </p:tav>
                                      </p:tavLst>
                                    </p:anim>
                                  </p:childTnLst>
                                </p:cTn>
                              </p:par>
                            </p:childTnLst>
                          </p:cTn>
                        </p:par>
                        <p:par>
                          <p:cTn id="26" fill="hold">
                            <p:stCondLst>
                              <p:cond delay="4500"/>
                            </p:stCondLst>
                            <p:childTnLst>
                              <p:par>
                                <p:cTn id="27" presetID="2" presetClass="entr" presetSubtype="8" fill="hold" grpId="0" nodeType="afterEffect">
                                  <p:stCondLst>
                                    <p:cond delay="1000"/>
                                  </p:stCondLst>
                                  <p:childTnLst>
                                    <p:set>
                                      <p:cBhvr>
                                        <p:cTn id="28" dur="1" fill="hold">
                                          <p:stCondLst>
                                            <p:cond delay="0"/>
                                          </p:stCondLst>
                                        </p:cTn>
                                        <p:tgtEl>
                                          <p:spTgt spid="34828">
                                            <p:txEl>
                                              <p:pRg st="2" end="2"/>
                                            </p:txEl>
                                          </p:spTgt>
                                        </p:tgtEl>
                                        <p:attrNameLst>
                                          <p:attrName>style.visibility</p:attrName>
                                        </p:attrNameLst>
                                      </p:cBhvr>
                                      <p:to>
                                        <p:strVal val="visible"/>
                                      </p:to>
                                    </p:set>
                                    <p:anim calcmode="lin" valueType="num">
                                      <p:cBhvr additive="base">
                                        <p:cTn id="29" dur="500" fill="hold"/>
                                        <p:tgtEl>
                                          <p:spTgt spid="34828">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4828">
                                            <p:txEl>
                                              <p:pRg st="2" end="2"/>
                                            </p:txEl>
                                          </p:spTgt>
                                        </p:tgtEl>
                                        <p:attrNameLst>
                                          <p:attrName>ppt_y</p:attrName>
                                        </p:attrNameLst>
                                      </p:cBhvr>
                                      <p:tavLst>
                                        <p:tav tm="0">
                                          <p:val>
                                            <p:strVal val="#ppt_y"/>
                                          </p:val>
                                        </p:tav>
                                        <p:tav tm="100000">
                                          <p:val>
                                            <p:strVal val="#ppt_y"/>
                                          </p:val>
                                        </p:tav>
                                      </p:tavLst>
                                    </p:anim>
                                  </p:childTnLst>
                                </p:cTn>
                              </p:par>
                            </p:childTnLst>
                          </p:cTn>
                        </p:par>
                        <p:par>
                          <p:cTn id="31" fill="hold">
                            <p:stCondLst>
                              <p:cond delay="6000"/>
                            </p:stCondLst>
                            <p:childTnLst>
                              <p:par>
                                <p:cTn id="32" presetID="2" presetClass="entr" presetSubtype="8" fill="hold" grpId="0" nodeType="afterEffect">
                                  <p:stCondLst>
                                    <p:cond delay="1000"/>
                                  </p:stCondLst>
                                  <p:childTnLst>
                                    <p:set>
                                      <p:cBhvr>
                                        <p:cTn id="33" dur="1" fill="hold">
                                          <p:stCondLst>
                                            <p:cond delay="0"/>
                                          </p:stCondLst>
                                        </p:cTn>
                                        <p:tgtEl>
                                          <p:spTgt spid="34828">
                                            <p:txEl>
                                              <p:pRg st="3" end="3"/>
                                            </p:txEl>
                                          </p:spTgt>
                                        </p:tgtEl>
                                        <p:attrNameLst>
                                          <p:attrName>style.visibility</p:attrName>
                                        </p:attrNameLst>
                                      </p:cBhvr>
                                      <p:to>
                                        <p:strVal val="visible"/>
                                      </p:to>
                                    </p:set>
                                    <p:anim calcmode="lin" valueType="num">
                                      <p:cBhvr additive="base">
                                        <p:cTn id="34" dur="500" fill="hold"/>
                                        <p:tgtEl>
                                          <p:spTgt spid="34828">
                                            <p:txEl>
                                              <p:pRg st="3" end="3"/>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34828">
                                            <p:txEl>
                                              <p:pRg st="3" end="3"/>
                                            </p:txEl>
                                          </p:spTgt>
                                        </p:tgtEl>
                                        <p:attrNameLst>
                                          <p:attrName>ppt_y</p:attrName>
                                        </p:attrNameLst>
                                      </p:cBhvr>
                                      <p:tavLst>
                                        <p:tav tm="0">
                                          <p:val>
                                            <p:strVal val="#ppt_y"/>
                                          </p:val>
                                        </p:tav>
                                        <p:tav tm="100000">
                                          <p:val>
                                            <p:strVal val="#ppt_y"/>
                                          </p:val>
                                        </p:tav>
                                      </p:tavLst>
                                    </p:anim>
                                  </p:childTnLst>
                                </p:cTn>
                              </p:par>
                            </p:childTnLst>
                          </p:cTn>
                        </p:par>
                        <p:par>
                          <p:cTn id="36" fill="hold">
                            <p:stCondLst>
                              <p:cond delay="7500"/>
                            </p:stCondLst>
                            <p:childTnLst>
                              <p:par>
                                <p:cTn id="37" presetID="2" presetClass="entr" presetSubtype="8" fill="hold" grpId="0" nodeType="afterEffect">
                                  <p:stCondLst>
                                    <p:cond delay="1000"/>
                                  </p:stCondLst>
                                  <p:childTnLst>
                                    <p:set>
                                      <p:cBhvr>
                                        <p:cTn id="38" dur="1" fill="hold">
                                          <p:stCondLst>
                                            <p:cond delay="0"/>
                                          </p:stCondLst>
                                        </p:cTn>
                                        <p:tgtEl>
                                          <p:spTgt spid="34828">
                                            <p:txEl>
                                              <p:pRg st="4" end="4"/>
                                            </p:txEl>
                                          </p:spTgt>
                                        </p:tgtEl>
                                        <p:attrNameLst>
                                          <p:attrName>style.visibility</p:attrName>
                                        </p:attrNameLst>
                                      </p:cBhvr>
                                      <p:to>
                                        <p:strVal val="visible"/>
                                      </p:to>
                                    </p:set>
                                    <p:anim calcmode="lin" valueType="num">
                                      <p:cBhvr additive="base">
                                        <p:cTn id="39" dur="500" fill="hold"/>
                                        <p:tgtEl>
                                          <p:spTgt spid="34828">
                                            <p:txEl>
                                              <p:pRg st="4" end="4"/>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4828">
                                            <p:txEl>
                                              <p:pRg st="4" end="4"/>
                                            </p:txEl>
                                          </p:spTgt>
                                        </p:tgtEl>
                                        <p:attrNameLst>
                                          <p:attrName>ppt_y</p:attrName>
                                        </p:attrNameLst>
                                      </p:cBhvr>
                                      <p:tavLst>
                                        <p:tav tm="0">
                                          <p:val>
                                            <p:strVal val="#ppt_y"/>
                                          </p:val>
                                        </p:tav>
                                        <p:tav tm="100000">
                                          <p:val>
                                            <p:strVal val="#ppt_y"/>
                                          </p:val>
                                        </p:tav>
                                      </p:tavLst>
                                    </p:anim>
                                  </p:childTnLst>
                                </p:cTn>
                              </p:par>
                            </p:childTnLst>
                          </p:cTn>
                        </p:par>
                        <p:par>
                          <p:cTn id="41" fill="hold">
                            <p:stCondLst>
                              <p:cond delay="9000"/>
                            </p:stCondLst>
                            <p:childTnLst>
                              <p:par>
                                <p:cTn id="42" presetID="2" presetClass="entr" presetSubtype="8" fill="hold" grpId="0" nodeType="afterEffect">
                                  <p:stCondLst>
                                    <p:cond delay="1000"/>
                                  </p:stCondLst>
                                  <p:childTnLst>
                                    <p:set>
                                      <p:cBhvr>
                                        <p:cTn id="43" dur="1" fill="hold">
                                          <p:stCondLst>
                                            <p:cond delay="0"/>
                                          </p:stCondLst>
                                        </p:cTn>
                                        <p:tgtEl>
                                          <p:spTgt spid="34828">
                                            <p:txEl>
                                              <p:pRg st="5" end="5"/>
                                            </p:txEl>
                                          </p:spTgt>
                                        </p:tgtEl>
                                        <p:attrNameLst>
                                          <p:attrName>style.visibility</p:attrName>
                                        </p:attrNameLst>
                                      </p:cBhvr>
                                      <p:to>
                                        <p:strVal val="visible"/>
                                      </p:to>
                                    </p:set>
                                    <p:anim calcmode="lin" valueType="num">
                                      <p:cBhvr additive="base">
                                        <p:cTn id="44" dur="500" fill="hold"/>
                                        <p:tgtEl>
                                          <p:spTgt spid="34828">
                                            <p:txEl>
                                              <p:pRg st="5" end="5"/>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34828">
                                            <p:txEl>
                                              <p:pRg st="5" end="5"/>
                                            </p:txEl>
                                          </p:spTgt>
                                        </p:tgtEl>
                                        <p:attrNameLst>
                                          <p:attrName>ppt_y</p:attrName>
                                        </p:attrNameLst>
                                      </p:cBhvr>
                                      <p:tavLst>
                                        <p:tav tm="0">
                                          <p:val>
                                            <p:strVal val="#ppt_y"/>
                                          </p:val>
                                        </p:tav>
                                        <p:tav tm="100000">
                                          <p:val>
                                            <p:strVal val="#ppt_y"/>
                                          </p:val>
                                        </p:tav>
                                      </p:tavLst>
                                    </p:anim>
                                  </p:childTnLst>
                                </p:cTn>
                              </p:par>
                            </p:childTnLst>
                          </p:cTn>
                        </p:par>
                        <p:par>
                          <p:cTn id="46" fill="hold">
                            <p:stCondLst>
                              <p:cond delay="10500"/>
                            </p:stCondLst>
                            <p:childTnLst>
                              <p:par>
                                <p:cTn id="47" presetID="2" presetClass="entr" presetSubtype="8" fill="hold" grpId="0" nodeType="afterEffect">
                                  <p:stCondLst>
                                    <p:cond delay="0"/>
                                  </p:stCondLst>
                                  <p:childTnLst>
                                    <p:set>
                                      <p:cBhvr>
                                        <p:cTn id="48" dur="1" fill="hold">
                                          <p:stCondLst>
                                            <p:cond delay="0"/>
                                          </p:stCondLst>
                                        </p:cTn>
                                        <p:tgtEl>
                                          <p:spTgt spid="9218"/>
                                        </p:tgtEl>
                                        <p:attrNameLst>
                                          <p:attrName>style.visibility</p:attrName>
                                        </p:attrNameLst>
                                      </p:cBhvr>
                                      <p:to>
                                        <p:strVal val="visible"/>
                                      </p:to>
                                    </p:set>
                                    <p:anim calcmode="lin" valueType="num">
                                      <p:cBhvr additive="base">
                                        <p:cTn id="49" dur="500" fill="hold"/>
                                        <p:tgtEl>
                                          <p:spTgt spid="9218"/>
                                        </p:tgtEl>
                                        <p:attrNameLst>
                                          <p:attrName>ppt_x</p:attrName>
                                        </p:attrNameLst>
                                      </p:cBhvr>
                                      <p:tavLst>
                                        <p:tav tm="0">
                                          <p:val>
                                            <p:strVal val="0-#ppt_w/2"/>
                                          </p:val>
                                        </p:tav>
                                        <p:tav tm="100000">
                                          <p:val>
                                            <p:strVal val="#ppt_x"/>
                                          </p:val>
                                        </p:tav>
                                      </p:tavLst>
                                    </p:anim>
                                    <p:anim calcmode="lin" valueType="num">
                                      <p:cBhvr additive="base">
                                        <p:cTn id="50"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autoUpdateAnimBg="0"/>
      <p:bldP spid="34827" grpId="0" autoUpdateAnimBg="0"/>
      <p:bldP spid="34828" grpId="0" build="p" bldLvl="5" autoUpdateAnimBg="0" advAuto="1000"/>
      <p:bldP spid="9218"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449538" name="Rectangle 2"/>
          <p:cNvSpPr>
            <a:spLocks noGrp="1" noChangeArrowheads="1"/>
          </p:cNvSpPr>
          <p:nvPr>
            <p:ph type="title" idx="4294967295"/>
          </p:nvPr>
        </p:nvSpPr>
        <p:spPr>
          <a:xfrm>
            <a:off x="0" y="0"/>
            <a:ext cx="9144000" cy="1143000"/>
          </a:xfrm>
          <a:ln/>
        </p:spPr>
        <p:txBody>
          <a:bodyPr/>
          <a:lstStyle/>
          <a:p>
            <a:r>
              <a:rPr lang="tr-TR" sz="1600">
                <a:effectLst>
                  <a:outerShdw blurRad="38100" dist="38100" dir="2700000" algn="tl">
                    <a:srgbClr val="000000"/>
                  </a:outerShdw>
                </a:effectLst>
                <a:latin typeface="Times New Roman" pitchFamily="18" charset="0"/>
              </a:rPr>
              <a:t/>
            </a:r>
            <a:br>
              <a:rPr lang="tr-TR" sz="1600">
                <a:effectLst>
                  <a:outerShdw blurRad="38100" dist="38100" dir="2700000" algn="tl">
                    <a:srgbClr val="000000"/>
                  </a:outerShdw>
                </a:effectLst>
                <a:latin typeface="Times New Roman" pitchFamily="18" charset="0"/>
              </a:rPr>
            </a:br>
            <a:r>
              <a:rPr lang="tr-TR" sz="2800" b="1">
                <a:effectLst>
                  <a:outerShdw blurRad="38100" dist="38100" dir="2700000" algn="tl">
                    <a:srgbClr val="000000"/>
                  </a:outerShdw>
                </a:effectLst>
              </a:rPr>
              <a:t>YÖNETİM SİSTEMLERİ</a:t>
            </a:r>
          </a:p>
        </p:txBody>
      </p:sp>
      <p:sp>
        <p:nvSpPr>
          <p:cNvPr id="449539" name="Rectangle 3"/>
          <p:cNvSpPr>
            <a:spLocks noChangeArrowheads="1"/>
          </p:cNvSpPr>
          <p:nvPr>
            <p:ph type="body" sz="half" idx="4294967295"/>
          </p:nvPr>
        </p:nvSpPr>
        <p:spPr>
          <a:xfrm>
            <a:off x="533400" y="1219200"/>
            <a:ext cx="3821113" cy="4114800"/>
          </a:xfrm>
          <a:ln/>
        </p:spPr>
        <p:txBody>
          <a:bodyPr/>
          <a:lstStyle/>
          <a:p>
            <a:pPr>
              <a:lnSpc>
                <a:spcPct val="80000"/>
              </a:lnSpc>
              <a:buClr>
                <a:srgbClr val="003399"/>
              </a:buClr>
              <a:buSzPct val="60000"/>
              <a:buFont typeface="Wingdings" pitchFamily="2" charset="2"/>
              <a:buBlip>
                <a:blip r:embed="rId2"/>
              </a:buBlip>
            </a:pPr>
            <a:r>
              <a:rPr lang="tr-TR" sz="1600">
                <a:effectLst>
                  <a:outerShdw blurRad="38100" dist="38100" dir="2700000" algn="tl">
                    <a:srgbClr val="C0C0C0"/>
                  </a:outerShdw>
                </a:effectLst>
              </a:rPr>
              <a:t>TS EN ISO 9001 Kalite Yönetim Sistemi</a:t>
            </a:r>
          </a:p>
          <a:p>
            <a:pPr>
              <a:lnSpc>
                <a:spcPct val="80000"/>
              </a:lnSpc>
              <a:buClr>
                <a:srgbClr val="003399"/>
              </a:buClr>
              <a:buSzPct val="60000"/>
              <a:buFont typeface="Wingdings" pitchFamily="2" charset="2"/>
              <a:buBlip>
                <a:blip r:embed="rId2"/>
              </a:buBlip>
            </a:pPr>
            <a:endParaRPr lang="tr-TR" sz="1600">
              <a:effectLst>
                <a:outerShdw blurRad="38100" dist="38100" dir="2700000" algn="tl">
                  <a:srgbClr val="C0C0C0"/>
                </a:outerShdw>
              </a:effectLst>
            </a:endParaRPr>
          </a:p>
          <a:p>
            <a:pPr>
              <a:lnSpc>
                <a:spcPct val="80000"/>
              </a:lnSpc>
              <a:buClr>
                <a:srgbClr val="003399"/>
              </a:buClr>
              <a:buSzPct val="60000"/>
              <a:buFont typeface="Wingdings" pitchFamily="2" charset="2"/>
              <a:buBlip>
                <a:blip r:embed="rId2"/>
              </a:buBlip>
            </a:pPr>
            <a:r>
              <a:rPr lang="tr-TR" sz="1600">
                <a:effectLst>
                  <a:outerShdw blurRad="38100" dist="38100" dir="2700000" algn="tl">
                    <a:srgbClr val="C0C0C0"/>
                  </a:outerShdw>
                </a:effectLst>
              </a:rPr>
              <a:t>TS EN ISO 14001 Çevre Yönetim Sistemi</a:t>
            </a:r>
          </a:p>
          <a:p>
            <a:pPr>
              <a:lnSpc>
                <a:spcPct val="80000"/>
              </a:lnSpc>
              <a:buClr>
                <a:srgbClr val="003399"/>
              </a:buClr>
              <a:buSzPct val="60000"/>
              <a:buFont typeface="Wingdings" pitchFamily="2" charset="2"/>
              <a:buBlip>
                <a:blip r:embed="rId2"/>
              </a:buBlip>
            </a:pPr>
            <a:endParaRPr lang="tr-TR" sz="1600">
              <a:effectLst>
                <a:outerShdw blurRad="38100" dist="38100" dir="2700000" algn="tl">
                  <a:srgbClr val="C0C0C0"/>
                </a:outerShdw>
              </a:effectLst>
            </a:endParaRPr>
          </a:p>
          <a:p>
            <a:pPr>
              <a:lnSpc>
                <a:spcPct val="80000"/>
              </a:lnSpc>
              <a:buClr>
                <a:srgbClr val="003399"/>
              </a:buClr>
              <a:buSzPct val="60000"/>
              <a:buFont typeface="Wingdings" pitchFamily="2" charset="2"/>
              <a:buBlip>
                <a:blip r:embed="rId2"/>
              </a:buBlip>
            </a:pPr>
            <a:r>
              <a:rPr lang="tr-TR" sz="1600">
                <a:effectLst>
                  <a:outerShdw blurRad="38100" dist="38100" dir="2700000" algn="tl">
                    <a:srgbClr val="C0C0C0"/>
                  </a:outerShdw>
                </a:effectLst>
              </a:rPr>
              <a:t>TS 18001 İş Sağlığı ve Güvenliği Sistemi</a:t>
            </a:r>
          </a:p>
          <a:p>
            <a:pPr>
              <a:lnSpc>
                <a:spcPct val="80000"/>
              </a:lnSpc>
              <a:buClr>
                <a:srgbClr val="003399"/>
              </a:buClr>
              <a:buSzPct val="60000"/>
              <a:buFont typeface="Wingdings" pitchFamily="2" charset="2"/>
              <a:buBlip>
                <a:blip r:embed="rId2"/>
              </a:buBlip>
            </a:pPr>
            <a:endParaRPr lang="tr-TR" sz="1600">
              <a:effectLst>
                <a:outerShdw blurRad="38100" dist="38100" dir="2700000" algn="tl">
                  <a:srgbClr val="C0C0C0"/>
                </a:outerShdw>
              </a:effectLst>
            </a:endParaRPr>
          </a:p>
          <a:p>
            <a:pPr>
              <a:lnSpc>
                <a:spcPct val="80000"/>
              </a:lnSpc>
              <a:buClr>
                <a:srgbClr val="003399"/>
              </a:buClr>
              <a:buSzPct val="60000"/>
              <a:buFont typeface="Wingdings" pitchFamily="2" charset="2"/>
              <a:buBlip>
                <a:blip r:embed="rId2"/>
              </a:buBlip>
            </a:pPr>
            <a:r>
              <a:rPr lang="tr-TR" sz="1600">
                <a:effectLst>
                  <a:outerShdw blurRad="38100" dist="38100" dir="2700000" algn="tl">
                    <a:srgbClr val="C0C0C0"/>
                  </a:outerShdw>
                </a:effectLst>
              </a:rPr>
              <a:t>TS EN ISO 22000 Gıda Güvenliği Yönetim Sistemi</a:t>
            </a:r>
          </a:p>
          <a:p>
            <a:pPr>
              <a:lnSpc>
                <a:spcPct val="80000"/>
              </a:lnSpc>
              <a:buClr>
                <a:srgbClr val="003399"/>
              </a:buClr>
              <a:buSzPct val="60000"/>
              <a:buFont typeface="Wingdings" pitchFamily="2" charset="2"/>
              <a:buBlip>
                <a:blip r:embed="rId2"/>
              </a:buBlip>
            </a:pPr>
            <a:endParaRPr lang="tr-TR" sz="1600">
              <a:effectLst>
                <a:outerShdw blurRad="38100" dist="38100" dir="2700000" algn="tl">
                  <a:srgbClr val="C0C0C0"/>
                </a:outerShdw>
              </a:effectLst>
            </a:endParaRPr>
          </a:p>
          <a:p>
            <a:pPr>
              <a:lnSpc>
                <a:spcPct val="80000"/>
              </a:lnSpc>
              <a:buClr>
                <a:srgbClr val="003399"/>
              </a:buClr>
              <a:buSzPct val="60000"/>
              <a:buFont typeface="Wingdings" pitchFamily="2" charset="2"/>
              <a:buBlip>
                <a:blip r:embed="rId2"/>
              </a:buBlip>
            </a:pPr>
            <a:r>
              <a:rPr lang="tr-TR" sz="1600">
                <a:effectLst>
                  <a:outerShdw blurRad="38100" dist="38100" dir="2700000" algn="tl">
                    <a:srgbClr val="C0C0C0"/>
                  </a:outerShdw>
                </a:effectLst>
              </a:rPr>
              <a:t>TS ISO/IEC 27001 Bilgi Teknolojisi – Güvenlik Teknikleri – Bilgi Güvenliği Yönetim sistemleri – Gereksinimler</a:t>
            </a:r>
          </a:p>
          <a:p>
            <a:pPr>
              <a:lnSpc>
                <a:spcPct val="80000"/>
              </a:lnSpc>
              <a:buClr>
                <a:srgbClr val="003399"/>
              </a:buClr>
              <a:buSzPct val="60000"/>
              <a:buFont typeface="Wingdings" pitchFamily="2" charset="2"/>
              <a:buBlip>
                <a:blip r:embed="rId2"/>
              </a:buBlip>
            </a:pPr>
            <a:endParaRPr lang="tr-TR" sz="1600">
              <a:effectLst>
                <a:outerShdw blurRad="38100" dist="38100" dir="2700000" algn="tl">
                  <a:srgbClr val="C0C0C0"/>
                </a:outerShdw>
              </a:effectLst>
            </a:endParaRPr>
          </a:p>
          <a:p>
            <a:pPr>
              <a:lnSpc>
                <a:spcPct val="80000"/>
              </a:lnSpc>
              <a:buClr>
                <a:srgbClr val="003399"/>
              </a:buClr>
              <a:buSzPct val="60000"/>
              <a:buFont typeface="Wingdings" pitchFamily="2" charset="2"/>
              <a:buBlip>
                <a:blip r:embed="rId2"/>
              </a:buBlip>
            </a:pPr>
            <a:r>
              <a:rPr lang="tr-TR" sz="1600">
                <a:effectLst>
                  <a:outerShdw blurRad="38100" dist="38100" dir="2700000" algn="tl">
                    <a:srgbClr val="C0C0C0"/>
                  </a:outerShdw>
                </a:effectLst>
              </a:rPr>
              <a:t>TS EN ISO 13485 Kalite Sistemleri-Tıbbi Cihazlar–EN ISO 9001 Standardının Uygulanması İçin Özel Şartlar</a:t>
            </a:r>
          </a:p>
        </p:txBody>
      </p:sp>
      <p:pic>
        <p:nvPicPr>
          <p:cNvPr id="287748" name="Picture 4"/>
          <p:cNvPicPr>
            <a:picLocks noChangeAspect="1" noChangeArrowheads="1"/>
          </p:cNvPicPr>
          <p:nvPr>
            <p:ph sz="quarter" idx="4294967295"/>
          </p:nvPr>
        </p:nvPicPr>
        <p:blipFill>
          <a:blip r:embed="rId3" cstate="print"/>
          <a:srcRect/>
          <a:stretch>
            <a:fillRect/>
          </a:stretch>
        </p:blipFill>
        <p:spPr>
          <a:xfrm>
            <a:off x="5486400" y="1524000"/>
            <a:ext cx="1649413" cy="1114425"/>
          </a:xfrm>
          <a:noFill/>
          <a:ln/>
        </p:spPr>
      </p:pic>
      <p:pic>
        <p:nvPicPr>
          <p:cNvPr id="287749" name="Picture 5"/>
          <p:cNvPicPr>
            <a:picLocks noChangeAspect="1" noChangeArrowheads="1"/>
          </p:cNvPicPr>
          <p:nvPr>
            <p:ph sz="quarter" idx="4294967295"/>
          </p:nvPr>
        </p:nvPicPr>
        <p:blipFill>
          <a:blip r:embed="rId4" cstate="print"/>
          <a:srcRect/>
          <a:stretch>
            <a:fillRect/>
          </a:stretch>
        </p:blipFill>
        <p:spPr>
          <a:xfrm>
            <a:off x="4572000" y="2592388"/>
            <a:ext cx="1573213" cy="908050"/>
          </a:xfrm>
          <a:noFill/>
          <a:ln/>
        </p:spPr>
      </p:pic>
      <p:pic>
        <p:nvPicPr>
          <p:cNvPr id="287750" name="Picture 6"/>
          <p:cNvPicPr>
            <a:picLocks noChangeAspect="1" noChangeArrowheads="1"/>
          </p:cNvPicPr>
          <p:nvPr/>
        </p:nvPicPr>
        <p:blipFill>
          <a:blip r:embed="rId5" cstate="print"/>
          <a:srcRect/>
          <a:stretch>
            <a:fillRect/>
          </a:stretch>
        </p:blipFill>
        <p:spPr bwMode="auto">
          <a:xfrm>
            <a:off x="6858000" y="2514600"/>
            <a:ext cx="1728788" cy="1108075"/>
          </a:xfrm>
          <a:prstGeom prst="rect">
            <a:avLst/>
          </a:prstGeom>
          <a:noFill/>
          <a:ln w="9525">
            <a:noFill/>
            <a:miter lim="800000"/>
            <a:headEnd/>
            <a:tailEnd/>
          </a:ln>
        </p:spPr>
      </p:pic>
      <p:pic>
        <p:nvPicPr>
          <p:cNvPr id="287751" name="Picture 7"/>
          <p:cNvPicPr>
            <a:picLocks noChangeAspect="1" noChangeArrowheads="1"/>
          </p:cNvPicPr>
          <p:nvPr/>
        </p:nvPicPr>
        <p:blipFill>
          <a:blip r:embed="rId6" cstate="print"/>
          <a:srcRect/>
          <a:stretch>
            <a:fillRect/>
          </a:stretch>
        </p:blipFill>
        <p:spPr bwMode="auto">
          <a:xfrm>
            <a:off x="4859338" y="3716338"/>
            <a:ext cx="1727200" cy="1165225"/>
          </a:xfrm>
          <a:prstGeom prst="rect">
            <a:avLst/>
          </a:prstGeom>
          <a:noFill/>
          <a:ln w="9525">
            <a:noFill/>
            <a:miter lim="800000"/>
            <a:headEnd/>
            <a:tailEnd/>
          </a:ln>
        </p:spPr>
      </p:pic>
      <p:pic>
        <p:nvPicPr>
          <p:cNvPr id="287752" name="Picture 8"/>
          <p:cNvPicPr>
            <a:picLocks noChangeAspect="1" noChangeArrowheads="1"/>
          </p:cNvPicPr>
          <p:nvPr/>
        </p:nvPicPr>
        <p:blipFill>
          <a:blip r:embed="rId7" cstate="print"/>
          <a:srcRect/>
          <a:stretch>
            <a:fillRect/>
          </a:stretch>
        </p:blipFill>
        <p:spPr bwMode="auto">
          <a:xfrm>
            <a:off x="6858000" y="3733800"/>
            <a:ext cx="1827213" cy="1111250"/>
          </a:xfrm>
          <a:prstGeom prst="rect">
            <a:avLst/>
          </a:prstGeom>
          <a:noFill/>
          <a:ln w="9525">
            <a:noFill/>
            <a:miter lim="800000"/>
            <a:headEnd/>
            <a:tailEnd/>
          </a:ln>
        </p:spPr>
      </p:pic>
      <p:pic>
        <p:nvPicPr>
          <p:cNvPr id="287753" name="Picture 9" descr="27001.jpg"/>
          <p:cNvPicPr>
            <a:picLocks noChangeAspect="1" noChangeArrowheads="1"/>
          </p:cNvPicPr>
          <p:nvPr/>
        </p:nvPicPr>
        <p:blipFill>
          <a:blip r:embed="rId8" cstate="print"/>
          <a:srcRect/>
          <a:stretch>
            <a:fillRect/>
          </a:stretch>
        </p:blipFill>
        <p:spPr bwMode="auto">
          <a:xfrm>
            <a:off x="5940425" y="4868863"/>
            <a:ext cx="1765300" cy="9556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55298"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55299"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22FEDEC1-7FC8-4336-A6C8-423748EFA04C}" type="slidenum">
              <a:rPr lang="en-US" sz="1400">
                <a:latin typeface="Arial Narrow" pitchFamily="34" charset="0"/>
              </a:rPr>
              <a:pPr algn="r" eaLnBrk="0" hangingPunct="0">
                <a:spcBef>
                  <a:spcPct val="50000"/>
                </a:spcBef>
              </a:pPr>
              <a:t>40</a:t>
            </a:fld>
            <a:endParaRPr lang="en-US" sz="1400">
              <a:latin typeface="Arial Narrow" pitchFamily="34" charset="0"/>
            </a:endParaRPr>
          </a:p>
        </p:txBody>
      </p:sp>
      <p:sp>
        <p:nvSpPr>
          <p:cNvPr id="35850" name="Rectangle 10"/>
          <p:cNvSpPr>
            <a:spLocks noGrp="1" noChangeArrowheads="1"/>
          </p:cNvSpPr>
          <p:nvPr>
            <p:ph type="title" idx="4294967295"/>
          </p:nvPr>
        </p:nvSpPr>
        <p:spPr>
          <a:xfrm>
            <a:off x="0" y="533400"/>
            <a:ext cx="9144000" cy="533400"/>
          </a:xfrm>
          <a:noFill/>
        </p:spPr>
        <p:txBody>
          <a:bodyPr lIns="92075" tIns="46038" rIns="92075" bIns="46038"/>
          <a:lstStyle/>
          <a:p>
            <a:r>
              <a:rPr lang="tr-TR" sz="1800" b="1" i="1">
                <a:effectLst>
                  <a:outerShdw blurRad="38100" dist="38100" dir="2700000" algn="tl">
                    <a:srgbClr val="C0C0C0"/>
                  </a:outerShdw>
                </a:effectLst>
              </a:rPr>
              <a:t>KALİTE GELECEKTİR !...-4</a:t>
            </a:r>
            <a:endParaRPr lang="tr-TR" sz="2000">
              <a:effectLst>
                <a:outerShdw blurRad="38100" dist="38100" dir="2700000" algn="tl">
                  <a:srgbClr val="C0C0C0"/>
                </a:outerShdw>
              </a:effectLst>
            </a:endParaRPr>
          </a:p>
        </p:txBody>
      </p:sp>
      <p:sp>
        <p:nvSpPr>
          <p:cNvPr id="35851" name="Text Box 11"/>
          <p:cNvSpPr txBox="1">
            <a:spLocks noChangeArrowheads="1"/>
          </p:cNvSpPr>
          <p:nvPr/>
        </p:nvSpPr>
        <p:spPr bwMode="auto">
          <a:xfrm>
            <a:off x="2181225" y="1981200"/>
            <a:ext cx="4953000" cy="884238"/>
          </a:xfrm>
          <a:prstGeom prst="rect">
            <a:avLst/>
          </a:prstGeom>
          <a:noFill/>
          <a:ln w="12700">
            <a:noFill/>
            <a:miter lim="800000"/>
            <a:headEnd type="none" w="sm" len="sm"/>
            <a:tailEnd type="none" w="sm" len="sm"/>
          </a:ln>
        </p:spPr>
        <p:txBody>
          <a:bodyPr>
            <a:spAutoFit/>
          </a:bodyPr>
          <a:lstStyle/>
          <a:p>
            <a:pPr eaLnBrk="0" hangingPunct="0">
              <a:spcBef>
                <a:spcPct val="50000"/>
              </a:spcBef>
            </a:pPr>
            <a:r>
              <a:rPr lang="tr-TR" sz="2800" b="1">
                <a:solidFill>
                  <a:srgbClr val="FF3300"/>
                </a:solidFill>
              </a:rPr>
              <a:t>OLGUNLUK SEVİYESİ 4</a:t>
            </a:r>
            <a:r>
              <a:rPr lang="tr-TR" sz="2800" b="1">
                <a:solidFill>
                  <a:schemeClr val="tx2"/>
                </a:solidFill>
              </a:rPr>
              <a:t>           </a:t>
            </a:r>
            <a:r>
              <a:rPr lang="tr-TR">
                <a:solidFill>
                  <a:schemeClr val="tx2"/>
                </a:solidFill>
              </a:rPr>
              <a:t>  ÖNLEYİCİ YÖNETİM STRATEJİSİ</a:t>
            </a:r>
            <a:endParaRPr lang="tr-TR" sz="2800"/>
          </a:p>
        </p:txBody>
      </p:sp>
      <p:sp>
        <p:nvSpPr>
          <p:cNvPr id="35852" name="Rectangle 12"/>
          <p:cNvSpPr>
            <a:spLocks noGrp="1" noChangeArrowheads="1"/>
          </p:cNvSpPr>
          <p:nvPr>
            <p:ph type="body" idx="4294967295"/>
          </p:nvPr>
        </p:nvSpPr>
        <p:spPr>
          <a:xfrm>
            <a:off x="214313" y="2873375"/>
            <a:ext cx="7453312" cy="2432050"/>
          </a:xfrm>
          <a:noFill/>
        </p:spPr>
        <p:txBody>
          <a:bodyPr lIns="92075" tIns="46038" rIns="92075" bIns="46038"/>
          <a:lstStyle/>
          <a:p>
            <a:pPr>
              <a:buFont typeface="Wingdings" pitchFamily="2" charset="2"/>
              <a:buBlip>
                <a:blip r:embed="rId2"/>
              </a:buBlip>
            </a:pPr>
            <a:r>
              <a:rPr lang="tr-TR" sz="2000">
                <a:solidFill>
                  <a:srgbClr val="3333CC"/>
                </a:solidFill>
                <a:effectLst>
                  <a:outerShdw blurRad="38100" dist="38100" dir="2700000" algn="tl">
                    <a:srgbClr val="C0C0C0"/>
                  </a:outerShdw>
                </a:effectLst>
              </a:rPr>
              <a:t>KALİTE İYİLEŞTİRME ÇALIŞMALARI BAŞLAMIŞ,</a:t>
            </a:r>
          </a:p>
          <a:p>
            <a:pPr>
              <a:buFont typeface="Wingdings" pitchFamily="2" charset="2"/>
              <a:buBlip>
                <a:blip r:embed="rId2"/>
              </a:buBlip>
            </a:pPr>
            <a:r>
              <a:rPr lang="tr-TR" sz="2000">
                <a:solidFill>
                  <a:srgbClr val="3333CC"/>
                </a:solidFill>
                <a:effectLst>
                  <a:outerShdw blurRad="38100" dist="38100" dir="2700000" algn="tl">
                    <a:srgbClr val="C0C0C0"/>
                  </a:outerShdw>
                </a:effectLst>
              </a:rPr>
              <a:t>KALİTE SİSTEM YAKLAŞIMI UYGULANIYOR, </a:t>
            </a:r>
          </a:p>
          <a:p>
            <a:pPr>
              <a:buFont typeface="Wingdings" pitchFamily="2" charset="2"/>
              <a:buBlip>
                <a:blip r:embed="rId2"/>
              </a:buBlip>
            </a:pPr>
            <a:r>
              <a:rPr lang="tr-TR" sz="2000">
                <a:solidFill>
                  <a:srgbClr val="3333CC"/>
                </a:solidFill>
                <a:effectLst>
                  <a:outerShdw blurRad="38100" dist="38100" dir="2700000" algn="tl">
                    <a:srgbClr val="C0C0C0"/>
                  </a:outerShdw>
                </a:effectLst>
              </a:rPr>
              <a:t>UYGUN KAYNAKLARIN SEÇİMİ VE KULLANIMI,</a:t>
            </a:r>
          </a:p>
          <a:p>
            <a:pPr>
              <a:buFont typeface="Wingdings" pitchFamily="2" charset="2"/>
              <a:buBlip>
                <a:blip r:embed="rId2"/>
              </a:buBlip>
            </a:pPr>
            <a:r>
              <a:rPr lang="tr-TR" sz="2000">
                <a:solidFill>
                  <a:srgbClr val="3333CC"/>
                </a:solidFill>
                <a:effectLst>
                  <a:outerShdw blurRad="38100" dist="38100" dir="2700000" algn="tl">
                    <a:srgbClr val="C0C0C0"/>
                  </a:outerShdw>
                </a:effectLst>
              </a:rPr>
              <a:t>PLANLI EĞİTİM FAALİYETLERİ,</a:t>
            </a:r>
          </a:p>
          <a:p>
            <a:pPr>
              <a:buFont typeface="Wingdings" pitchFamily="2" charset="2"/>
              <a:buBlip>
                <a:blip r:embed="rId2"/>
              </a:buBlip>
            </a:pPr>
            <a:r>
              <a:rPr lang="tr-TR" sz="2000">
                <a:solidFill>
                  <a:srgbClr val="3333CC"/>
                </a:solidFill>
                <a:effectLst>
                  <a:outerShdw blurRad="38100" dist="38100" dir="2700000" algn="tl">
                    <a:srgbClr val="C0C0C0"/>
                  </a:outerShdw>
                </a:effectLst>
              </a:rPr>
              <a:t>VERİ TOPLAMA VE DEĞERLENDİRME.</a:t>
            </a:r>
          </a:p>
        </p:txBody>
      </p:sp>
      <p:sp>
        <p:nvSpPr>
          <p:cNvPr id="9218"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sz="2000" b="1" i="1">
                <a:solidFill>
                  <a:schemeClr val="bg1"/>
                </a:solidFill>
                <a:effectLst>
                  <a:outerShdw blurRad="38100" dist="38100" dir="2700000" algn="tl">
                    <a:srgbClr val="000000"/>
                  </a:outerShdw>
                </a:effectLst>
                <a:latin typeface="Verdana" pitchFamily="34" charset="0"/>
              </a:rPr>
              <a:t>KALİTE GELECEKTİR 4</a:t>
            </a:r>
            <a:endParaRPr lang="en-AU" sz="2000" b="1" i="1">
              <a:solidFill>
                <a:schemeClr val="bg1"/>
              </a:solidFill>
              <a:effectLst>
                <a:outerShdw blurRad="38100" dist="38100" dir="2700000" algn="tl">
                  <a:srgbClr val="000000"/>
                </a:outerShdw>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850"/>
                                        </p:tgtEl>
                                        <p:attrNameLst>
                                          <p:attrName>style.visibility</p:attrName>
                                        </p:attrNameLst>
                                      </p:cBhvr>
                                      <p:to>
                                        <p:strVal val="visible"/>
                                      </p:to>
                                    </p:set>
                                    <p:anim calcmode="lin" valueType="num">
                                      <p:cBhvr additive="base">
                                        <p:cTn id="7" dur="500" fill="hold"/>
                                        <p:tgtEl>
                                          <p:spTgt spid="35850"/>
                                        </p:tgtEl>
                                        <p:attrNameLst>
                                          <p:attrName>ppt_x</p:attrName>
                                        </p:attrNameLst>
                                      </p:cBhvr>
                                      <p:tavLst>
                                        <p:tav tm="0">
                                          <p:val>
                                            <p:strVal val="0-#ppt_w/2"/>
                                          </p:val>
                                        </p:tav>
                                        <p:tav tm="100000">
                                          <p:val>
                                            <p:strVal val="#ppt_x"/>
                                          </p:val>
                                        </p:tav>
                                      </p:tavLst>
                                    </p:anim>
                                    <p:anim calcmode="lin" valueType="num">
                                      <p:cBhvr additive="base">
                                        <p:cTn id="8" dur="500" fill="hold"/>
                                        <p:tgtEl>
                                          <p:spTgt spid="358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grpId="0" nodeType="afterEffect">
                                  <p:stCondLst>
                                    <p:cond delay="0"/>
                                  </p:stCondLst>
                                  <p:childTnLst>
                                    <p:set>
                                      <p:cBhvr>
                                        <p:cTn id="11" dur="1" fill="hold">
                                          <p:stCondLst>
                                            <p:cond delay="0"/>
                                          </p:stCondLst>
                                        </p:cTn>
                                        <p:tgtEl>
                                          <p:spTgt spid="35851"/>
                                        </p:tgtEl>
                                        <p:attrNameLst>
                                          <p:attrName>style.visibility</p:attrName>
                                        </p:attrNameLst>
                                      </p:cBhvr>
                                      <p:to>
                                        <p:strVal val="visible"/>
                                      </p:to>
                                    </p:set>
                                    <p:anim calcmode="lin" valueType="num">
                                      <p:cBhvr>
                                        <p:cTn id="12" dur="1000" fill="hold"/>
                                        <p:tgtEl>
                                          <p:spTgt spid="35851"/>
                                        </p:tgtEl>
                                        <p:attrNameLst>
                                          <p:attrName>ppt_w</p:attrName>
                                        </p:attrNameLst>
                                      </p:cBhvr>
                                      <p:tavLst>
                                        <p:tav tm="0">
                                          <p:val>
                                            <p:fltVal val="0"/>
                                          </p:val>
                                        </p:tav>
                                        <p:tav tm="100000">
                                          <p:val>
                                            <p:strVal val="#ppt_w"/>
                                          </p:val>
                                        </p:tav>
                                      </p:tavLst>
                                    </p:anim>
                                    <p:anim calcmode="lin" valueType="num">
                                      <p:cBhvr>
                                        <p:cTn id="13" dur="1000" fill="hold"/>
                                        <p:tgtEl>
                                          <p:spTgt spid="35851"/>
                                        </p:tgtEl>
                                        <p:attrNameLst>
                                          <p:attrName>ppt_h</p:attrName>
                                        </p:attrNameLst>
                                      </p:cBhvr>
                                      <p:tavLst>
                                        <p:tav tm="0">
                                          <p:val>
                                            <p:fltVal val="0"/>
                                          </p:val>
                                        </p:tav>
                                        <p:tav tm="100000">
                                          <p:val>
                                            <p:strVal val="#ppt_h"/>
                                          </p:val>
                                        </p:tav>
                                      </p:tavLst>
                                    </p:anim>
                                    <p:anim calcmode="lin" valueType="num">
                                      <p:cBhvr>
                                        <p:cTn id="14" dur="1000" fill="hold"/>
                                        <p:tgtEl>
                                          <p:spTgt spid="35851"/>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5851"/>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2" presetClass="entr" presetSubtype="8" fill="hold" grpId="0" nodeType="afterEffect">
                                  <p:stCondLst>
                                    <p:cond delay="1000"/>
                                  </p:stCondLst>
                                  <p:childTnLst>
                                    <p:set>
                                      <p:cBhvr>
                                        <p:cTn id="18" dur="1" fill="hold">
                                          <p:stCondLst>
                                            <p:cond delay="0"/>
                                          </p:stCondLst>
                                        </p:cTn>
                                        <p:tgtEl>
                                          <p:spTgt spid="35852">
                                            <p:txEl>
                                              <p:pRg st="0" end="0"/>
                                            </p:txEl>
                                          </p:spTgt>
                                        </p:tgtEl>
                                        <p:attrNameLst>
                                          <p:attrName>style.visibility</p:attrName>
                                        </p:attrNameLst>
                                      </p:cBhvr>
                                      <p:to>
                                        <p:strVal val="visible"/>
                                      </p:to>
                                    </p:set>
                                    <p:anim calcmode="lin" valueType="num">
                                      <p:cBhvr additive="base">
                                        <p:cTn id="19" dur="500" fill="hold"/>
                                        <p:tgtEl>
                                          <p:spTgt spid="35852">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852">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2" presetClass="entr" presetSubtype="8" fill="hold" grpId="0" nodeType="afterEffect">
                                  <p:stCondLst>
                                    <p:cond delay="1000"/>
                                  </p:stCondLst>
                                  <p:childTnLst>
                                    <p:set>
                                      <p:cBhvr>
                                        <p:cTn id="23" dur="1" fill="hold">
                                          <p:stCondLst>
                                            <p:cond delay="0"/>
                                          </p:stCondLst>
                                        </p:cTn>
                                        <p:tgtEl>
                                          <p:spTgt spid="35852">
                                            <p:txEl>
                                              <p:pRg st="1" end="1"/>
                                            </p:txEl>
                                          </p:spTgt>
                                        </p:tgtEl>
                                        <p:attrNameLst>
                                          <p:attrName>style.visibility</p:attrName>
                                        </p:attrNameLst>
                                      </p:cBhvr>
                                      <p:to>
                                        <p:strVal val="visible"/>
                                      </p:to>
                                    </p:set>
                                    <p:anim calcmode="lin" valueType="num">
                                      <p:cBhvr additive="base">
                                        <p:cTn id="24" dur="500" fill="hold"/>
                                        <p:tgtEl>
                                          <p:spTgt spid="35852">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5852">
                                            <p:txEl>
                                              <p:pRg st="1" end="1"/>
                                            </p:txEl>
                                          </p:spTgt>
                                        </p:tgtEl>
                                        <p:attrNameLst>
                                          <p:attrName>ppt_y</p:attrName>
                                        </p:attrNameLst>
                                      </p:cBhvr>
                                      <p:tavLst>
                                        <p:tav tm="0">
                                          <p:val>
                                            <p:strVal val="#ppt_y"/>
                                          </p:val>
                                        </p:tav>
                                        <p:tav tm="100000">
                                          <p:val>
                                            <p:strVal val="#ppt_y"/>
                                          </p:val>
                                        </p:tav>
                                      </p:tavLst>
                                    </p:anim>
                                  </p:childTnLst>
                                </p:cTn>
                              </p:par>
                            </p:childTnLst>
                          </p:cTn>
                        </p:par>
                        <p:par>
                          <p:cTn id="26" fill="hold">
                            <p:stCondLst>
                              <p:cond delay="4500"/>
                            </p:stCondLst>
                            <p:childTnLst>
                              <p:par>
                                <p:cTn id="27" presetID="2" presetClass="entr" presetSubtype="8" fill="hold" grpId="0" nodeType="afterEffect">
                                  <p:stCondLst>
                                    <p:cond delay="1000"/>
                                  </p:stCondLst>
                                  <p:childTnLst>
                                    <p:set>
                                      <p:cBhvr>
                                        <p:cTn id="28" dur="1" fill="hold">
                                          <p:stCondLst>
                                            <p:cond delay="0"/>
                                          </p:stCondLst>
                                        </p:cTn>
                                        <p:tgtEl>
                                          <p:spTgt spid="35852">
                                            <p:txEl>
                                              <p:pRg st="2" end="2"/>
                                            </p:txEl>
                                          </p:spTgt>
                                        </p:tgtEl>
                                        <p:attrNameLst>
                                          <p:attrName>style.visibility</p:attrName>
                                        </p:attrNameLst>
                                      </p:cBhvr>
                                      <p:to>
                                        <p:strVal val="visible"/>
                                      </p:to>
                                    </p:set>
                                    <p:anim calcmode="lin" valueType="num">
                                      <p:cBhvr additive="base">
                                        <p:cTn id="29" dur="500" fill="hold"/>
                                        <p:tgtEl>
                                          <p:spTgt spid="35852">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5852">
                                            <p:txEl>
                                              <p:pRg st="2" end="2"/>
                                            </p:txEl>
                                          </p:spTgt>
                                        </p:tgtEl>
                                        <p:attrNameLst>
                                          <p:attrName>ppt_y</p:attrName>
                                        </p:attrNameLst>
                                      </p:cBhvr>
                                      <p:tavLst>
                                        <p:tav tm="0">
                                          <p:val>
                                            <p:strVal val="#ppt_y"/>
                                          </p:val>
                                        </p:tav>
                                        <p:tav tm="100000">
                                          <p:val>
                                            <p:strVal val="#ppt_y"/>
                                          </p:val>
                                        </p:tav>
                                      </p:tavLst>
                                    </p:anim>
                                  </p:childTnLst>
                                </p:cTn>
                              </p:par>
                            </p:childTnLst>
                          </p:cTn>
                        </p:par>
                        <p:par>
                          <p:cTn id="31" fill="hold">
                            <p:stCondLst>
                              <p:cond delay="6000"/>
                            </p:stCondLst>
                            <p:childTnLst>
                              <p:par>
                                <p:cTn id="32" presetID="2" presetClass="entr" presetSubtype="8" fill="hold" grpId="0" nodeType="afterEffect">
                                  <p:stCondLst>
                                    <p:cond delay="1000"/>
                                  </p:stCondLst>
                                  <p:childTnLst>
                                    <p:set>
                                      <p:cBhvr>
                                        <p:cTn id="33" dur="1" fill="hold">
                                          <p:stCondLst>
                                            <p:cond delay="0"/>
                                          </p:stCondLst>
                                        </p:cTn>
                                        <p:tgtEl>
                                          <p:spTgt spid="35852">
                                            <p:txEl>
                                              <p:pRg st="3" end="3"/>
                                            </p:txEl>
                                          </p:spTgt>
                                        </p:tgtEl>
                                        <p:attrNameLst>
                                          <p:attrName>style.visibility</p:attrName>
                                        </p:attrNameLst>
                                      </p:cBhvr>
                                      <p:to>
                                        <p:strVal val="visible"/>
                                      </p:to>
                                    </p:set>
                                    <p:anim calcmode="lin" valueType="num">
                                      <p:cBhvr additive="base">
                                        <p:cTn id="34" dur="500" fill="hold"/>
                                        <p:tgtEl>
                                          <p:spTgt spid="35852">
                                            <p:txEl>
                                              <p:pRg st="3" end="3"/>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35852">
                                            <p:txEl>
                                              <p:pRg st="3" end="3"/>
                                            </p:txEl>
                                          </p:spTgt>
                                        </p:tgtEl>
                                        <p:attrNameLst>
                                          <p:attrName>ppt_y</p:attrName>
                                        </p:attrNameLst>
                                      </p:cBhvr>
                                      <p:tavLst>
                                        <p:tav tm="0">
                                          <p:val>
                                            <p:strVal val="#ppt_y"/>
                                          </p:val>
                                        </p:tav>
                                        <p:tav tm="100000">
                                          <p:val>
                                            <p:strVal val="#ppt_y"/>
                                          </p:val>
                                        </p:tav>
                                      </p:tavLst>
                                    </p:anim>
                                  </p:childTnLst>
                                </p:cTn>
                              </p:par>
                            </p:childTnLst>
                          </p:cTn>
                        </p:par>
                        <p:par>
                          <p:cTn id="36" fill="hold">
                            <p:stCondLst>
                              <p:cond delay="7500"/>
                            </p:stCondLst>
                            <p:childTnLst>
                              <p:par>
                                <p:cTn id="37" presetID="2" presetClass="entr" presetSubtype="8" fill="hold" grpId="0" nodeType="afterEffect">
                                  <p:stCondLst>
                                    <p:cond delay="1000"/>
                                  </p:stCondLst>
                                  <p:childTnLst>
                                    <p:set>
                                      <p:cBhvr>
                                        <p:cTn id="38" dur="1" fill="hold">
                                          <p:stCondLst>
                                            <p:cond delay="0"/>
                                          </p:stCondLst>
                                        </p:cTn>
                                        <p:tgtEl>
                                          <p:spTgt spid="35852">
                                            <p:txEl>
                                              <p:pRg st="4" end="4"/>
                                            </p:txEl>
                                          </p:spTgt>
                                        </p:tgtEl>
                                        <p:attrNameLst>
                                          <p:attrName>style.visibility</p:attrName>
                                        </p:attrNameLst>
                                      </p:cBhvr>
                                      <p:to>
                                        <p:strVal val="visible"/>
                                      </p:to>
                                    </p:set>
                                    <p:anim calcmode="lin" valueType="num">
                                      <p:cBhvr additive="base">
                                        <p:cTn id="39" dur="500" fill="hold"/>
                                        <p:tgtEl>
                                          <p:spTgt spid="35852">
                                            <p:txEl>
                                              <p:pRg st="4" end="4"/>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5852">
                                            <p:txEl>
                                              <p:pRg st="4" end="4"/>
                                            </p:txEl>
                                          </p:spTgt>
                                        </p:tgtEl>
                                        <p:attrNameLst>
                                          <p:attrName>ppt_y</p:attrName>
                                        </p:attrNameLst>
                                      </p:cBhvr>
                                      <p:tavLst>
                                        <p:tav tm="0">
                                          <p:val>
                                            <p:strVal val="#ppt_y"/>
                                          </p:val>
                                        </p:tav>
                                        <p:tav tm="100000">
                                          <p:val>
                                            <p:strVal val="#ppt_y"/>
                                          </p:val>
                                        </p:tav>
                                      </p:tavLst>
                                    </p:anim>
                                  </p:childTnLst>
                                </p:cTn>
                              </p:par>
                            </p:childTnLst>
                          </p:cTn>
                        </p:par>
                        <p:par>
                          <p:cTn id="41" fill="hold">
                            <p:stCondLst>
                              <p:cond delay="9000"/>
                            </p:stCondLst>
                            <p:childTnLst>
                              <p:par>
                                <p:cTn id="42" presetID="2" presetClass="entr" presetSubtype="8" fill="hold" grpId="0" nodeType="afterEffect">
                                  <p:stCondLst>
                                    <p:cond delay="0"/>
                                  </p:stCondLst>
                                  <p:childTnLst>
                                    <p:set>
                                      <p:cBhvr>
                                        <p:cTn id="43" dur="1" fill="hold">
                                          <p:stCondLst>
                                            <p:cond delay="0"/>
                                          </p:stCondLst>
                                        </p:cTn>
                                        <p:tgtEl>
                                          <p:spTgt spid="9218"/>
                                        </p:tgtEl>
                                        <p:attrNameLst>
                                          <p:attrName>style.visibility</p:attrName>
                                        </p:attrNameLst>
                                      </p:cBhvr>
                                      <p:to>
                                        <p:strVal val="visible"/>
                                      </p:to>
                                    </p:set>
                                    <p:anim calcmode="lin" valueType="num">
                                      <p:cBhvr additive="base">
                                        <p:cTn id="44" dur="500" fill="hold"/>
                                        <p:tgtEl>
                                          <p:spTgt spid="9218"/>
                                        </p:tgtEl>
                                        <p:attrNameLst>
                                          <p:attrName>ppt_x</p:attrName>
                                        </p:attrNameLst>
                                      </p:cBhvr>
                                      <p:tavLst>
                                        <p:tav tm="0">
                                          <p:val>
                                            <p:strVal val="0-#ppt_w/2"/>
                                          </p:val>
                                        </p:tav>
                                        <p:tav tm="100000">
                                          <p:val>
                                            <p:strVal val="#ppt_x"/>
                                          </p:val>
                                        </p:tav>
                                      </p:tavLst>
                                    </p:anim>
                                    <p:anim calcmode="lin" valueType="num">
                                      <p:cBhvr additive="base">
                                        <p:cTn id="45"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0" grpId="0" autoUpdateAnimBg="0"/>
      <p:bldP spid="35851" grpId="0" autoUpdateAnimBg="0"/>
      <p:bldP spid="35852" grpId="0" build="p" bldLvl="5" autoUpdateAnimBg="0" advAuto="1000"/>
      <p:bldP spid="9218"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56322"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56323"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7F614A36-FE1A-4DC2-B958-F38CB84FD3D9}" type="slidenum">
              <a:rPr lang="en-US" sz="1400">
                <a:latin typeface="Arial Narrow" pitchFamily="34" charset="0"/>
              </a:rPr>
              <a:pPr algn="r" eaLnBrk="0" hangingPunct="0">
                <a:spcBef>
                  <a:spcPct val="50000"/>
                </a:spcBef>
              </a:pPr>
              <a:t>41</a:t>
            </a:fld>
            <a:endParaRPr lang="en-US" sz="1400">
              <a:latin typeface="Arial Narrow" pitchFamily="34" charset="0"/>
            </a:endParaRPr>
          </a:p>
        </p:txBody>
      </p:sp>
      <p:sp>
        <p:nvSpPr>
          <p:cNvPr id="36874" name="Rectangle 10"/>
          <p:cNvSpPr>
            <a:spLocks noGrp="1" noChangeArrowheads="1"/>
          </p:cNvSpPr>
          <p:nvPr>
            <p:ph type="title" idx="4294967295"/>
          </p:nvPr>
        </p:nvSpPr>
        <p:spPr>
          <a:xfrm>
            <a:off x="0" y="609600"/>
            <a:ext cx="9144000" cy="533400"/>
          </a:xfrm>
          <a:noFill/>
        </p:spPr>
        <p:txBody>
          <a:bodyPr lIns="92075" tIns="46038" rIns="92075" bIns="46038"/>
          <a:lstStyle/>
          <a:p>
            <a:r>
              <a:rPr lang="tr-TR" sz="1800" b="1" i="1">
                <a:effectLst>
                  <a:outerShdw blurRad="38100" dist="38100" dir="2700000" algn="tl">
                    <a:srgbClr val="C0C0C0"/>
                  </a:outerShdw>
                </a:effectLst>
              </a:rPr>
              <a:t>KALİTE GELECEKTİR !...-5</a:t>
            </a:r>
            <a:endParaRPr lang="tr-TR" sz="2000">
              <a:effectLst>
                <a:outerShdw blurRad="38100" dist="38100" dir="2700000" algn="tl">
                  <a:srgbClr val="C0C0C0"/>
                </a:outerShdw>
              </a:effectLst>
            </a:endParaRPr>
          </a:p>
        </p:txBody>
      </p:sp>
      <p:sp>
        <p:nvSpPr>
          <p:cNvPr id="36875" name="Text Box 11"/>
          <p:cNvSpPr txBox="1">
            <a:spLocks noChangeArrowheads="1"/>
          </p:cNvSpPr>
          <p:nvPr/>
        </p:nvSpPr>
        <p:spPr bwMode="auto">
          <a:xfrm>
            <a:off x="2057400" y="1858963"/>
            <a:ext cx="4953000" cy="884237"/>
          </a:xfrm>
          <a:prstGeom prst="rect">
            <a:avLst/>
          </a:prstGeom>
          <a:noFill/>
          <a:ln w="12700">
            <a:noFill/>
            <a:miter lim="800000"/>
            <a:headEnd type="none" w="sm" len="sm"/>
            <a:tailEnd type="none" w="sm" len="sm"/>
          </a:ln>
        </p:spPr>
        <p:txBody>
          <a:bodyPr>
            <a:spAutoFit/>
          </a:bodyPr>
          <a:lstStyle/>
          <a:p>
            <a:pPr eaLnBrk="0" hangingPunct="0">
              <a:spcBef>
                <a:spcPct val="50000"/>
              </a:spcBef>
            </a:pPr>
            <a:r>
              <a:rPr lang="tr-TR" sz="2800" b="1">
                <a:solidFill>
                  <a:srgbClr val="FF3300"/>
                </a:solidFill>
              </a:rPr>
              <a:t>OLGUNLUK SEVİYESİ 5</a:t>
            </a:r>
            <a:r>
              <a:rPr lang="tr-TR" sz="2800" b="1">
                <a:solidFill>
                  <a:schemeClr val="tx2"/>
                </a:solidFill>
              </a:rPr>
              <a:t>           </a:t>
            </a:r>
            <a:r>
              <a:rPr lang="tr-TR">
                <a:solidFill>
                  <a:schemeClr val="tx2"/>
                </a:solidFill>
              </a:rPr>
              <a:t>  BİR EKİP ÇALIŞMASI</a:t>
            </a:r>
            <a:endParaRPr lang="tr-TR" sz="2800"/>
          </a:p>
        </p:txBody>
      </p:sp>
      <p:sp>
        <p:nvSpPr>
          <p:cNvPr id="36876" name="Rectangle 12"/>
          <p:cNvSpPr>
            <a:spLocks noGrp="1" noChangeArrowheads="1"/>
          </p:cNvSpPr>
          <p:nvPr>
            <p:ph type="body" idx="4294967295"/>
          </p:nvPr>
        </p:nvSpPr>
        <p:spPr>
          <a:xfrm>
            <a:off x="1136650" y="2895600"/>
            <a:ext cx="6740525" cy="2971800"/>
          </a:xfrm>
          <a:noFill/>
        </p:spPr>
        <p:txBody>
          <a:bodyPr lIns="92075" tIns="46038" rIns="92075" bIns="46038"/>
          <a:lstStyle/>
          <a:p>
            <a:pPr>
              <a:buFont typeface="Wingdings" pitchFamily="2" charset="2"/>
              <a:buBlip>
                <a:blip r:embed="rId2"/>
              </a:buBlip>
            </a:pPr>
            <a:r>
              <a:rPr lang="tr-TR" sz="2000">
                <a:solidFill>
                  <a:srgbClr val="3333CC"/>
                </a:solidFill>
                <a:effectLst>
                  <a:outerShdw blurRad="38100" dist="38100" dir="2700000" algn="tl">
                    <a:srgbClr val="C0C0C0"/>
                  </a:outerShdw>
                </a:effectLst>
              </a:rPr>
              <a:t>KURULUŞTA YATAY VE DİKEY HABERLEŞME VAR,</a:t>
            </a:r>
          </a:p>
          <a:p>
            <a:pPr>
              <a:buFont typeface="Wingdings" pitchFamily="2" charset="2"/>
              <a:buBlip>
                <a:blip r:embed="rId2"/>
              </a:buBlip>
            </a:pPr>
            <a:r>
              <a:rPr lang="tr-TR" sz="2000">
                <a:solidFill>
                  <a:srgbClr val="3333CC"/>
                </a:solidFill>
                <a:effectLst>
                  <a:outerShdw blurRad="38100" dist="38100" dir="2700000" algn="tl">
                    <a:srgbClr val="C0C0C0"/>
                  </a:outerShdw>
                </a:effectLst>
              </a:rPr>
              <a:t>KALİTEYE GÖNÜLLÜ KATILIM VE EKİP ÇALIŞMASI VAR,</a:t>
            </a:r>
          </a:p>
          <a:p>
            <a:pPr>
              <a:buFont typeface="Wingdings" pitchFamily="2" charset="2"/>
              <a:buBlip>
                <a:blip r:embed="rId2"/>
              </a:buBlip>
            </a:pPr>
            <a:r>
              <a:rPr lang="tr-TR" sz="2000">
                <a:solidFill>
                  <a:srgbClr val="3333CC"/>
                </a:solidFill>
                <a:effectLst>
                  <a:outerShdw blurRad="38100" dist="38100" dir="2700000" algn="tl">
                    <a:srgbClr val="C0C0C0"/>
                  </a:outerShdw>
                </a:effectLst>
              </a:rPr>
              <a:t>YÖNETİM ZORLAMALARI YOK, </a:t>
            </a:r>
          </a:p>
          <a:p>
            <a:pPr>
              <a:buFont typeface="Wingdings" pitchFamily="2" charset="2"/>
              <a:buBlip>
                <a:blip r:embed="rId2"/>
              </a:buBlip>
            </a:pPr>
            <a:r>
              <a:rPr lang="tr-TR" sz="2000">
                <a:solidFill>
                  <a:srgbClr val="3333CC"/>
                </a:solidFill>
                <a:effectLst>
                  <a:outerShdw blurRad="38100" dist="38100" dir="2700000" algn="tl">
                    <a:srgbClr val="C0C0C0"/>
                  </a:outerShdw>
                </a:effectLst>
              </a:rPr>
              <a:t>UZUN DÖNEM STRATEJİLER BELİRLENMİŞ,</a:t>
            </a:r>
          </a:p>
          <a:p>
            <a:pPr>
              <a:buFont typeface="Wingdings" pitchFamily="2" charset="2"/>
              <a:buBlip>
                <a:blip r:embed="rId2"/>
              </a:buBlip>
            </a:pPr>
            <a:r>
              <a:rPr lang="tr-TR" sz="2000">
                <a:solidFill>
                  <a:srgbClr val="3333CC"/>
                </a:solidFill>
                <a:effectLst>
                  <a:outerShdw blurRad="38100" dist="38100" dir="2700000" algn="tl">
                    <a:srgbClr val="C0C0C0"/>
                  </a:outerShdw>
                </a:effectLst>
              </a:rPr>
              <a:t>MORAL YÜKSEK, İŞGÜCÜ DENGELİ,</a:t>
            </a:r>
          </a:p>
          <a:p>
            <a:pPr>
              <a:buFont typeface="Wingdings" pitchFamily="2" charset="2"/>
              <a:buBlip>
                <a:blip r:embed="rId2"/>
              </a:buBlip>
            </a:pPr>
            <a:r>
              <a:rPr lang="tr-TR" sz="2000">
                <a:solidFill>
                  <a:srgbClr val="3333CC"/>
                </a:solidFill>
                <a:effectLst>
                  <a:outerShdw blurRad="38100" dist="38100" dir="2700000" algn="tl">
                    <a:srgbClr val="C0C0C0"/>
                  </a:outerShdw>
                </a:effectLst>
              </a:rPr>
              <a:t>PAZAR KALICI VE SÜREKLİ.</a:t>
            </a:r>
          </a:p>
        </p:txBody>
      </p:sp>
      <p:sp>
        <p:nvSpPr>
          <p:cNvPr id="9218"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sz="2000" b="1" i="1">
                <a:solidFill>
                  <a:schemeClr val="bg1"/>
                </a:solidFill>
                <a:effectLst>
                  <a:outerShdw blurRad="38100" dist="38100" dir="2700000" algn="tl">
                    <a:srgbClr val="000000"/>
                  </a:outerShdw>
                </a:effectLst>
                <a:latin typeface="Verdana" pitchFamily="34" charset="0"/>
              </a:rPr>
              <a:t>KALİTE GELECEKTİR 5</a:t>
            </a:r>
            <a:endParaRPr lang="en-AU" sz="2000" b="1" i="1">
              <a:solidFill>
                <a:schemeClr val="bg1"/>
              </a:solidFill>
              <a:effectLst>
                <a:outerShdw blurRad="38100" dist="38100" dir="2700000" algn="tl">
                  <a:srgbClr val="000000"/>
                </a:outerShdw>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874"/>
                                        </p:tgtEl>
                                        <p:attrNameLst>
                                          <p:attrName>style.visibility</p:attrName>
                                        </p:attrNameLst>
                                      </p:cBhvr>
                                      <p:to>
                                        <p:strVal val="visible"/>
                                      </p:to>
                                    </p:set>
                                    <p:anim calcmode="lin" valueType="num">
                                      <p:cBhvr additive="base">
                                        <p:cTn id="7" dur="500" fill="hold"/>
                                        <p:tgtEl>
                                          <p:spTgt spid="36874"/>
                                        </p:tgtEl>
                                        <p:attrNameLst>
                                          <p:attrName>ppt_x</p:attrName>
                                        </p:attrNameLst>
                                      </p:cBhvr>
                                      <p:tavLst>
                                        <p:tav tm="0">
                                          <p:val>
                                            <p:strVal val="0-#ppt_w/2"/>
                                          </p:val>
                                        </p:tav>
                                        <p:tav tm="100000">
                                          <p:val>
                                            <p:strVal val="#ppt_x"/>
                                          </p:val>
                                        </p:tav>
                                      </p:tavLst>
                                    </p:anim>
                                    <p:anim calcmode="lin" valueType="num">
                                      <p:cBhvr additive="base">
                                        <p:cTn id="8" dur="500" fill="hold"/>
                                        <p:tgtEl>
                                          <p:spTgt spid="368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grpId="0" nodeType="afterEffect">
                                  <p:stCondLst>
                                    <p:cond delay="0"/>
                                  </p:stCondLst>
                                  <p:childTnLst>
                                    <p:set>
                                      <p:cBhvr>
                                        <p:cTn id="11" dur="1" fill="hold">
                                          <p:stCondLst>
                                            <p:cond delay="0"/>
                                          </p:stCondLst>
                                        </p:cTn>
                                        <p:tgtEl>
                                          <p:spTgt spid="36875"/>
                                        </p:tgtEl>
                                        <p:attrNameLst>
                                          <p:attrName>style.visibility</p:attrName>
                                        </p:attrNameLst>
                                      </p:cBhvr>
                                      <p:to>
                                        <p:strVal val="visible"/>
                                      </p:to>
                                    </p:set>
                                    <p:anim calcmode="lin" valueType="num">
                                      <p:cBhvr>
                                        <p:cTn id="12" dur="1000" fill="hold"/>
                                        <p:tgtEl>
                                          <p:spTgt spid="36875"/>
                                        </p:tgtEl>
                                        <p:attrNameLst>
                                          <p:attrName>ppt_w</p:attrName>
                                        </p:attrNameLst>
                                      </p:cBhvr>
                                      <p:tavLst>
                                        <p:tav tm="0">
                                          <p:val>
                                            <p:fltVal val="0"/>
                                          </p:val>
                                        </p:tav>
                                        <p:tav tm="100000">
                                          <p:val>
                                            <p:strVal val="#ppt_w"/>
                                          </p:val>
                                        </p:tav>
                                      </p:tavLst>
                                    </p:anim>
                                    <p:anim calcmode="lin" valueType="num">
                                      <p:cBhvr>
                                        <p:cTn id="13" dur="1000" fill="hold"/>
                                        <p:tgtEl>
                                          <p:spTgt spid="36875"/>
                                        </p:tgtEl>
                                        <p:attrNameLst>
                                          <p:attrName>ppt_h</p:attrName>
                                        </p:attrNameLst>
                                      </p:cBhvr>
                                      <p:tavLst>
                                        <p:tav tm="0">
                                          <p:val>
                                            <p:fltVal val="0"/>
                                          </p:val>
                                        </p:tav>
                                        <p:tav tm="100000">
                                          <p:val>
                                            <p:strVal val="#ppt_h"/>
                                          </p:val>
                                        </p:tav>
                                      </p:tavLst>
                                    </p:anim>
                                    <p:anim calcmode="lin" valueType="num">
                                      <p:cBhvr>
                                        <p:cTn id="14" dur="1000" fill="hold"/>
                                        <p:tgtEl>
                                          <p:spTgt spid="3687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6875"/>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2" presetClass="entr" presetSubtype="8" fill="hold" grpId="0" nodeType="afterEffect">
                                  <p:stCondLst>
                                    <p:cond delay="1000"/>
                                  </p:stCondLst>
                                  <p:childTnLst>
                                    <p:set>
                                      <p:cBhvr>
                                        <p:cTn id="18" dur="1" fill="hold">
                                          <p:stCondLst>
                                            <p:cond delay="0"/>
                                          </p:stCondLst>
                                        </p:cTn>
                                        <p:tgtEl>
                                          <p:spTgt spid="36876">
                                            <p:txEl>
                                              <p:pRg st="0" end="0"/>
                                            </p:txEl>
                                          </p:spTgt>
                                        </p:tgtEl>
                                        <p:attrNameLst>
                                          <p:attrName>style.visibility</p:attrName>
                                        </p:attrNameLst>
                                      </p:cBhvr>
                                      <p:to>
                                        <p:strVal val="visible"/>
                                      </p:to>
                                    </p:set>
                                    <p:anim calcmode="lin" valueType="num">
                                      <p:cBhvr additive="base">
                                        <p:cTn id="19" dur="500" fill="hold"/>
                                        <p:tgtEl>
                                          <p:spTgt spid="3687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876">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2" presetClass="entr" presetSubtype="8" fill="hold" grpId="0" nodeType="afterEffect">
                                  <p:stCondLst>
                                    <p:cond delay="1000"/>
                                  </p:stCondLst>
                                  <p:childTnLst>
                                    <p:set>
                                      <p:cBhvr>
                                        <p:cTn id="23" dur="1" fill="hold">
                                          <p:stCondLst>
                                            <p:cond delay="0"/>
                                          </p:stCondLst>
                                        </p:cTn>
                                        <p:tgtEl>
                                          <p:spTgt spid="36876">
                                            <p:txEl>
                                              <p:pRg st="1" end="1"/>
                                            </p:txEl>
                                          </p:spTgt>
                                        </p:tgtEl>
                                        <p:attrNameLst>
                                          <p:attrName>style.visibility</p:attrName>
                                        </p:attrNameLst>
                                      </p:cBhvr>
                                      <p:to>
                                        <p:strVal val="visible"/>
                                      </p:to>
                                    </p:set>
                                    <p:anim calcmode="lin" valueType="num">
                                      <p:cBhvr additive="base">
                                        <p:cTn id="24" dur="500" fill="hold"/>
                                        <p:tgtEl>
                                          <p:spTgt spid="36876">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6876">
                                            <p:txEl>
                                              <p:pRg st="1" end="1"/>
                                            </p:txEl>
                                          </p:spTgt>
                                        </p:tgtEl>
                                        <p:attrNameLst>
                                          <p:attrName>ppt_y</p:attrName>
                                        </p:attrNameLst>
                                      </p:cBhvr>
                                      <p:tavLst>
                                        <p:tav tm="0">
                                          <p:val>
                                            <p:strVal val="#ppt_y"/>
                                          </p:val>
                                        </p:tav>
                                        <p:tav tm="100000">
                                          <p:val>
                                            <p:strVal val="#ppt_y"/>
                                          </p:val>
                                        </p:tav>
                                      </p:tavLst>
                                    </p:anim>
                                  </p:childTnLst>
                                </p:cTn>
                              </p:par>
                            </p:childTnLst>
                          </p:cTn>
                        </p:par>
                        <p:par>
                          <p:cTn id="26" fill="hold">
                            <p:stCondLst>
                              <p:cond delay="4500"/>
                            </p:stCondLst>
                            <p:childTnLst>
                              <p:par>
                                <p:cTn id="27" presetID="2" presetClass="entr" presetSubtype="8" fill="hold" grpId="0" nodeType="afterEffect">
                                  <p:stCondLst>
                                    <p:cond delay="1000"/>
                                  </p:stCondLst>
                                  <p:childTnLst>
                                    <p:set>
                                      <p:cBhvr>
                                        <p:cTn id="28" dur="1" fill="hold">
                                          <p:stCondLst>
                                            <p:cond delay="0"/>
                                          </p:stCondLst>
                                        </p:cTn>
                                        <p:tgtEl>
                                          <p:spTgt spid="36876">
                                            <p:txEl>
                                              <p:pRg st="2" end="2"/>
                                            </p:txEl>
                                          </p:spTgt>
                                        </p:tgtEl>
                                        <p:attrNameLst>
                                          <p:attrName>style.visibility</p:attrName>
                                        </p:attrNameLst>
                                      </p:cBhvr>
                                      <p:to>
                                        <p:strVal val="visible"/>
                                      </p:to>
                                    </p:set>
                                    <p:anim calcmode="lin" valueType="num">
                                      <p:cBhvr additive="base">
                                        <p:cTn id="29" dur="500" fill="hold"/>
                                        <p:tgtEl>
                                          <p:spTgt spid="36876">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6876">
                                            <p:txEl>
                                              <p:pRg st="2" end="2"/>
                                            </p:txEl>
                                          </p:spTgt>
                                        </p:tgtEl>
                                        <p:attrNameLst>
                                          <p:attrName>ppt_y</p:attrName>
                                        </p:attrNameLst>
                                      </p:cBhvr>
                                      <p:tavLst>
                                        <p:tav tm="0">
                                          <p:val>
                                            <p:strVal val="#ppt_y"/>
                                          </p:val>
                                        </p:tav>
                                        <p:tav tm="100000">
                                          <p:val>
                                            <p:strVal val="#ppt_y"/>
                                          </p:val>
                                        </p:tav>
                                      </p:tavLst>
                                    </p:anim>
                                  </p:childTnLst>
                                </p:cTn>
                              </p:par>
                            </p:childTnLst>
                          </p:cTn>
                        </p:par>
                        <p:par>
                          <p:cTn id="31" fill="hold">
                            <p:stCondLst>
                              <p:cond delay="6000"/>
                            </p:stCondLst>
                            <p:childTnLst>
                              <p:par>
                                <p:cTn id="32" presetID="2" presetClass="entr" presetSubtype="8" fill="hold" grpId="0" nodeType="afterEffect">
                                  <p:stCondLst>
                                    <p:cond delay="1000"/>
                                  </p:stCondLst>
                                  <p:childTnLst>
                                    <p:set>
                                      <p:cBhvr>
                                        <p:cTn id="33" dur="1" fill="hold">
                                          <p:stCondLst>
                                            <p:cond delay="0"/>
                                          </p:stCondLst>
                                        </p:cTn>
                                        <p:tgtEl>
                                          <p:spTgt spid="36876">
                                            <p:txEl>
                                              <p:pRg st="3" end="3"/>
                                            </p:txEl>
                                          </p:spTgt>
                                        </p:tgtEl>
                                        <p:attrNameLst>
                                          <p:attrName>style.visibility</p:attrName>
                                        </p:attrNameLst>
                                      </p:cBhvr>
                                      <p:to>
                                        <p:strVal val="visible"/>
                                      </p:to>
                                    </p:set>
                                    <p:anim calcmode="lin" valueType="num">
                                      <p:cBhvr additive="base">
                                        <p:cTn id="34" dur="500" fill="hold"/>
                                        <p:tgtEl>
                                          <p:spTgt spid="36876">
                                            <p:txEl>
                                              <p:pRg st="3" end="3"/>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36876">
                                            <p:txEl>
                                              <p:pRg st="3" end="3"/>
                                            </p:txEl>
                                          </p:spTgt>
                                        </p:tgtEl>
                                        <p:attrNameLst>
                                          <p:attrName>ppt_y</p:attrName>
                                        </p:attrNameLst>
                                      </p:cBhvr>
                                      <p:tavLst>
                                        <p:tav tm="0">
                                          <p:val>
                                            <p:strVal val="#ppt_y"/>
                                          </p:val>
                                        </p:tav>
                                        <p:tav tm="100000">
                                          <p:val>
                                            <p:strVal val="#ppt_y"/>
                                          </p:val>
                                        </p:tav>
                                      </p:tavLst>
                                    </p:anim>
                                  </p:childTnLst>
                                </p:cTn>
                              </p:par>
                            </p:childTnLst>
                          </p:cTn>
                        </p:par>
                        <p:par>
                          <p:cTn id="36" fill="hold">
                            <p:stCondLst>
                              <p:cond delay="7500"/>
                            </p:stCondLst>
                            <p:childTnLst>
                              <p:par>
                                <p:cTn id="37" presetID="2" presetClass="entr" presetSubtype="8" fill="hold" grpId="0" nodeType="afterEffect">
                                  <p:stCondLst>
                                    <p:cond delay="1000"/>
                                  </p:stCondLst>
                                  <p:childTnLst>
                                    <p:set>
                                      <p:cBhvr>
                                        <p:cTn id="38" dur="1" fill="hold">
                                          <p:stCondLst>
                                            <p:cond delay="0"/>
                                          </p:stCondLst>
                                        </p:cTn>
                                        <p:tgtEl>
                                          <p:spTgt spid="36876">
                                            <p:txEl>
                                              <p:pRg st="4" end="4"/>
                                            </p:txEl>
                                          </p:spTgt>
                                        </p:tgtEl>
                                        <p:attrNameLst>
                                          <p:attrName>style.visibility</p:attrName>
                                        </p:attrNameLst>
                                      </p:cBhvr>
                                      <p:to>
                                        <p:strVal val="visible"/>
                                      </p:to>
                                    </p:set>
                                    <p:anim calcmode="lin" valueType="num">
                                      <p:cBhvr additive="base">
                                        <p:cTn id="39" dur="500" fill="hold"/>
                                        <p:tgtEl>
                                          <p:spTgt spid="36876">
                                            <p:txEl>
                                              <p:pRg st="4" end="4"/>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6876">
                                            <p:txEl>
                                              <p:pRg st="4" end="4"/>
                                            </p:txEl>
                                          </p:spTgt>
                                        </p:tgtEl>
                                        <p:attrNameLst>
                                          <p:attrName>ppt_y</p:attrName>
                                        </p:attrNameLst>
                                      </p:cBhvr>
                                      <p:tavLst>
                                        <p:tav tm="0">
                                          <p:val>
                                            <p:strVal val="#ppt_y"/>
                                          </p:val>
                                        </p:tav>
                                        <p:tav tm="100000">
                                          <p:val>
                                            <p:strVal val="#ppt_y"/>
                                          </p:val>
                                        </p:tav>
                                      </p:tavLst>
                                    </p:anim>
                                  </p:childTnLst>
                                </p:cTn>
                              </p:par>
                            </p:childTnLst>
                          </p:cTn>
                        </p:par>
                        <p:par>
                          <p:cTn id="41" fill="hold">
                            <p:stCondLst>
                              <p:cond delay="9000"/>
                            </p:stCondLst>
                            <p:childTnLst>
                              <p:par>
                                <p:cTn id="42" presetID="2" presetClass="entr" presetSubtype="8" fill="hold" grpId="0" nodeType="afterEffect">
                                  <p:stCondLst>
                                    <p:cond delay="1000"/>
                                  </p:stCondLst>
                                  <p:childTnLst>
                                    <p:set>
                                      <p:cBhvr>
                                        <p:cTn id="43" dur="1" fill="hold">
                                          <p:stCondLst>
                                            <p:cond delay="0"/>
                                          </p:stCondLst>
                                        </p:cTn>
                                        <p:tgtEl>
                                          <p:spTgt spid="36876">
                                            <p:txEl>
                                              <p:pRg st="5" end="5"/>
                                            </p:txEl>
                                          </p:spTgt>
                                        </p:tgtEl>
                                        <p:attrNameLst>
                                          <p:attrName>style.visibility</p:attrName>
                                        </p:attrNameLst>
                                      </p:cBhvr>
                                      <p:to>
                                        <p:strVal val="visible"/>
                                      </p:to>
                                    </p:set>
                                    <p:anim calcmode="lin" valueType="num">
                                      <p:cBhvr additive="base">
                                        <p:cTn id="44" dur="500" fill="hold"/>
                                        <p:tgtEl>
                                          <p:spTgt spid="36876">
                                            <p:txEl>
                                              <p:pRg st="5" end="5"/>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36876">
                                            <p:txEl>
                                              <p:pRg st="5" end="5"/>
                                            </p:txEl>
                                          </p:spTgt>
                                        </p:tgtEl>
                                        <p:attrNameLst>
                                          <p:attrName>ppt_y</p:attrName>
                                        </p:attrNameLst>
                                      </p:cBhvr>
                                      <p:tavLst>
                                        <p:tav tm="0">
                                          <p:val>
                                            <p:strVal val="#ppt_y"/>
                                          </p:val>
                                        </p:tav>
                                        <p:tav tm="100000">
                                          <p:val>
                                            <p:strVal val="#ppt_y"/>
                                          </p:val>
                                        </p:tav>
                                      </p:tavLst>
                                    </p:anim>
                                  </p:childTnLst>
                                </p:cTn>
                              </p:par>
                            </p:childTnLst>
                          </p:cTn>
                        </p:par>
                        <p:par>
                          <p:cTn id="46" fill="hold">
                            <p:stCondLst>
                              <p:cond delay="10500"/>
                            </p:stCondLst>
                            <p:childTnLst>
                              <p:par>
                                <p:cTn id="47" presetID="2" presetClass="entr" presetSubtype="8" fill="hold" grpId="0" nodeType="afterEffect">
                                  <p:stCondLst>
                                    <p:cond delay="0"/>
                                  </p:stCondLst>
                                  <p:childTnLst>
                                    <p:set>
                                      <p:cBhvr>
                                        <p:cTn id="48" dur="1" fill="hold">
                                          <p:stCondLst>
                                            <p:cond delay="0"/>
                                          </p:stCondLst>
                                        </p:cTn>
                                        <p:tgtEl>
                                          <p:spTgt spid="9218"/>
                                        </p:tgtEl>
                                        <p:attrNameLst>
                                          <p:attrName>style.visibility</p:attrName>
                                        </p:attrNameLst>
                                      </p:cBhvr>
                                      <p:to>
                                        <p:strVal val="visible"/>
                                      </p:to>
                                    </p:set>
                                    <p:anim calcmode="lin" valueType="num">
                                      <p:cBhvr additive="base">
                                        <p:cTn id="49" dur="500" fill="hold"/>
                                        <p:tgtEl>
                                          <p:spTgt spid="9218"/>
                                        </p:tgtEl>
                                        <p:attrNameLst>
                                          <p:attrName>ppt_x</p:attrName>
                                        </p:attrNameLst>
                                      </p:cBhvr>
                                      <p:tavLst>
                                        <p:tav tm="0">
                                          <p:val>
                                            <p:strVal val="0-#ppt_w/2"/>
                                          </p:val>
                                        </p:tav>
                                        <p:tav tm="100000">
                                          <p:val>
                                            <p:strVal val="#ppt_x"/>
                                          </p:val>
                                        </p:tav>
                                      </p:tavLst>
                                    </p:anim>
                                    <p:anim calcmode="lin" valueType="num">
                                      <p:cBhvr additive="base">
                                        <p:cTn id="50"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autoUpdateAnimBg="0"/>
      <p:bldP spid="36875" grpId="0" autoUpdateAnimBg="0"/>
      <p:bldP spid="36876" grpId="0" build="p" bldLvl="5" autoUpdateAnimBg="0" advAuto="1000"/>
      <p:bldP spid="9218"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57346"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57347"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7BC56AB1-18E6-426B-9B38-69E9245E43D9}" type="slidenum">
              <a:rPr lang="en-US" sz="1400">
                <a:latin typeface="Arial Narrow" pitchFamily="34" charset="0"/>
              </a:rPr>
              <a:pPr algn="r" eaLnBrk="0" hangingPunct="0">
                <a:spcBef>
                  <a:spcPct val="50000"/>
                </a:spcBef>
              </a:pPr>
              <a:t>42</a:t>
            </a:fld>
            <a:endParaRPr lang="en-US" sz="1400">
              <a:latin typeface="Arial Narrow" pitchFamily="34" charset="0"/>
            </a:endParaRPr>
          </a:p>
        </p:txBody>
      </p:sp>
      <p:sp>
        <p:nvSpPr>
          <p:cNvPr id="37898" name="Rectangle 10"/>
          <p:cNvSpPr>
            <a:spLocks noGrp="1" noChangeArrowheads="1"/>
          </p:cNvSpPr>
          <p:nvPr>
            <p:ph type="title" idx="4294967295"/>
          </p:nvPr>
        </p:nvSpPr>
        <p:spPr>
          <a:xfrm>
            <a:off x="141288" y="838200"/>
            <a:ext cx="9144000" cy="69850"/>
          </a:xfrm>
          <a:noFill/>
        </p:spPr>
        <p:txBody>
          <a:bodyPr lIns="92075" tIns="46038" rIns="92075" bIns="46038"/>
          <a:lstStyle/>
          <a:p>
            <a:endParaRPr lang="tr-TR" sz="2000">
              <a:effectLst>
                <a:outerShdw blurRad="38100" dist="38100" dir="2700000" algn="tl">
                  <a:srgbClr val="C0C0C0"/>
                </a:outerShdw>
              </a:effectLst>
            </a:endParaRPr>
          </a:p>
        </p:txBody>
      </p:sp>
      <p:graphicFrame>
        <p:nvGraphicFramePr>
          <p:cNvPr id="37899" name="Object 11"/>
          <p:cNvGraphicFramePr>
            <a:graphicFrameLocks noChangeAspect="1"/>
          </p:cNvGraphicFramePr>
          <p:nvPr/>
        </p:nvGraphicFramePr>
        <p:xfrm>
          <a:off x="1079500" y="2209800"/>
          <a:ext cx="1452563" cy="3995738"/>
        </p:xfrm>
        <a:graphic>
          <a:graphicData uri="http://schemas.openxmlformats.org/presentationml/2006/ole">
            <p:oleObj spid="_x0000_s57349" name="Clip" r:id="rId3" imgW="1857600" imgH="3995640" progId="MS_ClipArt_Gallery.2">
              <p:embed/>
            </p:oleObj>
          </a:graphicData>
        </a:graphic>
      </p:graphicFrame>
      <p:sp>
        <p:nvSpPr>
          <p:cNvPr id="37900" name="Text Box 12"/>
          <p:cNvSpPr txBox="1">
            <a:spLocks noChangeArrowheads="1"/>
          </p:cNvSpPr>
          <p:nvPr/>
        </p:nvSpPr>
        <p:spPr bwMode="auto">
          <a:xfrm>
            <a:off x="2684463" y="3810000"/>
            <a:ext cx="4419600" cy="1646238"/>
          </a:xfrm>
          <a:prstGeom prst="rect">
            <a:avLst/>
          </a:prstGeom>
          <a:noFill/>
          <a:ln w="12700">
            <a:noFill/>
            <a:miter lim="800000"/>
            <a:headEnd type="none" w="sm" len="sm"/>
            <a:tailEnd type="none" w="sm" len="sm"/>
          </a:ln>
        </p:spPr>
        <p:txBody>
          <a:bodyPr>
            <a:spAutoFit/>
          </a:bodyPr>
          <a:lstStyle/>
          <a:p>
            <a:pPr algn="ctr" eaLnBrk="0" hangingPunct="0"/>
            <a:r>
              <a:rPr lang="tr-TR" sz="5400">
                <a:solidFill>
                  <a:srgbClr val="3333CC"/>
                </a:solidFill>
              </a:rPr>
              <a:t>SİZ</a:t>
            </a:r>
            <a:endParaRPr lang="tr-TR" sz="4800">
              <a:solidFill>
                <a:srgbClr val="3333CC"/>
              </a:solidFill>
            </a:endParaRPr>
          </a:p>
          <a:p>
            <a:pPr algn="ctr" eaLnBrk="0" hangingPunct="0"/>
            <a:r>
              <a:rPr lang="tr-TR" sz="4800">
                <a:solidFill>
                  <a:srgbClr val="3333CC"/>
                </a:solidFill>
              </a:rPr>
              <a:t>NEREDESİNİZ?</a:t>
            </a:r>
          </a:p>
        </p:txBody>
      </p:sp>
      <p:pic>
        <p:nvPicPr>
          <p:cNvPr id="37901" name="Picture 13" descr="SASIRMIS"/>
          <p:cNvPicPr>
            <a:picLocks noChangeAspect="1" noChangeArrowheads="1"/>
          </p:cNvPicPr>
          <p:nvPr/>
        </p:nvPicPr>
        <p:blipFill>
          <a:blip r:embed="rId4" cstate="print"/>
          <a:srcRect/>
          <a:stretch>
            <a:fillRect/>
          </a:stretch>
        </p:blipFill>
        <p:spPr bwMode="auto">
          <a:xfrm>
            <a:off x="6157913" y="1981200"/>
            <a:ext cx="2833687" cy="4035425"/>
          </a:xfrm>
          <a:prstGeom prst="rect">
            <a:avLst/>
          </a:prstGeom>
          <a:noFill/>
          <a:ln w="9525">
            <a:noFill/>
            <a:miter lim="800000"/>
            <a:headEnd/>
            <a:tailEnd/>
          </a:ln>
        </p:spPr>
      </p:pic>
      <p:sp>
        <p:nvSpPr>
          <p:cNvPr id="9218"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sz="2000" b="1" i="1">
                <a:solidFill>
                  <a:schemeClr val="bg1"/>
                </a:solidFill>
                <a:effectLst>
                  <a:outerShdw blurRad="38100" dist="38100" dir="2700000" algn="tl">
                    <a:srgbClr val="000000"/>
                  </a:outerShdw>
                </a:effectLst>
                <a:latin typeface="Verdana" pitchFamily="34" charset="0"/>
              </a:rPr>
              <a:t>KALİTE GELECEKTİR </a:t>
            </a:r>
            <a:endParaRPr lang="en-AU" sz="2000" b="1" i="1">
              <a:solidFill>
                <a:schemeClr val="bg1"/>
              </a:solidFill>
              <a:effectLst>
                <a:outerShdw blurRad="38100" dist="38100" dir="2700000" algn="tl">
                  <a:srgbClr val="000000"/>
                </a:outerShdw>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37898"/>
                                        </p:tgtEl>
                                        <p:attrNameLst>
                                          <p:attrName>style.visibility</p:attrName>
                                        </p:attrNameLst>
                                      </p:cBhvr>
                                      <p:to>
                                        <p:strVal val="visible"/>
                                      </p:to>
                                    </p:set>
                                    <p:anim calcmode="lin" valueType="num">
                                      <p:cBhvr additive="base">
                                        <p:cTn id="7" dur="500" fill="hold"/>
                                        <p:tgtEl>
                                          <p:spTgt spid="37898"/>
                                        </p:tgtEl>
                                        <p:attrNameLst>
                                          <p:attrName>ppt_x</p:attrName>
                                        </p:attrNameLst>
                                      </p:cBhvr>
                                      <p:tavLst>
                                        <p:tav tm="0">
                                          <p:val>
                                            <p:strVal val="0-#ppt_w/2"/>
                                          </p:val>
                                        </p:tav>
                                        <p:tav tm="100000">
                                          <p:val>
                                            <p:strVal val="#ppt_x"/>
                                          </p:val>
                                        </p:tav>
                                      </p:tavLst>
                                    </p:anim>
                                    <p:anim calcmode="lin" valueType="num">
                                      <p:cBhvr additive="base">
                                        <p:cTn id="8" dur="500" fill="hold"/>
                                        <p:tgtEl>
                                          <p:spTgt spid="378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9" presetClass="entr" presetSubtype="10" fill="hold" nodeType="afterEffect">
                                  <p:stCondLst>
                                    <p:cond delay="0"/>
                                  </p:stCondLst>
                                  <p:childTnLst>
                                    <p:set>
                                      <p:cBhvr>
                                        <p:cTn id="11" dur="1" fill="hold">
                                          <p:stCondLst>
                                            <p:cond delay="0"/>
                                          </p:stCondLst>
                                        </p:cTn>
                                        <p:tgtEl>
                                          <p:spTgt spid="37899"/>
                                        </p:tgtEl>
                                        <p:attrNameLst>
                                          <p:attrName>style.visibility</p:attrName>
                                        </p:attrNameLst>
                                      </p:cBhvr>
                                      <p:to>
                                        <p:strVal val="visible"/>
                                      </p:to>
                                    </p:set>
                                    <p:anim calcmode="lin" valueType="num">
                                      <p:cBhvr>
                                        <p:cTn id="12" dur="5000" fill="hold"/>
                                        <p:tgtEl>
                                          <p:spTgt spid="37899"/>
                                        </p:tgtEl>
                                        <p:attrNameLst>
                                          <p:attrName>ppt_w</p:attrName>
                                        </p:attrNameLst>
                                      </p:cBhvr>
                                      <p:tavLst>
                                        <p:tav tm="0" fmla="#ppt_w*sin(2.5*pi*$)">
                                          <p:val>
                                            <p:fltVal val="0"/>
                                          </p:val>
                                        </p:tav>
                                        <p:tav tm="100000">
                                          <p:val>
                                            <p:fltVal val="1"/>
                                          </p:val>
                                        </p:tav>
                                      </p:tavLst>
                                    </p:anim>
                                    <p:anim calcmode="lin" valueType="num">
                                      <p:cBhvr>
                                        <p:cTn id="13" dur="5000" fill="hold"/>
                                        <p:tgtEl>
                                          <p:spTgt spid="37899"/>
                                        </p:tgtEl>
                                        <p:attrNameLst>
                                          <p:attrName>ppt_h</p:attrName>
                                        </p:attrNameLst>
                                      </p:cBhvr>
                                      <p:tavLst>
                                        <p:tav tm="0">
                                          <p:val>
                                            <p:strVal val="#ppt_h"/>
                                          </p:val>
                                        </p:tav>
                                        <p:tav tm="100000">
                                          <p:val>
                                            <p:strVal val="#ppt_h"/>
                                          </p:val>
                                        </p:tav>
                                      </p:tavLst>
                                    </p:anim>
                                  </p:childTnLst>
                                </p:cTn>
                              </p:par>
                            </p:childTnLst>
                          </p:cTn>
                        </p:par>
                        <p:par>
                          <p:cTn id="14" fill="hold">
                            <p:stCondLst>
                              <p:cond delay="5500"/>
                            </p:stCondLst>
                            <p:childTnLst>
                              <p:par>
                                <p:cTn id="15" presetID="19" presetClass="entr" presetSubtype="10" fill="hold" nodeType="afterEffect">
                                  <p:stCondLst>
                                    <p:cond delay="0"/>
                                  </p:stCondLst>
                                  <p:childTnLst>
                                    <p:set>
                                      <p:cBhvr>
                                        <p:cTn id="16" dur="1" fill="hold">
                                          <p:stCondLst>
                                            <p:cond delay="0"/>
                                          </p:stCondLst>
                                        </p:cTn>
                                        <p:tgtEl>
                                          <p:spTgt spid="37901"/>
                                        </p:tgtEl>
                                        <p:attrNameLst>
                                          <p:attrName>style.visibility</p:attrName>
                                        </p:attrNameLst>
                                      </p:cBhvr>
                                      <p:to>
                                        <p:strVal val="visible"/>
                                      </p:to>
                                    </p:set>
                                    <p:anim calcmode="lin" valueType="num">
                                      <p:cBhvr>
                                        <p:cTn id="17" dur="5000" fill="hold"/>
                                        <p:tgtEl>
                                          <p:spTgt spid="37901"/>
                                        </p:tgtEl>
                                        <p:attrNameLst>
                                          <p:attrName>ppt_w</p:attrName>
                                        </p:attrNameLst>
                                      </p:cBhvr>
                                      <p:tavLst>
                                        <p:tav tm="0" fmla="#ppt_w*sin(2.5*pi*$)">
                                          <p:val>
                                            <p:fltVal val="0"/>
                                          </p:val>
                                        </p:tav>
                                        <p:tav tm="100000">
                                          <p:val>
                                            <p:fltVal val="1"/>
                                          </p:val>
                                        </p:tav>
                                      </p:tavLst>
                                    </p:anim>
                                    <p:anim calcmode="lin" valueType="num">
                                      <p:cBhvr>
                                        <p:cTn id="18" dur="5000" fill="hold"/>
                                        <p:tgtEl>
                                          <p:spTgt spid="37901"/>
                                        </p:tgtEl>
                                        <p:attrNameLst>
                                          <p:attrName>ppt_h</p:attrName>
                                        </p:attrNameLst>
                                      </p:cBhvr>
                                      <p:tavLst>
                                        <p:tav tm="0">
                                          <p:val>
                                            <p:strVal val="#ppt_h"/>
                                          </p:val>
                                        </p:tav>
                                        <p:tav tm="100000">
                                          <p:val>
                                            <p:strVal val="#ppt_h"/>
                                          </p:val>
                                        </p:tav>
                                      </p:tavLst>
                                    </p:anim>
                                  </p:childTnLst>
                                </p:cTn>
                              </p:par>
                            </p:childTnLst>
                          </p:cTn>
                        </p:par>
                        <p:par>
                          <p:cTn id="19" fill="hold">
                            <p:stCondLst>
                              <p:cond delay="10500"/>
                            </p:stCondLst>
                            <p:childTnLst>
                              <p:par>
                                <p:cTn id="20" presetID="15" presetClass="entr" presetSubtype="0" fill="hold" grpId="0" nodeType="afterEffect">
                                  <p:stCondLst>
                                    <p:cond delay="1000"/>
                                  </p:stCondLst>
                                  <p:childTnLst>
                                    <p:set>
                                      <p:cBhvr>
                                        <p:cTn id="21" dur="1" fill="hold">
                                          <p:stCondLst>
                                            <p:cond delay="0"/>
                                          </p:stCondLst>
                                        </p:cTn>
                                        <p:tgtEl>
                                          <p:spTgt spid="37900"/>
                                        </p:tgtEl>
                                        <p:attrNameLst>
                                          <p:attrName>style.visibility</p:attrName>
                                        </p:attrNameLst>
                                      </p:cBhvr>
                                      <p:to>
                                        <p:strVal val="visible"/>
                                      </p:to>
                                    </p:set>
                                    <p:anim calcmode="lin" valueType="num">
                                      <p:cBhvr>
                                        <p:cTn id="22" dur="1000" fill="hold"/>
                                        <p:tgtEl>
                                          <p:spTgt spid="37900"/>
                                        </p:tgtEl>
                                        <p:attrNameLst>
                                          <p:attrName>ppt_w</p:attrName>
                                        </p:attrNameLst>
                                      </p:cBhvr>
                                      <p:tavLst>
                                        <p:tav tm="0">
                                          <p:val>
                                            <p:fltVal val="0"/>
                                          </p:val>
                                        </p:tav>
                                        <p:tav tm="100000">
                                          <p:val>
                                            <p:strVal val="#ppt_w"/>
                                          </p:val>
                                        </p:tav>
                                      </p:tavLst>
                                    </p:anim>
                                    <p:anim calcmode="lin" valueType="num">
                                      <p:cBhvr>
                                        <p:cTn id="23" dur="1000" fill="hold"/>
                                        <p:tgtEl>
                                          <p:spTgt spid="37900"/>
                                        </p:tgtEl>
                                        <p:attrNameLst>
                                          <p:attrName>ppt_h</p:attrName>
                                        </p:attrNameLst>
                                      </p:cBhvr>
                                      <p:tavLst>
                                        <p:tav tm="0">
                                          <p:val>
                                            <p:fltVal val="0"/>
                                          </p:val>
                                        </p:tav>
                                        <p:tav tm="100000">
                                          <p:val>
                                            <p:strVal val="#ppt_h"/>
                                          </p:val>
                                        </p:tav>
                                      </p:tavLst>
                                    </p:anim>
                                    <p:anim calcmode="lin" valueType="num">
                                      <p:cBhvr>
                                        <p:cTn id="24" dur="1000" fill="hold"/>
                                        <p:tgtEl>
                                          <p:spTgt spid="37900"/>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7900"/>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12500"/>
                            </p:stCondLst>
                            <p:childTnLst>
                              <p:par>
                                <p:cTn id="27" presetID="2" presetClass="entr" presetSubtype="8" fill="hold" grpId="0" nodeType="afterEffect">
                                  <p:stCondLst>
                                    <p:cond delay="0"/>
                                  </p:stCondLst>
                                  <p:childTnLst>
                                    <p:set>
                                      <p:cBhvr>
                                        <p:cTn id="28" dur="1" fill="hold">
                                          <p:stCondLst>
                                            <p:cond delay="0"/>
                                          </p:stCondLst>
                                        </p:cTn>
                                        <p:tgtEl>
                                          <p:spTgt spid="9218"/>
                                        </p:tgtEl>
                                        <p:attrNameLst>
                                          <p:attrName>style.visibility</p:attrName>
                                        </p:attrNameLst>
                                      </p:cBhvr>
                                      <p:to>
                                        <p:strVal val="visible"/>
                                      </p:to>
                                    </p:set>
                                    <p:anim calcmode="lin" valueType="num">
                                      <p:cBhvr additive="base">
                                        <p:cTn id="29" dur="500" fill="hold"/>
                                        <p:tgtEl>
                                          <p:spTgt spid="9218"/>
                                        </p:tgtEl>
                                        <p:attrNameLst>
                                          <p:attrName>ppt_x</p:attrName>
                                        </p:attrNameLst>
                                      </p:cBhvr>
                                      <p:tavLst>
                                        <p:tav tm="0">
                                          <p:val>
                                            <p:strVal val="0-#ppt_w/2"/>
                                          </p:val>
                                        </p:tav>
                                        <p:tav tm="100000">
                                          <p:val>
                                            <p:strVal val="#ppt_x"/>
                                          </p:val>
                                        </p:tav>
                                      </p:tavLst>
                                    </p:anim>
                                    <p:anim calcmode="lin" valueType="num">
                                      <p:cBhvr additive="base">
                                        <p:cTn id="30"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8" grpId="0" autoUpdateAnimBg="0"/>
      <p:bldP spid="37900" grpId="0" autoUpdateAnimBg="0"/>
      <p:bldP spid="9218"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58370"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58371"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5C8670DE-FD53-446E-8950-D6025BDCF2A2}" type="slidenum">
              <a:rPr lang="en-US" sz="1400">
                <a:latin typeface="Arial Narrow" pitchFamily="34" charset="0"/>
              </a:rPr>
              <a:pPr algn="r" eaLnBrk="0" hangingPunct="0">
                <a:spcBef>
                  <a:spcPct val="50000"/>
                </a:spcBef>
              </a:pPr>
              <a:t>43</a:t>
            </a:fld>
            <a:endParaRPr lang="en-US" sz="1400">
              <a:latin typeface="Arial Narrow" pitchFamily="34" charset="0"/>
            </a:endParaRPr>
          </a:p>
        </p:txBody>
      </p:sp>
      <p:sp>
        <p:nvSpPr>
          <p:cNvPr id="38914" name="Rectangle 2"/>
          <p:cNvSpPr>
            <a:spLocks noGrp="1" noChangeArrowheads="1"/>
          </p:cNvSpPr>
          <p:nvPr>
            <p:ph type="body" idx="4294967295"/>
          </p:nvPr>
        </p:nvSpPr>
        <p:spPr>
          <a:xfrm>
            <a:off x="985838" y="1852613"/>
            <a:ext cx="7442200" cy="4025900"/>
          </a:xfrm>
        </p:spPr>
        <p:txBody>
          <a:bodyPr/>
          <a:lstStyle/>
          <a:p>
            <a:pPr>
              <a:buFont typeface="Wingdings" pitchFamily="2" charset="2"/>
              <a:buBlip>
                <a:blip r:embed="rId2"/>
              </a:buBlip>
            </a:pPr>
            <a:r>
              <a:rPr lang="tr-TR" sz="2000">
                <a:solidFill>
                  <a:srgbClr val="3333CC"/>
                </a:solidFill>
                <a:effectLst>
                  <a:outerShdw blurRad="38100" dist="38100" dir="2700000" algn="tl">
                    <a:srgbClr val="C0C0C0"/>
                  </a:outerShdw>
                </a:effectLst>
              </a:rPr>
              <a:t>MALİYET VE ZAMANDAN TASARRUF</a:t>
            </a:r>
          </a:p>
          <a:p>
            <a:pPr>
              <a:buFont typeface="Wingdings" pitchFamily="2" charset="2"/>
              <a:buBlip>
                <a:blip r:embed="rId2"/>
              </a:buBlip>
            </a:pPr>
            <a:r>
              <a:rPr lang="tr-TR" sz="2000">
                <a:solidFill>
                  <a:srgbClr val="3333CC"/>
                </a:solidFill>
                <a:effectLst>
                  <a:outerShdw blurRad="38100" dist="38100" dir="2700000" algn="tl">
                    <a:srgbClr val="C0C0C0"/>
                  </a:outerShdw>
                </a:effectLst>
              </a:rPr>
              <a:t>AZALMIŞ İADELER</a:t>
            </a:r>
          </a:p>
          <a:p>
            <a:pPr>
              <a:buFont typeface="Wingdings" pitchFamily="2" charset="2"/>
              <a:buBlip>
                <a:blip r:embed="rId2"/>
              </a:buBlip>
            </a:pPr>
            <a:r>
              <a:rPr lang="tr-TR" sz="2000">
                <a:solidFill>
                  <a:srgbClr val="3333CC"/>
                </a:solidFill>
                <a:effectLst>
                  <a:outerShdw blurRad="38100" dist="38100" dir="2700000" algn="tl">
                    <a:srgbClr val="C0C0C0"/>
                  </a:outerShdw>
                </a:effectLst>
              </a:rPr>
              <a:t>DAHA AZ MÜŞTERİ ŞİKAYETLERİ</a:t>
            </a:r>
          </a:p>
          <a:p>
            <a:pPr>
              <a:buFont typeface="Wingdings" pitchFamily="2" charset="2"/>
              <a:buBlip>
                <a:blip r:embed="rId2"/>
              </a:buBlip>
            </a:pPr>
            <a:r>
              <a:rPr lang="tr-TR" sz="2000">
                <a:solidFill>
                  <a:srgbClr val="3333CC"/>
                </a:solidFill>
                <a:effectLst>
                  <a:outerShdw blurRad="38100" dist="38100" dir="2700000" algn="tl">
                    <a:srgbClr val="C0C0C0"/>
                  </a:outerShdw>
                </a:effectLst>
              </a:rPr>
              <a:t>DAHA AZ SERVİS-BAKIM GİDERLERİ</a:t>
            </a:r>
          </a:p>
          <a:p>
            <a:pPr>
              <a:buFont typeface="Wingdings" pitchFamily="2" charset="2"/>
              <a:buBlip>
                <a:blip r:embed="rId2"/>
              </a:buBlip>
            </a:pPr>
            <a:r>
              <a:rPr lang="tr-TR" sz="2000">
                <a:solidFill>
                  <a:srgbClr val="3333CC"/>
                </a:solidFill>
                <a:effectLst>
                  <a:outerShdw blurRad="38100" dist="38100" dir="2700000" algn="tl">
                    <a:srgbClr val="C0C0C0"/>
                  </a:outerShdw>
                </a:effectLst>
              </a:rPr>
              <a:t>KAYNAKLARIN OPTİMUM KULLANIMI</a:t>
            </a:r>
          </a:p>
          <a:p>
            <a:pPr>
              <a:buFont typeface="Wingdings" pitchFamily="2" charset="2"/>
              <a:buBlip>
                <a:blip r:embed="rId2"/>
              </a:buBlip>
            </a:pPr>
            <a:r>
              <a:rPr lang="tr-TR" sz="2000">
                <a:solidFill>
                  <a:srgbClr val="3333CC"/>
                </a:solidFill>
                <a:effectLst>
                  <a:outerShdw blurRad="38100" dist="38100" dir="2700000" algn="tl">
                    <a:srgbClr val="C0C0C0"/>
                  </a:outerShdw>
                </a:effectLst>
              </a:rPr>
              <a:t>PAZAR PAYININ ARTMASI</a:t>
            </a:r>
          </a:p>
          <a:p>
            <a:pPr>
              <a:buFont typeface="Wingdings" pitchFamily="2" charset="2"/>
              <a:buBlip>
                <a:blip r:embed="rId2"/>
              </a:buBlip>
            </a:pPr>
            <a:r>
              <a:rPr lang="tr-TR" sz="2000">
                <a:solidFill>
                  <a:srgbClr val="3333CC"/>
                </a:solidFill>
                <a:effectLst>
                  <a:outerShdw blurRad="38100" dist="38100" dir="2700000" algn="tl">
                    <a:srgbClr val="C0C0C0"/>
                  </a:outerShdw>
                </a:effectLst>
              </a:rPr>
              <a:t>YÖNETİM KOLAYLIĞI</a:t>
            </a:r>
          </a:p>
          <a:p>
            <a:pPr>
              <a:buFont typeface="Wingdings" pitchFamily="2" charset="2"/>
              <a:buBlip>
                <a:blip r:embed="rId2"/>
              </a:buBlip>
            </a:pPr>
            <a:r>
              <a:rPr lang="tr-TR" sz="2000">
                <a:solidFill>
                  <a:srgbClr val="3333CC"/>
                </a:solidFill>
                <a:effectLst>
                  <a:outerShdw blurRad="38100" dist="38100" dir="2700000" algn="tl">
                    <a:srgbClr val="C0C0C0"/>
                  </a:outerShdw>
                </a:effectLst>
              </a:rPr>
              <a:t>SAĞLIKLI BİLGİ AKIŞI</a:t>
            </a:r>
          </a:p>
        </p:txBody>
      </p:sp>
      <p:sp>
        <p:nvSpPr>
          <p:cNvPr id="9218"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sz="2000" b="1" i="1">
                <a:solidFill>
                  <a:schemeClr val="bg1"/>
                </a:solidFill>
                <a:effectLst>
                  <a:outerShdw blurRad="38100" dist="38100" dir="2700000" algn="tl">
                    <a:srgbClr val="000000"/>
                  </a:outerShdw>
                </a:effectLst>
                <a:latin typeface="Verdana" pitchFamily="34" charset="0"/>
              </a:rPr>
              <a:t>ETKİN KALİTE  YÖNETİM SİSTEMİ</a:t>
            </a:r>
            <a:br>
              <a:rPr lang="tr-TR" sz="2000" b="1" i="1">
                <a:solidFill>
                  <a:schemeClr val="bg1"/>
                </a:solidFill>
                <a:effectLst>
                  <a:outerShdw blurRad="38100" dist="38100" dir="2700000" algn="tl">
                    <a:srgbClr val="000000"/>
                  </a:outerShdw>
                </a:effectLst>
                <a:latin typeface="Verdana" pitchFamily="34" charset="0"/>
              </a:rPr>
            </a:br>
            <a:r>
              <a:rPr lang="tr-TR" sz="2000" b="1" i="1">
                <a:solidFill>
                  <a:schemeClr val="bg1"/>
                </a:solidFill>
                <a:effectLst>
                  <a:outerShdw blurRad="38100" dist="38100" dir="2700000" algn="tl">
                    <a:srgbClr val="000000"/>
                  </a:outerShdw>
                </a:effectLst>
                <a:latin typeface="Verdana" pitchFamily="34" charset="0"/>
              </a:rPr>
              <a:t>UYGULAMANIN YARARLARI</a:t>
            </a:r>
            <a:endParaRPr lang="en-AU" sz="2000" b="1" i="1">
              <a:solidFill>
                <a:schemeClr val="bg1"/>
              </a:solidFill>
              <a:effectLst>
                <a:outerShdw blurRad="38100" dist="38100" dir="2700000" algn="tl">
                  <a:srgbClr val="000000"/>
                </a:outerShdw>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8914">
                                            <p:txEl>
                                              <p:pRg st="0" end="0"/>
                                            </p:txEl>
                                          </p:spTgt>
                                        </p:tgtEl>
                                        <p:attrNameLst>
                                          <p:attrName>style.visibility</p:attrName>
                                        </p:attrNameLst>
                                      </p:cBhvr>
                                      <p:to>
                                        <p:strVal val="visible"/>
                                      </p:to>
                                    </p:set>
                                    <p:anim calcmode="lin" valueType="num">
                                      <p:cBhvr additive="base">
                                        <p:cTn id="7" dur="500" fill="hold"/>
                                        <p:tgtEl>
                                          <p:spTgt spid="389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grpId="0" nodeType="afterEffect">
                                  <p:stCondLst>
                                    <p:cond delay="1000"/>
                                  </p:stCondLst>
                                  <p:childTnLst>
                                    <p:set>
                                      <p:cBhvr>
                                        <p:cTn id="11" dur="1" fill="hold">
                                          <p:stCondLst>
                                            <p:cond delay="0"/>
                                          </p:stCondLst>
                                        </p:cTn>
                                        <p:tgtEl>
                                          <p:spTgt spid="38914">
                                            <p:txEl>
                                              <p:pRg st="1" end="1"/>
                                            </p:txEl>
                                          </p:spTgt>
                                        </p:tgtEl>
                                        <p:attrNameLst>
                                          <p:attrName>style.visibility</p:attrName>
                                        </p:attrNameLst>
                                      </p:cBhvr>
                                      <p:to>
                                        <p:strVal val="visible"/>
                                      </p:to>
                                    </p:set>
                                    <p:anim calcmode="lin" valueType="num">
                                      <p:cBhvr additive="base">
                                        <p:cTn id="12" dur="500" fill="hold"/>
                                        <p:tgtEl>
                                          <p:spTgt spid="38914">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891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8" fill="hold" grpId="0" nodeType="afterEffect">
                                  <p:stCondLst>
                                    <p:cond delay="1000"/>
                                  </p:stCondLst>
                                  <p:childTnLst>
                                    <p:set>
                                      <p:cBhvr>
                                        <p:cTn id="16" dur="1" fill="hold">
                                          <p:stCondLst>
                                            <p:cond delay="0"/>
                                          </p:stCondLst>
                                        </p:cTn>
                                        <p:tgtEl>
                                          <p:spTgt spid="38914">
                                            <p:txEl>
                                              <p:pRg st="2" end="2"/>
                                            </p:txEl>
                                          </p:spTgt>
                                        </p:tgtEl>
                                        <p:attrNameLst>
                                          <p:attrName>style.visibility</p:attrName>
                                        </p:attrNameLst>
                                      </p:cBhvr>
                                      <p:to>
                                        <p:strVal val="visible"/>
                                      </p:to>
                                    </p:set>
                                    <p:anim calcmode="lin" valueType="num">
                                      <p:cBhvr additive="base">
                                        <p:cTn id="17" dur="500" fill="hold"/>
                                        <p:tgtEl>
                                          <p:spTgt spid="3891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8914">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8" fill="hold" grpId="0" nodeType="afterEffect">
                                  <p:stCondLst>
                                    <p:cond delay="1000"/>
                                  </p:stCondLst>
                                  <p:childTnLst>
                                    <p:set>
                                      <p:cBhvr>
                                        <p:cTn id="21" dur="1" fill="hold">
                                          <p:stCondLst>
                                            <p:cond delay="0"/>
                                          </p:stCondLst>
                                        </p:cTn>
                                        <p:tgtEl>
                                          <p:spTgt spid="38914">
                                            <p:txEl>
                                              <p:pRg st="3" end="3"/>
                                            </p:txEl>
                                          </p:spTgt>
                                        </p:tgtEl>
                                        <p:attrNameLst>
                                          <p:attrName>style.visibility</p:attrName>
                                        </p:attrNameLst>
                                      </p:cBhvr>
                                      <p:to>
                                        <p:strVal val="visible"/>
                                      </p:to>
                                    </p:set>
                                    <p:anim calcmode="lin" valueType="num">
                                      <p:cBhvr additive="base">
                                        <p:cTn id="22" dur="500" fill="hold"/>
                                        <p:tgtEl>
                                          <p:spTgt spid="38914">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8914">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6000"/>
                            </p:stCondLst>
                            <p:childTnLst>
                              <p:par>
                                <p:cTn id="25" presetID="2" presetClass="entr" presetSubtype="8" fill="hold" grpId="0" nodeType="afterEffect">
                                  <p:stCondLst>
                                    <p:cond delay="1000"/>
                                  </p:stCondLst>
                                  <p:childTnLst>
                                    <p:set>
                                      <p:cBhvr>
                                        <p:cTn id="26" dur="1" fill="hold">
                                          <p:stCondLst>
                                            <p:cond delay="0"/>
                                          </p:stCondLst>
                                        </p:cTn>
                                        <p:tgtEl>
                                          <p:spTgt spid="38914">
                                            <p:txEl>
                                              <p:pRg st="4" end="4"/>
                                            </p:txEl>
                                          </p:spTgt>
                                        </p:tgtEl>
                                        <p:attrNameLst>
                                          <p:attrName>style.visibility</p:attrName>
                                        </p:attrNameLst>
                                      </p:cBhvr>
                                      <p:to>
                                        <p:strVal val="visible"/>
                                      </p:to>
                                    </p:set>
                                    <p:anim calcmode="lin" valueType="num">
                                      <p:cBhvr additive="base">
                                        <p:cTn id="27" dur="500" fill="hold"/>
                                        <p:tgtEl>
                                          <p:spTgt spid="3891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8914">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7500"/>
                            </p:stCondLst>
                            <p:childTnLst>
                              <p:par>
                                <p:cTn id="30" presetID="2" presetClass="entr" presetSubtype="8" fill="hold" grpId="0" nodeType="afterEffect">
                                  <p:stCondLst>
                                    <p:cond delay="1000"/>
                                  </p:stCondLst>
                                  <p:childTnLst>
                                    <p:set>
                                      <p:cBhvr>
                                        <p:cTn id="31" dur="1" fill="hold">
                                          <p:stCondLst>
                                            <p:cond delay="0"/>
                                          </p:stCondLst>
                                        </p:cTn>
                                        <p:tgtEl>
                                          <p:spTgt spid="38914">
                                            <p:txEl>
                                              <p:pRg st="5" end="5"/>
                                            </p:txEl>
                                          </p:spTgt>
                                        </p:tgtEl>
                                        <p:attrNameLst>
                                          <p:attrName>style.visibility</p:attrName>
                                        </p:attrNameLst>
                                      </p:cBhvr>
                                      <p:to>
                                        <p:strVal val="visible"/>
                                      </p:to>
                                    </p:set>
                                    <p:anim calcmode="lin" valueType="num">
                                      <p:cBhvr additive="base">
                                        <p:cTn id="32" dur="500" fill="hold"/>
                                        <p:tgtEl>
                                          <p:spTgt spid="38914">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8914">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9000"/>
                            </p:stCondLst>
                            <p:childTnLst>
                              <p:par>
                                <p:cTn id="35" presetID="2" presetClass="entr" presetSubtype="8" fill="hold" grpId="0" nodeType="afterEffect">
                                  <p:stCondLst>
                                    <p:cond delay="1000"/>
                                  </p:stCondLst>
                                  <p:childTnLst>
                                    <p:set>
                                      <p:cBhvr>
                                        <p:cTn id="36" dur="1" fill="hold">
                                          <p:stCondLst>
                                            <p:cond delay="0"/>
                                          </p:stCondLst>
                                        </p:cTn>
                                        <p:tgtEl>
                                          <p:spTgt spid="38914">
                                            <p:txEl>
                                              <p:pRg st="6" end="6"/>
                                            </p:txEl>
                                          </p:spTgt>
                                        </p:tgtEl>
                                        <p:attrNameLst>
                                          <p:attrName>style.visibility</p:attrName>
                                        </p:attrNameLst>
                                      </p:cBhvr>
                                      <p:to>
                                        <p:strVal val="visible"/>
                                      </p:to>
                                    </p:set>
                                    <p:anim calcmode="lin" valueType="num">
                                      <p:cBhvr additive="base">
                                        <p:cTn id="37" dur="500" fill="hold"/>
                                        <p:tgtEl>
                                          <p:spTgt spid="38914">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914">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10500"/>
                            </p:stCondLst>
                            <p:childTnLst>
                              <p:par>
                                <p:cTn id="40" presetID="2" presetClass="entr" presetSubtype="8" fill="hold" grpId="0" nodeType="afterEffect">
                                  <p:stCondLst>
                                    <p:cond delay="1000"/>
                                  </p:stCondLst>
                                  <p:childTnLst>
                                    <p:set>
                                      <p:cBhvr>
                                        <p:cTn id="41" dur="1" fill="hold">
                                          <p:stCondLst>
                                            <p:cond delay="0"/>
                                          </p:stCondLst>
                                        </p:cTn>
                                        <p:tgtEl>
                                          <p:spTgt spid="38914">
                                            <p:txEl>
                                              <p:pRg st="7" end="7"/>
                                            </p:txEl>
                                          </p:spTgt>
                                        </p:tgtEl>
                                        <p:attrNameLst>
                                          <p:attrName>style.visibility</p:attrName>
                                        </p:attrNameLst>
                                      </p:cBhvr>
                                      <p:to>
                                        <p:strVal val="visible"/>
                                      </p:to>
                                    </p:set>
                                    <p:anim calcmode="lin" valueType="num">
                                      <p:cBhvr additive="base">
                                        <p:cTn id="42" dur="500" fill="hold"/>
                                        <p:tgtEl>
                                          <p:spTgt spid="38914">
                                            <p:txEl>
                                              <p:pRg st="7" end="7"/>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8914">
                                            <p:txEl>
                                              <p:pRg st="7" end="7"/>
                                            </p:txEl>
                                          </p:spTgt>
                                        </p:tgtEl>
                                        <p:attrNameLst>
                                          <p:attrName>ppt_y</p:attrName>
                                        </p:attrNameLst>
                                      </p:cBhvr>
                                      <p:tavLst>
                                        <p:tav tm="0">
                                          <p:val>
                                            <p:strVal val="#ppt_y"/>
                                          </p:val>
                                        </p:tav>
                                        <p:tav tm="100000">
                                          <p:val>
                                            <p:strVal val="#ppt_y"/>
                                          </p:val>
                                        </p:tav>
                                      </p:tavLst>
                                    </p:anim>
                                  </p:childTnLst>
                                </p:cTn>
                              </p:par>
                            </p:childTnLst>
                          </p:cTn>
                        </p:par>
                        <p:par>
                          <p:cTn id="44" fill="hold">
                            <p:stCondLst>
                              <p:cond delay="12000"/>
                            </p:stCondLst>
                            <p:childTnLst>
                              <p:par>
                                <p:cTn id="45" presetID="2" presetClass="entr" presetSubtype="8" fill="hold" grpId="0" nodeType="afterEffect">
                                  <p:stCondLst>
                                    <p:cond delay="0"/>
                                  </p:stCondLst>
                                  <p:childTnLst>
                                    <p:set>
                                      <p:cBhvr>
                                        <p:cTn id="46" dur="1" fill="hold">
                                          <p:stCondLst>
                                            <p:cond delay="0"/>
                                          </p:stCondLst>
                                        </p:cTn>
                                        <p:tgtEl>
                                          <p:spTgt spid="9218"/>
                                        </p:tgtEl>
                                        <p:attrNameLst>
                                          <p:attrName>style.visibility</p:attrName>
                                        </p:attrNameLst>
                                      </p:cBhvr>
                                      <p:to>
                                        <p:strVal val="visible"/>
                                      </p:to>
                                    </p:set>
                                    <p:anim calcmode="lin" valueType="num">
                                      <p:cBhvr additive="base">
                                        <p:cTn id="47" dur="500" fill="hold"/>
                                        <p:tgtEl>
                                          <p:spTgt spid="9218"/>
                                        </p:tgtEl>
                                        <p:attrNameLst>
                                          <p:attrName>ppt_x</p:attrName>
                                        </p:attrNameLst>
                                      </p:cBhvr>
                                      <p:tavLst>
                                        <p:tav tm="0">
                                          <p:val>
                                            <p:strVal val="0-#ppt_w/2"/>
                                          </p:val>
                                        </p:tav>
                                        <p:tav tm="100000">
                                          <p:val>
                                            <p:strVal val="#ppt_x"/>
                                          </p:val>
                                        </p:tav>
                                      </p:tavLst>
                                    </p:anim>
                                    <p:anim calcmode="lin" valueType="num">
                                      <p:cBhvr additive="base">
                                        <p:cTn id="48"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autoUpdateAnimBg="0" advAuto="1000"/>
      <p:bldP spid="9218"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59394"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59395"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BEAF22D6-35F7-40E5-986D-09A3EE57AD78}" type="slidenum">
              <a:rPr lang="en-US" sz="1400">
                <a:latin typeface="Arial Narrow" pitchFamily="34" charset="0"/>
              </a:rPr>
              <a:pPr algn="r" eaLnBrk="0" hangingPunct="0">
                <a:spcBef>
                  <a:spcPct val="50000"/>
                </a:spcBef>
              </a:pPr>
              <a:t>44</a:t>
            </a:fld>
            <a:endParaRPr lang="en-US" sz="1400">
              <a:latin typeface="Arial Narrow" pitchFamily="34" charset="0"/>
            </a:endParaRPr>
          </a:p>
        </p:txBody>
      </p:sp>
      <p:sp>
        <p:nvSpPr>
          <p:cNvPr id="39951" name="Text Box 15"/>
          <p:cNvSpPr txBox="1">
            <a:spLocks noChangeArrowheads="1"/>
          </p:cNvSpPr>
          <p:nvPr/>
        </p:nvSpPr>
        <p:spPr bwMode="auto">
          <a:xfrm>
            <a:off x="7561263" y="4157663"/>
            <a:ext cx="2074862" cy="579437"/>
          </a:xfrm>
          <a:prstGeom prst="rect">
            <a:avLst/>
          </a:prstGeom>
          <a:noFill/>
          <a:ln w="12700">
            <a:noFill/>
            <a:miter lim="800000"/>
            <a:headEnd type="none" w="sm" len="sm"/>
            <a:tailEnd type="none" w="sm" len="sm"/>
          </a:ln>
        </p:spPr>
        <p:txBody>
          <a:bodyPr>
            <a:spAutoFit/>
          </a:bodyPr>
          <a:lstStyle/>
          <a:p>
            <a:pPr eaLnBrk="0" hangingPunct="0"/>
            <a:r>
              <a:rPr lang="tr-TR" sz="3200" b="1" u="sng">
                <a:solidFill>
                  <a:srgbClr val="FF0066"/>
                </a:solidFill>
              </a:rPr>
              <a:t>SİSTEM</a:t>
            </a:r>
            <a:endParaRPr lang="tr-TR" sz="3200" b="1">
              <a:solidFill>
                <a:srgbClr val="FF0066"/>
              </a:solidFill>
            </a:endParaRPr>
          </a:p>
        </p:txBody>
      </p:sp>
      <p:grpSp>
        <p:nvGrpSpPr>
          <p:cNvPr id="59398" name="Group 26"/>
          <p:cNvGrpSpPr>
            <a:grpSpLocks/>
          </p:cNvGrpSpPr>
          <p:nvPr/>
        </p:nvGrpSpPr>
        <p:grpSpPr bwMode="auto">
          <a:xfrm>
            <a:off x="-633413" y="1404938"/>
            <a:ext cx="10304463" cy="5300662"/>
            <a:chOff x="-456" y="864"/>
            <a:chExt cx="7032" cy="3339"/>
          </a:xfrm>
        </p:grpSpPr>
        <p:graphicFrame>
          <p:nvGraphicFramePr>
            <p:cNvPr id="59399" name="Object 1024"/>
            <p:cNvGraphicFramePr>
              <a:graphicFrameLocks noChangeAspect="1"/>
            </p:cNvGraphicFramePr>
            <p:nvPr/>
          </p:nvGraphicFramePr>
          <p:xfrm>
            <a:off x="-456" y="864"/>
            <a:ext cx="4992" cy="3339"/>
          </p:xfrm>
          <a:graphic>
            <a:graphicData uri="http://schemas.openxmlformats.org/presentationml/2006/ole">
              <p:oleObj spid="_x0000_s59399" name="Chart" r:id="rId3" imgW="6096000" imgH="4076700" progId="MSGraph.Chart.8">
                <p:embed followColorScheme="full"/>
              </p:oleObj>
            </a:graphicData>
          </a:graphic>
        </p:graphicFrame>
        <p:grpSp>
          <p:nvGrpSpPr>
            <p:cNvPr id="59400" name="Group 25"/>
            <p:cNvGrpSpPr>
              <a:grpSpLocks/>
            </p:cNvGrpSpPr>
            <p:nvPr/>
          </p:nvGrpSpPr>
          <p:grpSpPr bwMode="auto">
            <a:xfrm>
              <a:off x="844" y="870"/>
              <a:ext cx="5732" cy="3306"/>
              <a:chOff x="844" y="963"/>
              <a:chExt cx="5732" cy="3306"/>
            </a:xfrm>
          </p:grpSpPr>
          <p:graphicFrame>
            <p:nvGraphicFramePr>
              <p:cNvPr id="59401" name="Object 1025"/>
              <p:cNvGraphicFramePr>
                <a:graphicFrameLocks noChangeAspect="1"/>
              </p:cNvGraphicFramePr>
              <p:nvPr/>
            </p:nvGraphicFramePr>
            <p:xfrm>
              <a:off x="1633" y="963"/>
              <a:ext cx="4943" cy="3306"/>
            </p:xfrm>
            <a:graphic>
              <a:graphicData uri="http://schemas.openxmlformats.org/presentationml/2006/ole">
                <p:oleObj spid="_x0000_s59401" name="Chart" r:id="rId4" imgW="6096000" imgH="4076700" progId="MSGraph.Chart.8">
                  <p:embed followColorScheme="full"/>
                </p:oleObj>
              </a:graphicData>
            </a:graphic>
          </p:graphicFrame>
          <p:grpSp>
            <p:nvGrpSpPr>
              <p:cNvPr id="59402" name="Group 24"/>
              <p:cNvGrpSpPr>
                <a:grpSpLocks/>
              </p:cNvGrpSpPr>
              <p:nvPr/>
            </p:nvGrpSpPr>
            <p:grpSpPr bwMode="auto">
              <a:xfrm>
                <a:off x="844" y="1536"/>
                <a:ext cx="5301" cy="1344"/>
                <a:chOff x="844" y="1515"/>
                <a:chExt cx="5301" cy="1344"/>
              </a:xfrm>
            </p:grpSpPr>
            <p:sp>
              <p:nvSpPr>
                <p:cNvPr id="59403" name="Text Box 13"/>
                <p:cNvSpPr txBox="1">
                  <a:spLocks noChangeArrowheads="1"/>
                </p:cNvSpPr>
                <p:nvPr/>
              </p:nvSpPr>
              <p:spPr bwMode="auto">
                <a:xfrm>
                  <a:off x="844" y="1515"/>
                  <a:ext cx="988" cy="288"/>
                </a:xfrm>
                <a:prstGeom prst="rect">
                  <a:avLst/>
                </a:prstGeom>
                <a:noFill/>
                <a:ln w="12700">
                  <a:noFill/>
                  <a:miter lim="800000"/>
                  <a:headEnd type="none" w="sm" len="sm"/>
                  <a:tailEnd type="none" w="sm" len="sm"/>
                </a:ln>
              </p:spPr>
              <p:txBody>
                <a:bodyPr>
                  <a:spAutoFit/>
                </a:bodyPr>
                <a:lstStyle/>
                <a:p>
                  <a:pPr eaLnBrk="0" hangingPunct="0">
                    <a:spcBef>
                      <a:spcPct val="50000"/>
                    </a:spcBef>
                  </a:pPr>
                  <a:r>
                    <a:rPr lang="tr-TR"/>
                    <a:t>ASGARİ</a:t>
                  </a:r>
                </a:p>
              </p:txBody>
            </p:sp>
            <p:sp>
              <p:nvSpPr>
                <p:cNvPr id="59404" name="Text Box 14"/>
                <p:cNvSpPr txBox="1">
                  <a:spLocks noChangeArrowheads="1"/>
                </p:cNvSpPr>
                <p:nvPr/>
              </p:nvSpPr>
              <p:spPr bwMode="auto">
                <a:xfrm>
                  <a:off x="2872" y="1515"/>
                  <a:ext cx="936" cy="288"/>
                </a:xfrm>
                <a:prstGeom prst="rect">
                  <a:avLst/>
                </a:prstGeom>
                <a:noFill/>
                <a:ln w="12700">
                  <a:noFill/>
                  <a:miter lim="800000"/>
                  <a:headEnd type="none" w="sm" len="sm"/>
                  <a:tailEnd type="none" w="sm" len="sm"/>
                </a:ln>
              </p:spPr>
              <p:txBody>
                <a:bodyPr>
                  <a:spAutoFit/>
                </a:bodyPr>
                <a:lstStyle/>
                <a:p>
                  <a:pPr eaLnBrk="0" hangingPunct="0">
                    <a:spcBef>
                      <a:spcPct val="50000"/>
                    </a:spcBef>
                  </a:pPr>
                  <a:r>
                    <a:rPr lang="tr-TR"/>
                    <a:t>AZAMİ</a:t>
                  </a:r>
                </a:p>
              </p:txBody>
            </p:sp>
            <p:sp>
              <p:nvSpPr>
                <p:cNvPr id="59405" name="Text Box 18"/>
                <p:cNvSpPr txBox="1">
                  <a:spLocks noChangeArrowheads="1"/>
                </p:cNvSpPr>
                <p:nvPr/>
              </p:nvSpPr>
              <p:spPr bwMode="auto">
                <a:xfrm>
                  <a:off x="5232" y="1707"/>
                  <a:ext cx="913" cy="365"/>
                </a:xfrm>
                <a:prstGeom prst="rect">
                  <a:avLst/>
                </a:prstGeom>
                <a:noFill/>
                <a:ln w="9525">
                  <a:noFill/>
                  <a:miter lim="800000"/>
                  <a:headEnd/>
                  <a:tailEnd/>
                </a:ln>
              </p:spPr>
              <p:txBody>
                <a:bodyPr wrap="none">
                  <a:spAutoFit/>
                </a:bodyPr>
                <a:lstStyle/>
                <a:p>
                  <a:pPr eaLnBrk="0" hangingPunct="0"/>
                  <a:r>
                    <a:rPr lang="tr-TR" sz="3200" b="1" u="sng">
                      <a:solidFill>
                        <a:srgbClr val="FF3300"/>
                      </a:solidFill>
                    </a:rPr>
                    <a:t>İNSAN</a:t>
                  </a:r>
                  <a:endParaRPr lang="en-AU" sz="3200" b="1" u="sng">
                    <a:solidFill>
                      <a:srgbClr val="FF3300"/>
                    </a:solidFill>
                  </a:endParaRPr>
                </a:p>
              </p:txBody>
            </p:sp>
            <p:sp>
              <p:nvSpPr>
                <p:cNvPr id="59406" name="Line 19"/>
                <p:cNvSpPr>
                  <a:spLocks noChangeShapeType="1"/>
                </p:cNvSpPr>
                <p:nvPr/>
              </p:nvSpPr>
              <p:spPr bwMode="auto">
                <a:xfrm>
                  <a:off x="4656" y="2859"/>
                  <a:ext cx="480" cy="0"/>
                </a:xfrm>
                <a:prstGeom prst="line">
                  <a:avLst/>
                </a:prstGeom>
                <a:noFill/>
                <a:ln w="28575">
                  <a:solidFill>
                    <a:schemeClr val="tx1"/>
                  </a:solidFill>
                  <a:round/>
                  <a:headEnd/>
                  <a:tailEnd type="triangle" w="med" len="med"/>
                </a:ln>
              </p:spPr>
              <p:txBody>
                <a:bodyPr wrap="none" anchor="ctr"/>
                <a:lstStyle/>
                <a:p>
                  <a:endParaRPr lang="tr-TR"/>
                </a:p>
              </p:txBody>
            </p:sp>
            <p:sp>
              <p:nvSpPr>
                <p:cNvPr id="59407" name="Line 20"/>
                <p:cNvSpPr>
                  <a:spLocks noChangeShapeType="1"/>
                </p:cNvSpPr>
                <p:nvPr/>
              </p:nvSpPr>
              <p:spPr bwMode="auto">
                <a:xfrm>
                  <a:off x="4656" y="1947"/>
                  <a:ext cx="528" cy="0"/>
                </a:xfrm>
                <a:prstGeom prst="line">
                  <a:avLst/>
                </a:prstGeom>
                <a:noFill/>
                <a:ln w="28575">
                  <a:solidFill>
                    <a:schemeClr val="tx1"/>
                  </a:solidFill>
                  <a:round/>
                  <a:headEnd/>
                  <a:tailEnd type="triangle" w="med" len="med"/>
                </a:ln>
              </p:spPr>
              <p:txBody>
                <a:bodyPr wrap="none" anchor="ctr"/>
                <a:lstStyle/>
                <a:p>
                  <a:endParaRPr lang="tr-TR"/>
                </a:p>
              </p:txBody>
            </p:sp>
          </p:grpSp>
        </p:grpSp>
      </p:grpSp>
      <p:sp>
        <p:nvSpPr>
          <p:cNvPr id="9218"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sz="2000" b="1" i="1">
                <a:solidFill>
                  <a:schemeClr val="bg1"/>
                </a:solidFill>
                <a:effectLst>
                  <a:outerShdw blurRad="38100" dist="38100" dir="2700000" algn="tl">
                    <a:srgbClr val="000000"/>
                  </a:outerShdw>
                </a:effectLst>
                <a:latin typeface="Verdana" pitchFamily="34" charset="0"/>
              </a:rPr>
              <a:t>HATALARIJN ORANI</a:t>
            </a:r>
            <a:endParaRPr lang="en-AU" sz="2000" b="1" i="1">
              <a:solidFill>
                <a:schemeClr val="bg1"/>
              </a:solidFill>
              <a:effectLst>
                <a:outerShdw blurRad="38100" dist="38100" dir="2700000" algn="tl">
                  <a:srgbClr val="000000"/>
                </a:outerShdw>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9951"/>
                                        </p:tgtEl>
                                        <p:attrNameLst>
                                          <p:attrName>style.visibility</p:attrName>
                                        </p:attrNameLst>
                                      </p:cBhvr>
                                      <p:to>
                                        <p:strVal val="visible"/>
                                      </p:to>
                                    </p:set>
                                    <p:anim calcmode="lin" valueType="num">
                                      <p:cBhvr>
                                        <p:cTn id="7" dur="1000" fill="hold"/>
                                        <p:tgtEl>
                                          <p:spTgt spid="39951"/>
                                        </p:tgtEl>
                                        <p:attrNameLst>
                                          <p:attrName>ppt_w</p:attrName>
                                        </p:attrNameLst>
                                      </p:cBhvr>
                                      <p:tavLst>
                                        <p:tav tm="0">
                                          <p:val>
                                            <p:fltVal val="0"/>
                                          </p:val>
                                        </p:tav>
                                        <p:tav tm="100000">
                                          <p:val>
                                            <p:strVal val="#ppt_w"/>
                                          </p:val>
                                        </p:tav>
                                      </p:tavLst>
                                    </p:anim>
                                    <p:anim calcmode="lin" valueType="num">
                                      <p:cBhvr>
                                        <p:cTn id="8" dur="1000" fill="hold"/>
                                        <p:tgtEl>
                                          <p:spTgt spid="39951"/>
                                        </p:tgtEl>
                                        <p:attrNameLst>
                                          <p:attrName>ppt_h</p:attrName>
                                        </p:attrNameLst>
                                      </p:cBhvr>
                                      <p:tavLst>
                                        <p:tav tm="0">
                                          <p:val>
                                            <p:fltVal val="0"/>
                                          </p:val>
                                        </p:tav>
                                        <p:tav tm="100000">
                                          <p:val>
                                            <p:strVal val="#ppt_h"/>
                                          </p:val>
                                        </p:tav>
                                      </p:tavLst>
                                    </p:anim>
                                    <p:anim calcmode="lin" valueType="num">
                                      <p:cBhvr>
                                        <p:cTn id="9" dur="1000" fill="hold"/>
                                        <p:tgtEl>
                                          <p:spTgt spid="3995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995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9218"/>
                                        </p:tgtEl>
                                        <p:attrNameLst>
                                          <p:attrName>style.visibility</p:attrName>
                                        </p:attrNameLst>
                                      </p:cBhvr>
                                      <p:to>
                                        <p:strVal val="visible"/>
                                      </p:to>
                                    </p:set>
                                    <p:anim calcmode="lin" valueType="num">
                                      <p:cBhvr additive="base">
                                        <p:cTn id="14" dur="500" fill="hold"/>
                                        <p:tgtEl>
                                          <p:spTgt spid="9218"/>
                                        </p:tgtEl>
                                        <p:attrNameLst>
                                          <p:attrName>ppt_x</p:attrName>
                                        </p:attrNameLst>
                                      </p:cBhvr>
                                      <p:tavLst>
                                        <p:tav tm="0">
                                          <p:val>
                                            <p:strVal val="0-#ppt_w/2"/>
                                          </p:val>
                                        </p:tav>
                                        <p:tav tm="100000">
                                          <p:val>
                                            <p:strVal val="#ppt_x"/>
                                          </p:val>
                                        </p:tav>
                                      </p:tavLst>
                                    </p:anim>
                                    <p:anim calcmode="lin" valueType="num">
                                      <p:cBhvr additive="base">
                                        <p:cTn id="15"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1" grpId="0" autoUpdateAnimBg="0"/>
      <p:bldP spid="9218"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60418"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60419"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60CB349E-9353-460C-A6BD-22264A63D6E2}" type="slidenum">
              <a:rPr lang="en-US" sz="1400">
                <a:latin typeface="Arial Narrow" pitchFamily="34" charset="0"/>
              </a:rPr>
              <a:pPr algn="r" eaLnBrk="0" hangingPunct="0">
                <a:spcBef>
                  <a:spcPct val="50000"/>
                </a:spcBef>
              </a:pPr>
              <a:t>45</a:t>
            </a:fld>
            <a:endParaRPr lang="en-US" sz="1400">
              <a:latin typeface="Arial Narrow" pitchFamily="34" charset="0"/>
            </a:endParaRPr>
          </a:p>
        </p:txBody>
      </p:sp>
      <p:graphicFrame>
        <p:nvGraphicFramePr>
          <p:cNvPr id="40971" name="Object 11"/>
          <p:cNvGraphicFramePr>
            <a:graphicFrameLocks noChangeAspect="1"/>
          </p:cNvGraphicFramePr>
          <p:nvPr/>
        </p:nvGraphicFramePr>
        <p:xfrm>
          <a:off x="1517650" y="2082800"/>
          <a:ext cx="6992938" cy="3276600"/>
        </p:xfrm>
        <a:graphic>
          <a:graphicData uri="http://schemas.openxmlformats.org/presentationml/2006/ole">
            <p:oleObj spid="_x0000_s60421" name="MS Org Chart" r:id="rId3" imgW="5073480" imgH="1168200" progId="OrgPlusWOPX.4">
              <p:embed followColorScheme="full"/>
            </p:oleObj>
          </a:graphicData>
        </a:graphic>
      </p:graphicFrame>
      <p:sp>
        <p:nvSpPr>
          <p:cNvPr id="9218"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b="1" i="1">
                <a:solidFill>
                  <a:schemeClr val="bg1"/>
                </a:solidFill>
                <a:effectLst>
                  <a:outerShdw blurRad="38100" dist="38100" dir="2700000" algn="tl">
                    <a:srgbClr val="000000"/>
                  </a:outerShdw>
                </a:effectLst>
                <a:latin typeface="Verdana" pitchFamily="34" charset="0"/>
              </a:rPr>
              <a:t>KALİTE MALİYET TÜRLERİ</a:t>
            </a:r>
            <a:endParaRPr lang="en-AU" b="1" i="1">
              <a:solidFill>
                <a:schemeClr val="bg1"/>
              </a:solidFill>
              <a:effectLst>
                <a:outerShdw blurRad="38100" dist="38100" dir="2700000" algn="tl">
                  <a:srgbClr val="000000"/>
                </a:outerShdw>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1000"/>
                                  </p:stCondLst>
                                  <p:childTnLst>
                                    <p:set>
                                      <p:cBhvr>
                                        <p:cTn id="6" dur="1" fill="hold">
                                          <p:stCondLst>
                                            <p:cond delay="0"/>
                                          </p:stCondLst>
                                        </p:cTn>
                                        <p:tgtEl>
                                          <p:spTgt spid="40971"/>
                                        </p:tgtEl>
                                        <p:attrNameLst>
                                          <p:attrName>style.visibility</p:attrName>
                                        </p:attrNameLst>
                                      </p:cBhvr>
                                      <p:to>
                                        <p:strVal val="visible"/>
                                      </p:to>
                                    </p:set>
                                    <p:anim calcmode="lin" valueType="num">
                                      <p:cBhvr>
                                        <p:cTn id="7" dur="1000" fill="hold"/>
                                        <p:tgtEl>
                                          <p:spTgt spid="40971"/>
                                        </p:tgtEl>
                                        <p:attrNameLst>
                                          <p:attrName>ppt_w</p:attrName>
                                        </p:attrNameLst>
                                      </p:cBhvr>
                                      <p:tavLst>
                                        <p:tav tm="0">
                                          <p:val>
                                            <p:fltVal val="0"/>
                                          </p:val>
                                        </p:tav>
                                        <p:tav tm="100000">
                                          <p:val>
                                            <p:strVal val="#ppt_w"/>
                                          </p:val>
                                        </p:tav>
                                      </p:tavLst>
                                    </p:anim>
                                    <p:anim calcmode="lin" valueType="num">
                                      <p:cBhvr>
                                        <p:cTn id="8" dur="1000" fill="hold"/>
                                        <p:tgtEl>
                                          <p:spTgt spid="40971"/>
                                        </p:tgtEl>
                                        <p:attrNameLst>
                                          <p:attrName>ppt_h</p:attrName>
                                        </p:attrNameLst>
                                      </p:cBhvr>
                                      <p:tavLst>
                                        <p:tav tm="0">
                                          <p:val>
                                            <p:fltVal val="0"/>
                                          </p:val>
                                        </p:tav>
                                        <p:tav tm="100000">
                                          <p:val>
                                            <p:strVal val="#ppt_h"/>
                                          </p:val>
                                        </p:tav>
                                      </p:tavLst>
                                    </p:anim>
                                    <p:anim calcmode="lin" valueType="num">
                                      <p:cBhvr>
                                        <p:cTn id="9" dur="1000" fill="hold"/>
                                        <p:tgtEl>
                                          <p:spTgt spid="4097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7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2" presetClass="entr" presetSubtype="8" fill="hold" grpId="0" nodeType="afterEffect">
                                  <p:stCondLst>
                                    <p:cond delay="0"/>
                                  </p:stCondLst>
                                  <p:childTnLst>
                                    <p:set>
                                      <p:cBhvr>
                                        <p:cTn id="13" dur="1" fill="hold">
                                          <p:stCondLst>
                                            <p:cond delay="0"/>
                                          </p:stCondLst>
                                        </p:cTn>
                                        <p:tgtEl>
                                          <p:spTgt spid="9218"/>
                                        </p:tgtEl>
                                        <p:attrNameLst>
                                          <p:attrName>style.visibility</p:attrName>
                                        </p:attrNameLst>
                                      </p:cBhvr>
                                      <p:to>
                                        <p:strVal val="visible"/>
                                      </p:to>
                                    </p:set>
                                    <p:anim calcmode="lin" valueType="num">
                                      <p:cBhvr additive="base">
                                        <p:cTn id="14" dur="500" fill="hold"/>
                                        <p:tgtEl>
                                          <p:spTgt spid="9218"/>
                                        </p:tgtEl>
                                        <p:attrNameLst>
                                          <p:attrName>ppt_x</p:attrName>
                                        </p:attrNameLst>
                                      </p:cBhvr>
                                      <p:tavLst>
                                        <p:tav tm="0">
                                          <p:val>
                                            <p:strVal val="0-#ppt_w/2"/>
                                          </p:val>
                                        </p:tav>
                                        <p:tav tm="100000">
                                          <p:val>
                                            <p:strVal val="#ppt_x"/>
                                          </p:val>
                                        </p:tav>
                                      </p:tavLst>
                                    </p:anim>
                                    <p:anim calcmode="lin" valueType="num">
                                      <p:cBhvr additive="base">
                                        <p:cTn id="15"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grpSp>
        <p:nvGrpSpPr>
          <p:cNvPr id="61443" name="Group 42"/>
          <p:cNvGrpSpPr>
            <a:grpSpLocks/>
          </p:cNvGrpSpPr>
          <p:nvPr/>
        </p:nvGrpSpPr>
        <p:grpSpPr bwMode="auto">
          <a:xfrm>
            <a:off x="139700" y="1125538"/>
            <a:ext cx="9004300" cy="4740275"/>
            <a:chOff x="96" y="1332"/>
            <a:chExt cx="6144" cy="2986"/>
          </a:xfrm>
        </p:grpSpPr>
        <p:sp>
          <p:nvSpPr>
            <p:cNvPr id="61444" name="Text Box 11"/>
            <p:cNvSpPr txBox="1">
              <a:spLocks noChangeArrowheads="1"/>
            </p:cNvSpPr>
            <p:nvPr/>
          </p:nvSpPr>
          <p:spPr bwMode="auto">
            <a:xfrm>
              <a:off x="5424" y="3624"/>
              <a:ext cx="567" cy="159"/>
            </a:xfrm>
            <a:prstGeom prst="rect">
              <a:avLst/>
            </a:prstGeom>
            <a:noFill/>
            <a:ln w="12700">
              <a:solidFill>
                <a:schemeClr val="bg1"/>
              </a:solidFill>
              <a:miter lim="800000"/>
              <a:headEnd type="none" w="sm" len="sm"/>
              <a:tailEnd type="none" w="sm" len="sm"/>
            </a:ln>
          </p:spPr>
          <p:txBody>
            <a:bodyPr/>
            <a:lstStyle/>
            <a:p>
              <a:pPr eaLnBrk="0" hangingPunct="0">
                <a:lnSpc>
                  <a:spcPct val="80000"/>
                </a:lnSpc>
              </a:pPr>
              <a:r>
                <a:rPr lang="tr-TR" sz="1600">
                  <a:solidFill>
                    <a:srgbClr val="CC0000"/>
                  </a:solidFill>
                </a:rPr>
                <a:t>HAYIR</a:t>
              </a:r>
            </a:p>
          </p:txBody>
        </p:sp>
        <p:sp>
          <p:nvSpPr>
            <p:cNvPr id="61445" name="Text Box 12"/>
            <p:cNvSpPr txBox="1">
              <a:spLocks noChangeAspect="1" noChangeArrowheads="1"/>
            </p:cNvSpPr>
            <p:nvPr/>
          </p:nvSpPr>
          <p:spPr bwMode="auto">
            <a:xfrm>
              <a:off x="96" y="1332"/>
              <a:ext cx="3840" cy="528"/>
            </a:xfrm>
            <a:prstGeom prst="rect">
              <a:avLst/>
            </a:prstGeom>
            <a:noFill/>
            <a:ln w="12700">
              <a:solidFill>
                <a:schemeClr val="tx2"/>
              </a:solidFill>
              <a:miter lim="800000"/>
              <a:headEnd type="none" w="sm" len="sm"/>
              <a:tailEnd type="none" w="sm" len="sm"/>
            </a:ln>
          </p:spPr>
          <p:txBody>
            <a:bodyPr>
              <a:spAutoFit/>
            </a:bodyPr>
            <a:lstStyle/>
            <a:p>
              <a:pPr eaLnBrk="0" hangingPunct="0">
                <a:spcBef>
                  <a:spcPct val="50000"/>
                </a:spcBef>
              </a:pPr>
              <a:r>
                <a:rPr lang="tr-TR" sz="1600"/>
                <a:t>BU MALİYET, MÜŞTERİ MEMNUNİYETİNİ KARŞILAYAMAMA RİSKİNİ ORTADAN KALDIRIYOR MU?</a:t>
              </a:r>
            </a:p>
          </p:txBody>
        </p:sp>
        <p:sp>
          <p:nvSpPr>
            <p:cNvPr id="61446" name="Text Box 13"/>
            <p:cNvSpPr txBox="1">
              <a:spLocks noChangeAspect="1" noChangeArrowheads="1"/>
            </p:cNvSpPr>
            <p:nvPr/>
          </p:nvSpPr>
          <p:spPr bwMode="auto">
            <a:xfrm>
              <a:off x="96" y="1920"/>
              <a:ext cx="3744" cy="682"/>
            </a:xfrm>
            <a:prstGeom prst="rect">
              <a:avLst/>
            </a:prstGeom>
            <a:noFill/>
            <a:ln w="12700">
              <a:solidFill>
                <a:schemeClr val="tx2"/>
              </a:solidFill>
              <a:miter lim="800000"/>
              <a:headEnd type="none" w="sm" len="sm"/>
              <a:tailEnd type="none" w="sm" len="sm"/>
            </a:ln>
          </p:spPr>
          <p:txBody>
            <a:bodyPr>
              <a:spAutoFit/>
            </a:bodyPr>
            <a:lstStyle/>
            <a:p>
              <a:pPr eaLnBrk="0" hangingPunct="0">
                <a:spcBef>
                  <a:spcPct val="50000"/>
                </a:spcBef>
              </a:pPr>
              <a:r>
                <a:rPr lang="tr-TR" sz="1600"/>
                <a:t>BU MALİYET, ÜRÜNLERİN VEYA HİZMETLERİN KALİTE STANDARDLARININ VE PERFORMANS GEREKSİNİMLERİNE UYGUNLUĞUN BELİRLENMESİ İLE Mİ  İLGİLİ? </a:t>
              </a:r>
            </a:p>
          </p:txBody>
        </p:sp>
        <p:sp>
          <p:nvSpPr>
            <p:cNvPr id="61447" name="Text Box 14"/>
            <p:cNvSpPr txBox="1">
              <a:spLocks noChangeAspect="1" noChangeArrowheads="1"/>
            </p:cNvSpPr>
            <p:nvPr/>
          </p:nvSpPr>
          <p:spPr bwMode="auto">
            <a:xfrm>
              <a:off x="96" y="2640"/>
              <a:ext cx="3168" cy="374"/>
            </a:xfrm>
            <a:prstGeom prst="rect">
              <a:avLst/>
            </a:prstGeom>
            <a:noFill/>
            <a:ln w="12700">
              <a:solidFill>
                <a:schemeClr val="tx2"/>
              </a:solidFill>
              <a:miter lim="800000"/>
              <a:headEnd type="none" w="sm" len="sm"/>
              <a:tailEnd type="none" w="sm" len="sm"/>
            </a:ln>
          </p:spPr>
          <p:txBody>
            <a:bodyPr>
              <a:spAutoFit/>
            </a:bodyPr>
            <a:lstStyle/>
            <a:p>
              <a:pPr eaLnBrk="0" hangingPunct="0">
                <a:spcBef>
                  <a:spcPct val="50000"/>
                </a:spcBef>
              </a:pPr>
              <a:r>
                <a:rPr lang="tr-TR" sz="1600"/>
                <a:t>BU MALİYET, UYGUN OLMAYAN BİR ÜRÜN VEYA HİZMETLE Mİ  İLGİLİ?</a:t>
              </a:r>
            </a:p>
          </p:txBody>
        </p:sp>
        <p:sp>
          <p:nvSpPr>
            <p:cNvPr id="61448" name="Text Box 15"/>
            <p:cNvSpPr txBox="1">
              <a:spLocks noChangeAspect="1" noChangeArrowheads="1"/>
            </p:cNvSpPr>
            <p:nvPr/>
          </p:nvSpPr>
          <p:spPr bwMode="auto">
            <a:xfrm>
              <a:off x="96" y="3228"/>
              <a:ext cx="2448" cy="672"/>
            </a:xfrm>
            <a:prstGeom prst="rect">
              <a:avLst/>
            </a:prstGeom>
            <a:noFill/>
            <a:ln w="12700">
              <a:solidFill>
                <a:srgbClr val="000000"/>
              </a:solidFill>
              <a:miter lim="800000"/>
              <a:headEnd type="none" w="sm" len="sm"/>
              <a:tailEnd type="none" w="sm" len="sm"/>
            </a:ln>
          </p:spPr>
          <p:txBody>
            <a:bodyPr>
              <a:spAutoFit/>
            </a:bodyPr>
            <a:lstStyle/>
            <a:p>
              <a:pPr algn="ctr" eaLnBrk="0" hangingPunct="0">
                <a:spcBef>
                  <a:spcPct val="50000"/>
                </a:spcBef>
              </a:pPr>
              <a:r>
                <a:rPr lang="tr-TR" sz="1800" b="1">
                  <a:solidFill>
                    <a:srgbClr val="FF3300"/>
                  </a:solidFill>
                </a:rPr>
                <a:t>Bu maliyet </a:t>
              </a:r>
            </a:p>
            <a:p>
              <a:pPr algn="ctr" eaLnBrk="0" hangingPunct="0">
                <a:spcBef>
                  <a:spcPct val="50000"/>
                </a:spcBef>
              </a:pPr>
              <a:r>
                <a:rPr lang="tr-TR" sz="1800" b="1">
                  <a:solidFill>
                    <a:srgbClr val="FF3300"/>
                  </a:solidFill>
                </a:rPr>
                <a:t>KALİTE MALİYETİ DEĞİLDİR.</a:t>
              </a:r>
              <a:r>
                <a:rPr lang="tr-TR" sz="1800"/>
                <a:t> </a:t>
              </a:r>
            </a:p>
          </p:txBody>
        </p:sp>
        <p:sp>
          <p:nvSpPr>
            <p:cNvPr id="61449" name="Line 16"/>
            <p:cNvSpPr>
              <a:spLocks noChangeAspect="1" noChangeShapeType="1"/>
            </p:cNvSpPr>
            <p:nvPr/>
          </p:nvSpPr>
          <p:spPr bwMode="auto">
            <a:xfrm>
              <a:off x="2113" y="1728"/>
              <a:ext cx="0" cy="192"/>
            </a:xfrm>
            <a:prstGeom prst="line">
              <a:avLst/>
            </a:prstGeom>
            <a:noFill/>
            <a:ln w="57150">
              <a:solidFill>
                <a:schemeClr val="tx1"/>
              </a:solidFill>
              <a:round/>
              <a:headEnd type="none" w="sm" len="sm"/>
              <a:tailEnd type="triangle" w="med" len="med"/>
            </a:ln>
          </p:spPr>
          <p:txBody>
            <a:bodyPr wrap="none" anchor="ctr"/>
            <a:lstStyle/>
            <a:p>
              <a:endParaRPr lang="tr-TR"/>
            </a:p>
          </p:txBody>
        </p:sp>
        <p:sp>
          <p:nvSpPr>
            <p:cNvPr id="61450" name="Line 17"/>
            <p:cNvSpPr>
              <a:spLocks noChangeAspect="1" noChangeShapeType="1"/>
            </p:cNvSpPr>
            <p:nvPr/>
          </p:nvSpPr>
          <p:spPr bwMode="auto">
            <a:xfrm>
              <a:off x="1584" y="3036"/>
              <a:ext cx="0" cy="192"/>
            </a:xfrm>
            <a:prstGeom prst="line">
              <a:avLst/>
            </a:prstGeom>
            <a:noFill/>
            <a:ln w="57150">
              <a:solidFill>
                <a:schemeClr val="tx1"/>
              </a:solidFill>
              <a:round/>
              <a:headEnd type="none" w="sm" len="sm"/>
              <a:tailEnd type="triangle" w="med" len="med"/>
            </a:ln>
          </p:spPr>
          <p:txBody>
            <a:bodyPr wrap="none" anchor="ctr"/>
            <a:lstStyle/>
            <a:p>
              <a:endParaRPr lang="tr-TR"/>
            </a:p>
          </p:txBody>
        </p:sp>
        <p:sp>
          <p:nvSpPr>
            <p:cNvPr id="61451" name="Line 18"/>
            <p:cNvSpPr>
              <a:spLocks noChangeAspect="1" noChangeShapeType="1"/>
            </p:cNvSpPr>
            <p:nvPr/>
          </p:nvSpPr>
          <p:spPr bwMode="auto">
            <a:xfrm>
              <a:off x="2113" y="2460"/>
              <a:ext cx="0" cy="192"/>
            </a:xfrm>
            <a:prstGeom prst="line">
              <a:avLst/>
            </a:prstGeom>
            <a:noFill/>
            <a:ln w="57150">
              <a:solidFill>
                <a:schemeClr val="tx1"/>
              </a:solidFill>
              <a:round/>
              <a:headEnd type="none" w="sm" len="sm"/>
              <a:tailEnd type="triangle" w="med" len="med"/>
            </a:ln>
          </p:spPr>
          <p:txBody>
            <a:bodyPr wrap="none" anchor="ctr"/>
            <a:lstStyle/>
            <a:p>
              <a:endParaRPr lang="tr-TR"/>
            </a:p>
          </p:txBody>
        </p:sp>
        <p:sp>
          <p:nvSpPr>
            <p:cNvPr id="61452" name="Text Box 19"/>
            <p:cNvSpPr txBox="1">
              <a:spLocks noChangeArrowheads="1"/>
            </p:cNvSpPr>
            <p:nvPr/>
          </p:nvSpPr>
          <p:spPr bwMode="auto">
            <a:xfrm>
              <a:off x="2304" y="1725"/>
              <a:ext cx="567" cy="159"/>
            </a:xfrm>
            <a:prstGeom prst="rect">
              <a:avLst/>
            </a:prstGeom>
            <a:noFill/>
            <a:ln w="12700">
              <a:solidFill>
                <a:schemeClr val="bg1"/>
              </a:solidFill>
              <a:miter lim="800000"/>
              <a:headEnd type="none" w="sm" len="sm"/>
              <a:tailEnd type="none" w="sm" len="sm"/>
            </a:ln>
          </p:spPr>
          <p:txBody>
            <a:bodyPr/>
            <a:lstStyle/>
            <a:p>
              <a:pPr eaLnBrk="0" hangingPunct="0">
                <a:lnSpc>
                  <a:spcPct val="80000"/>
                </a:lnSpc>
                <a:spcBef>
                  <a:spcPct val="50000"/>
                </a:spcBef>
              </a:pPr>
              <a:r>
                <a:rPr lang="tr-TR" sz="1400">
                  <a:solidFill>
                    <a:srgbClr val="CC0000"/>
                  </a:solidFill>
                </a:rPr>
                <a:t>HAYIR</a:t>
              </a:r>
            </a:p>
          </p:txBody>
        </p:sp>
        <p:sp>
          <p:nvSpPr>
            <p:cNvPr id="61453" name="Text Box 20"/>
            <p:cNvSpPr txBox="1">
              <a:spLocks noChangeArrowheads="1"/>
            </p:cNvSpPr>
            <p:nvPr/>
          </p:nvSpPr>
          <p:spPr bwMode="auto">
            <a:xfrm>
              <a:off x="2292" y="2457"/>
              <a:ext cx="567" cy="159"/>
            </a:xfrm>
            <a:prstGeom prst="rect">
              <a:avLst/>
            </a:prstGeom>
            <a:noFill/>
            <a:ln w="12700">
              <a:solidFill>
                <a:schemeClr val="bg1"/>
              </a:solidFill>
              <a:miter lim="800000"/>
              <a:headEnd type="none" w="sm" len="sm"/>
              <a:tailEnd type="none" w="sm" len="sm"/>
            </a:ln>
          </p:spPr>
          <p:txBody>
            <a:bodyPr/>
            <a:lstStyle/>
            <a:p>
              <a:pPr eaLnBrk="0" hangingPunct="0">
                <a:lnSpc>
                  <a:spcPct val="80000"/>
                </a:lnSpc>
              </a:pPr>
              <a:r>
                <a:rPr lang="tr-TR" sz="1400">
                  <a:solidFill>
                    <a:srgbClr val="CC0000"/>
                  </a:solidFill>
                </a:rPr>
                <a:t>HAYIR</a:t>
              </a:r>
            </a:p>
          </p:txBody>
        </p:sp>
        <p:sp>
          <p:nvSpPr>
            <p:cNvPr id="61454" name="Text Box 21"/>
            <p:cNvSpPr txBox="1">
              <a:spLocks noChangeAspect="1" noChangeArrowheads="1"/>
            </p:cNvSpPr>
            <p:nvPr/>
          </p:nvSpPr>
          <p:spPr bwMode="auto">
            <a:xfrm>
              <a:off x="1740" y="3032"/>
              <a:ext cx="568" cy="186"/>
            </a:xfrm>
            <a:prstGeom prst="rect">
              <a:avLst/>
            </a:prstGeom>
            <a:noFill/>
            <a:ln w="12700">
              <a:solidFill>
                <a:schemeClr val="bg1"/>
              </a:solidFill>
              <a:miter lim="800000"/>
              <a:headEnd type="none" w="sm" len="sm"/>
              <a:tailEnd type="none" w="sm" len="sm"/>
            </a:ln>
          </p:spPr>
          <p:txBody>
            <a:bodyPr/>
            <a:lstStyle/>
            <a:p>
              <a:pPr eaLnBrk="0" hangingPunct="0">
                <a:lnSpc>
                  <a:spcPct val="80000"/>
                </a:lnSpc>
              </a:pPr>
              <a:r>
                <a:rPr lang="tr-TR" sz="1400">
                  <a:solidFill>
                    <a:srgbClr val="CC0000"/>
                  </a:solidFill>
                </a:rPr>
                <a:t>HAYIR</a:t>
              </a:r>
            </a:p>
          </p:txBody>
        </p:sp>
        <p:sp>
          <p:nvSpPr>
            <p:cNvPr id="61455" name="Text Box 22"/>
            <p:cNvSpPr txBox="1">
              <a:spLocks noChangeAspect="1" noChangeArrowheads="1"/>
            </p:cNvSpPr>
            <p:nvPr/>
          </p:nvSpPr>
          <p:spPr bwMode="auto">
            <a:xfrm>
              <a:off x="4704" y="1344"/>
              <a:ext cx="1153" cy="374"/>
            </a:xfrm>
            <a:prstGeom prst="rect">
              <a:avLst/>
            </a:prstGeom>
            <a:noFill/>
            <a:ln w="12700">
              <a:solidFill>
                <a:srgbClr val="000000"/>
              </a:solidFill>
              <a:miter lim="800000"/>
              <a:headEnd type="none" w="sm" len="sm"/>
              <a:tailEnd type="none" w="sm" len="sm"/>
            </a:ln>
          </p:spPr>
          <p:txBody>
            <a:bodyPr>
              <a:spAutoFit/>
            </a:bodyPr>
            <a:lstStyle/>
            <a:p>
              <a:pPr algn="ctr" eaLnBrk="0" hangingPunct="0">
                <a:spcBef>
                  <a:spcPct val="50000"/>
                </a:spcBef>
              </a:pPr>
              <a:r>
                <a:rPr lang="tr-TR" sz="1600" b="1">
                  <a:solidFill>
                    <a:srgbClr val="FF3300"/>
                  </a:solidFill>
                </a:rPr>
                <a:t>ÖNLEME MALİYETLERİ</a:t>
              </a:r>
              <a:endParaRPr lang="tr-TR" sz="1600" b="1"/>
            </a:p>
          </p:txBody>
        </p:sp>
        <p:sp>
          <p:nvSpPr>
            <p:cNvPr id="61456" name="Text Box 23"/>
            <p:cNvSpPr txBox="1">
              <a:spLocks noChangeAspect="1" noChangeArrowheads="1"/>
            </p:cNvSpPr>
            <p:nvPr/>
          </p:nvSpPr>
          <p:spPr bwMode="auto">
            <a:xfrm>
              <a:off x="4176" y="1920"/>
              <a:ext cx="2064" cy="528"/>
            </a:xfrm>
            <a:prstGeom prst="rect">
              <a:avLst/>
            </a:prstGeom>
            <a:noFill/>
            <a:ln w="12700">
              <a:solidFill>
                <a:srgbClr val="000000"/>
              </a:solidFill>
              <a:miter lim="800000"/>
              <a:headEnd type="none" w="sm" len="sm"/>
              <a:tailEnd type="none" w="sm" len="sm"/>
            </a:ln>
          </p:spPr>
          <p:txBody>
            <a:bodyPr>
              <a:spAutoFit/>
            </a:bodyPr>
            <a:lstStyle/>
            <a:p>
              <a:pPr algn="ctr" eaLnBrk="0" hangingPunct="0">
                <a:spcBef>
                  <a:spcPct val="50000"/>
                </a:spcBef>
              </a:pPr>
              <a:r>
                <a:rPr lang="tr-TR" sz="1600" b="1">
                  <a:solidFill>
                    <a:srgbClr val="FF3300"/>
                  </a:solidFill>
                </a:rPr>
                <a:t>ÖLÇME VE DEĞERLENDİRME MALİYETLERİ</a:t>
              </a:r>
            </a:p>
          </p:txBody>
        </p:sp>
        <p:sp>
          <p:nvSpPr>
            <p:cNvPr id="61457" name="Text Box 24"/>
            <p:cNvSpPr txBox="1">
              <a:spLocks noChangeAspect="1" noChangeArrowheads="1"/>
            </p:cNvSpPr>
            <p:nvPr/>
          </p:nvSpPr>
          <p:spPr bwMode="auto">
            <a:xfrm>
              <a:off x="4704" y="2640"/>
              <a:ext cx="1153" cy="374"/>
            </a:xfrm>
            <a:prstGeom prst="rect">
              <a:avLst/>
            </a:prstGeom>
            <a:noFill/>
            <a:ln w="12700">
              <a:solidFill>
                <a:srgbClr val="000000"/>
              </a:solidFill>
              <a:miter lim="800000"/>
              <a:headEnd type="none" w="sm" len="sm"/>
              <a:tailEnd type="none" w="sm" len="sm"/>
            </a:ln>
          </p:spPr>
          <p:txBody>
            <a:bodyPr>
              <a:spAutoFit/>
            </a:bodyPr>
            <a:lstStyle/>
            <a:p>
              <a:pPr algn="ctr" eaLnBrk="0" hangingPunct="0">
                <a:spcBef>
                  <a:spcPct val="50000"/>
                </a:spcBef>
              </a:pPr>
              <a:r>
                <a:rPr lang="tr-TR" sz="1600" b="1">
                  <a:solidFill>
                    <a:srgbClr val="FF3300"/>
                  </a:solidFill>
                </a:rPr>
                <a:t>BAŞARISIZLIK MALİYETLERİ</a:t>
              </a:r>
              <a:endParaRPr lang="tr-TR" sz="1600"/>
            </a:p>
          </p:txBody>
        </p:sp>
        <p:sp>
          <p:nvSpPr>
            <p:cNvPr id="61458" name="Line 25"/>
            <p:cNvSpPr>
              <a:spLocks noChangeAspect="1" noChangeShapeType="1"/>
            </p:cNvSpPr>
            <p:nvPr/>
          </p:nvSpPr>
          <p:spPr bwMode="auto">
            <a:xfrm rot="5400000" flipV="1">
              <a:off x="4020" y="1944"/>
              <a:ext cx="0" cy="336"/>
            </a:xfrm>
            <a:prstGeom prst="line">
              <a:avLst/>
            </a:prstGeom>
            <a:noFill/>
            <a:ln w="57150">
              <a:solidFill>
                <a:schemeClr val="tx1"/>
              </a:solidFill>
              <a:round/>
              <a:headEnd type="none" w="sm" len="sm"/>
              <a:tailEnd type="triangle" w="med" len="med"/>
            </a:ln>
          </p:spPr>
          <p:txBody>
            <a:bodyPr wrap="none" anchor="ctr"/>
            <a:lstStyle/>
            <a:p>
              <a:endParaRPr lang="tr-TR"/>
            </a:p>
          </p:txBody>
        </p:sp>
        <p:sp>
          <p:nvSpPr>
            <p:cNvPr id="61459" name="Line 26"/>
            <p:cNvSpPr>
              <a:spLocks noChangeAspect="1" noChangeShapeType="1"/>
            </p:cNvSpPr>
            <p:nvPr/>
          </p:nvSpPr>
          <p:spPr bwMode="auto">
            <a:xfrm rot="5400000" flipV="1">
              <a:off x="4332" y="1176"/>
              <a:ext cx="0" cy="720"/>
            </a:xfrm>
            <a:prstGeom prst="line">
              <a:avLst/>
            </a:prstGeom>
            <a:noFill/>
            <a:ln w="57150">
              <a:solidFill>
                <a:schemeClr val="tx1"/>
              </a:solidFill>
              <a:round/>
              <a:headEnd type="none" w="sm" len="sm"/>
              <a:tailEnd type="triangle" w="med" len="med"/>
            </a:ln>
          </p:spPr>
          <p:txBody>
            <a:bodyPr wrap="none" anchor="ctr"/>
            <a:lstStyle/>
            <a:p>
              <a:endParaRPr lang="tr-TR"/>
            </a:p>
          </p:txBody>
        </p:sp>
        <p:sp>
          <p:nvSpPr>
            <p:cNvPr id="61460" name="Line 27"/>
            <p:cNvSpPr>
              <a:spLocks noChangeAspect="1" noChangeShapeType="1"/>
            </p:cNvSpPr>
            <p:nvPr/>
          </p:nvSpPr>
          <p:spPr bwMode="auto">
            <a:xfrm rot="5400000" flipV="1">
              <a:off x="4008" y="2124"/>
              <a:ext cx="0" cy="1416"/>
            </a:xfrm>
            <a:prstGeom prst="line">
              <a:avLst/>
            </a:prstGeom>
            <a:noFill/>
            <a:ln w="57150">
              <a:solidFill>
                <a:schemeClr val="tx1"/>
              </a:solidFill>
              <a:round/>
              <a:headEnd type="none" w="sm" len="sm"/>
              <a:tailEnd type="triangle" w="med" len="med"/>
            </a:ln>
          </p:spPr>
          <p:txBody>
            <a:bodyPr wrap="none" anchor="ctr"/>
            <a:lstStyle/>
            <a:p>
              <a:endParaRPr lang="tr-TR"/>
            </a:p>
          </p:txBody>
        </p:sp>
        <p:sp>
          <p:nvSpPr>
            <p:cNvPr id="61461" name="Line 28"/>
            <p:cNvSpPr>
              <a:spLocks noChangeAspect="1" noChangeShapeType="1"/>
            </p:cNvSpPr>
            <p:nvPr/>
          </p:nvSpPr>
          <p:spPr bwMode="auto">
            <a:xfrm>
              <a:off x="5184" y="3024"/>
              <a:ext cx="0" cy="192"/>
            </a:xfrm>
            <a:prstGeom prst="line">
              <a:avLst/>
            </a:prstGeom>
            <a:noFill/>
            <a:ln w="57150">
              <a:solidFill>
                <a:schemeClr val="tx1"/>
              </a:solidFill>
              <a:round/>
              <a:headEnd type="none" w="sm" len="sm"/>
              <a:tailEnd type="triangle" w="med" len="med"/>
            </a:ln>
          </p:spPr>
          <p:txBody>
            <a:bodyPr wrap="none" anchor="ctr"/>
            <a:lstStyle/>
            <a:p>
              <a:endParaRPr lang="tr-TR"/>
            </a:p>
          </p:txBody>
        </p:sp>
        <p:sp>
          <p:nvSpPr>
            <p:cNvPr id="61462" name="Text Box 29"/>
            <p:cNvSpPr txBox="1">
              <a:spLocks noChangeAspect="1" noChangeArrowheads="1"/>
            </p:cNvSpPr>
            <p:nvPr/>
          </p:nvSpPr>
          <p:spPr bwMode="auto">
            <a:xfrm>
              <a:off x="3456" y="3216"/>
              <a:ext cx="2496" cy="528"/>
            </a:xfrm>
            <a:prstGeom prst="rect">
              <a:avLst/>
            </a:prstGeom>
            <a:noFill/>
            <a:ln w="12700">
              <a:solidFill>
                <a:schemeClr val="tx2"/>
              </a:solidFill>
              <a:miter lim="800000"/>
              <a:headEnd type="none" w="sm" len="sm"/>
              <a:tailEnd type="none" w="sm" len="sm"/>
            </a:ln>
          </p:spPr>
          <p:txBody>
            <a:bodyPr>
              <a:spAutoFit/>
            </a:bodyPr>
            <a:lstStyle/>
            <a:p>
              <a:pPr algn="ctr" eaLnBrk="0" hangingPunct="0">
                <a:spcBef>
                  <a:spcPct val="50000"/>
                </a:spcBef>
              </a:pPr>
              <a:r>
                <a:rPr lang="tr-TR" sz="1600"/>
                <a:t>BU MALİYET MÜŞTERİYE ÜRÜNÜN ARZINDAN ÖNCE Mİ TESPİT EDİLMİŞ? </a:t>
              </a:r>
            </a:p>
          </p:txBody>
        </p:sp>
        <p:sp>
          <p:nvSpPr>
            <p:cNvPr id="61463" name="Text Box 30"/>
            <p:cNvSpPr txBox="1">
              <a:spLocks noChangeAspect="1" noChangeArrowheads="1"/>
            </p:cNvSpPr>
            <p:nvPr/>
          </p:nvSpPr>
          <p:spPr bwMode="auto">
            <a:xfrm>
              <a:off x="3264" y="3790"/>
              <a:ext cx="1248" cy="528"/>
            </a:xfrm>
            <a:prstGeom prst="rect">
              <a:avLst/>
            </a:prstGeom>
            <a:noFill/>
            <a:ln w="12700">
              <a:solidFill>
                <a:srgbClr val="000000"/>
              </a:solidFill>
              <a:miter lim="800000"/>
              <a:headEnd type="none" w="sm" len="sm"/>
              <a:tailEnd type="none" w="sm" len="sm"/>
            </a:ln>
          </p:spPr>
          <p:txBody>
            <a:bodyPr>
              <a:spAutoFit/>
            </a:bodyPr>
            <a:lstStyle/>
            <a:p>
              <a:pPr algn="ctr" eaLnBrk="0" hangingPunct="0">
                <a:spcBef>
                  <a:spcPct val="50000"/>
                </a:spcBef>
              </a:pPr>
              <a:r>
                <a:rPr lang="tr-TR" sz="1600" b="1">
                  <a:solidFill>
                    <a:srgbClr val="FF3300"/>
                  </a:solidFill>
                </a:rPr>
                <a:t>İÇ BAŞARISIZLIK MALİYETLERİ</a:t>
              </a:r>
              <a:endParaRPr lang="tr-TR" sz="1600"/>
            </a:p>
          </p:txBody>
        </p:sp>
        <p:sp>
          <p:nvSpPr>
            <p:cNvPr id="61464" name="Text Box 31"/>
            <p:cNvSpPr txBox="1">
              <a:spLocks noChangeAspect="1" noChangeArrowheads="1"/>
            </p:cNvSpPr>
            <p:nvPr/>
          </p:nvSpPr>
          <p:spPr bwMode="auto">
            <a:xfrm>
              <a:off x="4656" y="3790"/>
              <a:ext cx="1440" cy="374"/>
            </a:xfrm>
            <a:prstGeom prst="rect">
              <a:avLst/>
            </a:prstGeom>
            <a:noFill/>
            <a:ln w="12700">
              <a:solidFill>
                <a:srgbClr val="000000"/>
              </a:solidFill>
              <a:miter lim="800000"/>
              <a:headEnd type="none" w="sm" len="sm"/>
              <a:tailEnd type="none" w="sm" len="sm"/>
            </a:ln>
          </p:spPr>
          <p:txBody>
            <a:bodyPr>
              <a:spAutoFit/>
            </a:bodyPr>
            <a:lstStyle/>
            <a:p>
              <a:pPr algn="ctr" eaLnBrk="0" hangingPunct="0">
                <a:spcBef>
                  <a:spcPct val="50000"/>
                </a:spcBef>
              </a:pPr>
              <a:r>
                <a:rPr lang="tr-TR" sz="1600" b="1">
                  <a:solidFill>
                    <a:srgbClr val="FF3300"/>
                  </a:solidFill>
                </a:rPr>
                <a:t>DIŞ BAŞARISIZLIK MALİYETLERİ</a:t>
              </a:r>
              <a:endParaRPr lang="tr-TR" sz="1600">
                <a:solidFill>
                  <a:srgbClr val="FF3300"/>
                </a:solidFill>
              </a:endParaRPr>
            </a:p>
          </p:txBody>
        </p:sp>
        <p:sp>
          <p:nvSpPr>
            <p:cNvPr id="61465" name="Line 32"/>
            <p:cNvSpPr>
              <a:spLocks noChangeAspect="1" noChangeShapeType="1"/>
            </p:cNvSpPr>
            <p:nvPr/>
          </p:nvSpPr>
          <p:spPr bwMode="auto">
            <a:xfrm>
              <a:off x="3900" y="3612"/>
              <a:ext cx="0" cy="192"/>
            </a:xfrm>
            <a:prstGeom prst="line">
              <a:avLst/>
            </a:prstGeom>
            <a:noFill/>
            <a:ln w="57150">
              <a:solidFill>
                <a:schemeClr val="tx1"/>
              </a:solidFill>
              <a:round/>
              <a:headEnd type="none" w="sm" len="sm"/>
              <a:tailEnd type="triangle" w="med" len="med"/>
            </a:ln>
          </p:spPr>
          <p:txBody>
            <a:bodyPr wrap="none" anchor="ctr"/>
            <a:lstStyle/>
            <a:p>
              <a:endParaRPr lang="tr-TR"/>
            </a:p>
          </p:txBody>
        </p:sp>
        <p:sp>
          <p:nvSpPr>
            <p:cNvPr id="61466" name="Line 33"/>
            <p:cNvSpPr>
              <a:spLocks noChangeAspect="1" noChangeShapeType="1"/>
            </p:cNvSpPr>
            <p:nvPr/>
          </p:nvSpPr>
          <p:spPr bwMode="auto">
            <a:xfrm>
              <a:off x="5328" y="3612"/>
              <a:ext cx="0" cy="192"/>
            </a:xfrm>
            <a:prstGeom prst="line">
              <a:avLst/>
            </a:prstGeom>
            <a:noFill/>
            <a:ln w="57150">
              <a:solidFill>
                <a:schemeClr val="tx1"/>
              </a:solidFill>
              <a:round/>
              <a:headEnd type="none" w="sm" len="sm"/>
              <a:tailEnd type="triangle" w="med" len="med"/>
            </a:ln>
          </p:spPr>
          <p:txBody>
            <a:bodyPr wrap="none" anchor="ctr"/>
            <a:lstStyle/>
            <a:p>
              <a:endParaRPr lang="tr-TR"/>
            </a:p>
          </p:txBody>
        </p:sp>
        <p:sp>
          <p:nvSpPr>
            <p:cNvPr id="61467" name="Text Box 34"/>
            <p:cNvSpPr txBox="1">
              <a:spLocks noChangeArrowheads="1"/>
            </p:cNvSpPr>
            <p:nvPr/>
          </p:nvSpPr>
          <p:spPr bwMode="auto">
            <a:xfrm>
              <a:off x="3848" y="2208"/>
              <a:ext cx="505" cy="135"/>
            </a:xfrm>
            <a:prstGeom prst="rect">
              <a:avLst/>
            </a:prstGeom>
            <a:noFill/>
            <a:ln w="12700">
              <a:solidFill>
                <a:schemeClr val="bg1"/>
              </a:solidFill>
              <a:miter lim="800000"/>
              <a:headEnd type="none" w="sm" len="sm"/>
              <a:tailEnd type="none" w="sm" len="sm"/>
            </a:ln>
          </p:spPr>
          <p:txBody>
            <a:bodyPr/>
            <a:lstStyle/>
            <a:p>
              <a:pPr eaLnBrk="0" hangingPunct="0">
                <a:lnSpc>
                  <a:spcPct val="80000"/>
                </a:lnSpc>
              </a:pPr>
              <a:r>
                <a:rPr lang="tr-TR" sz="1600">
                  <a:solidFill>
                    <a:srgbClr val="CC0000"/>
                  </a:solidFill>
                </a:rPr>
                <a:t>EVET</a:t>
              </a:r>
            </a:p>
          </p:txBody>
        </p:sp>
        <p:sp>
          <p:nvSpPr>
            <p:cNvPr id="61468" name="Text Box 35"/>
            <p:cNvSpPr txBox="1">
              <a:spLocks noChangeArrowheads="1"/>
            </p:cNvSpPr>
            <p:nvPr/>
          </p:nvSpPr>
          <p:spPr bwMode="auto">
            <a:xfrm>
              <a:off x="3996" y="3624"/>
              <a:ext cx="453" cy="159"/>
            </a:xfrm>
            <a:prstGeom prst="rect">
              <a:avLst/>
            </a:prstGeom>
            <a:noFill/>
            <a:ln w="12700">
              <a:solidFill>
                <a:schemeClr val="bg1"/>
              </a:solidFill>
              <a:miter lim="800000"/>
              <a:headEnd type="none" w="sm" len="sm"/>
              <a:tailEnd type="none" w="sm" len="sm"/>
            </a:ln>
          </p:spPr>
          <p:txBody>
            <a:bodyPr/>
            <a:lstStyle/>
            <a:p>
              <a:pPr eaLnBrk="0" hangingPunct="0">
                <a:lnSpc>
                  <a:spcPct val="80000"/>
                </a:lnSpc>
              </a:pPr>
              <a:r>
                <a:rPr lang="tr-TR" sz="1400">
                  <a:solidFill>
                    <a:srgbClr val="CC0000"/>
                  </a:solidFill>
                </a:rPr>
                <a:t>EVET</a:t>
              </a:r>
            </a:p>
          </p:txBody>
        </p:sp>
        <p:sp>
          <p:nvSpPr>
            <p:cNvPr id="61469" name="Text Box 36"/>
            <p:cNvSpPr txBox="1">
              <a:spLocks noChangeArrowheads="1"/>
            </p:cNvSpPr>
            <p:nvPr/>
          </p:nvSpPr>
          <p:spPr bwMode="auto">
            <a:xfrm>
              <a:off x="4004" y="1344"/>
              <a:ext cx="553" cy="159"/>
            </a:xfrm>
            <a:prstGeom prst="rect">
              <a:avLst/>
            </a:prstGeom>
            <a:noFill/>
            <a:ln w="12700">
              <a:solidFill>
                <a:schemeClr val="bg1"/>
              </a:solidFill>
              <a:miter lim="800000"/>
              <a:headEnd type="none" w="sm" len="sm"/>
              <a:tailEnd type="none" w="sm" len="sm"/>
            </a:ln>
          </p:spPr>
          <p:txBody>
            <a:bodyPr/>
            <a:lstStyle/>
            <a:p>
              <a:pPr eaLnBrk="0" hangingPunct="0">
                <a:lnSpc>
                  <a:spcPct val="80000"/>
                </a:lnSpc>
              </a:pPr>
              <a:r>
                <a:rPr lang="tr-TR" sz="1600">
                  <a:solidFill>
                    <a:srgbClr val="CC0000"/>
                  </a:solidFill>
                </a:rPr>
                <a:t>EVET</a:t>
              </a:r>
            </a:p>
          </p:txBody>
        </p:sp>
        <p:sp>
          <p:nvSpPr>
            <p:cNvPr id="61470" name="Text Box 37"/>
            <p:cNvSpPr txBox="1">
              <a:spLocks noChangeArrowheads="1"/>
            </p:cNvSpPr>
            <p:nvPr/>
          </p:nvSpPr>
          <p:spPr bwMode="auto">
            <a:xfrm>
              <a:off x="3640" y="2640"/>
              <a:ext cx="569" cy="159"/>
            </a:xfrm>
            <a:prstGeom prst="rect">
              <a:avLst/>
            </a:prstGeom>
            <a:noFill/>
            <a:ln w="12700">
              <a:solidFill>
                <a:schemeClr val="bg1"/>
              </a:solidFill>
              <a:miter lim="800000"/>
              <a:headEnd type="none" w="sm" len="sm"/>
              <a:tailEnd type="none" w="sm" len="sm"/>
            </a:ln>
          </p:spPr>
          <p:txBody>
            <a:bodyPr/>
            <a:lstStyle/>
            <a:p>
              <a:pPr eaLnBrk="0" hangingPunct="0">
                <a:lnSpc>
                  <a:spcPct val="80000"/>
                </a:lnSpc>
              </a:pPr>
              <a:r>
                <a:rPr lang="tr-TR" sz="1600">
                  <a:solidFill>
                    <a:srgbClr val="CC0000"/>
                  </a:solidFill>
                </a:rPr>
                <a:t>EVET</a:t>
              </a:r>
            </a:p>
          </p:txBody>
        </p:sp>
      </p:grpSp>
      <p:sp>
        <p:nvSpPr>
          <p:cNvPr id="61471" name="Text Box 40"/>
          <p:cNvSpPr txBox="1">
            <a:spLocks noChangeArrowheads="1"/>
          </p:cNvSpPr>
          <p:nvPr/>
        </p:nvSpPr>
        <p:spPr bwMode="auto">
          <a:xfrm>
            <a:off x="8370888" y="6324600"/>
            <a:ext cx="492125" cy="304800"/>
          </a:xfrm>
          <a:prstGeom prst="rect">
            <a:avLst/>
          </a:prstGeom>
          <a:noFill/>
          <a:ln w="9525">
            <a:noFill/>
            <a:miter lim="800000"/>
            <a:headEnd/>
            <a:tailEnd/>
          </a:ln>
        </p:spPr>
        <p:txBody>
          <a:bodyPr>
            <a:spAutoFit/>
          </a:bodyPr>
          <a:lstStyle/>
          <a:p>
            <a:pPr eaLnBrk="0" hangingPunct="0">
              <a:spcBef>
                <a:spcPct val="50000"/>
              </a:spcBef>
            </a:pPr>
            <a:r>
              <a:rPr lang="en-AU" sz="1400"/>
              <a:t>36</a:t>
            </a:r>
            <a:endParaRPr lang="en-AU" sz="1600"/>
          </a:p>
        </p:txBody>
      </p:sp>
      <p:sp>
        <p:nvSpPr>
          <p:cNvPr id="61472" name="Text Box 41"/>
          <p:cNvSpPr txBox="1">
            <a:spLocks noChangeArrowheads="1"/>
          </p:cNvSpPr>
          <p:nvPr/>
        </p:nvSpPr>
        <p:spPr bwMode="auto">
          <a:xfrm>
            <a:off x="3235325" y="6248400"/>
            <a:ext cx="3376613" cy="304800"/>
          </a:xfrm>
          <a:prstGeom prst="rect">
            <a:avLst/>
          </a:prstGeom>
          <a:noFill/>
          <a:ln w="9525">
            <a:noFill/>
            <a:miter lim="800000"/>
            <a:headEnd/>
            <a:tailEnd/>
          </a:ln>
        </p:spPr>
        <p:txBody>
          <a:bodyPr>
            <a:spAutoFit/>
          </a:bodyPr>
          <a:lstStyle/>
          <a:p>
            <a:pPr eaLnBrk="0" hangingPunct="0">
              <a:spcBef>
                <a:spcPct val="50000"/>
              </a:spcBef>
            </a:pPr>
            <a:r>
              <a:rPr lang="en-AU" sz="1400">
                <a:latin typeface="Arial" pitchFamily="34" charset="0"/>
              </a:rPr>
              <a:t>Türk Standardları Enstitüsü</a:t>
            </a:r>
            <a:endParaRPr lang="en-AU"/>
          </a:p>
        </p:txBody>
      </p:sp>
      <p:sp>
        <p:nvSpPr>
          <p:cNvPr id="9218"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sz="1600" b="1" i="1">
                <a:solidFill>
                  <a:schemeClr val="bg1"/>
                </a:solidFill>
                <a:effectLst>
                  <a:outerShdw blurRad="38100" dist="38100" dir="2700000" algn="tl">
                    <a:srgbClr val="000000"/>
                  </a:outerShdw>
                </a:effectLst>
                <a:latin typeface="Verdana" pitchFamily="34" charset="0"/>
              </a:rPr>
              <a:t>KALİTE BİLEŞENLERİNİN</a:t>
            </a:r>
            <a:br>
              <a:rPr lang="tr-TR" sz="1600" b="1" i="1">
                <a:solidFill>
                  <a:schemeClr val="bg1"/>
                </a:solidFill>
                <a:effectLst>
                  <a:outerShdw blurRad="38100" dist="38100" dir="2700000" algn="tl">
                    <a:srgbClr val="000000"/>
                  </a:outerShdw>
                </a:effectLst>
                <a:latin typeface="Verdana" pitchFamily="34" charset="0"/>
              </a:rPr>
            </a:br>
            <a:r>
              <a:rPr lang="tr-TR" sz="1600" b="1" i="1">
                <a:solidFill>
                  <a:schemeClr val="bg1"/>
                </a:solidFill>
                <a:effectLst>
                  <a:outerShdw blurRad="38100" dist="38100" dir="2700000" algn="tl">
                    <a:srgbClr val="000000"/>
                  </a:outerShdw>
                </a:effectLst>
                <a:latin typeface="Verdana" pitchFamily="34" charset="0"/>
              </a:rPr>
              <a:t>KALİTE MALİYET ANALİZİ</a:t>
            </a:r>
            <a:endParaRPr lang="en-AU" sz="1600" b="1" i="1">
              <a:solidFill>
                <a:schemeClr val="bg1"/>
              </a:solidFill>
              <a:effectLst>
                <a:outerShdw blurRad="38100" dist="38100" dir="2700000" algn="tl">
                  <a:srgbClr val="000000"/>
                </a:outerShdw>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43018" name="Rectangle 10"/>
          <p:cNvSpPr>
            <a:spLocks noGrp="1" noChangeArrowheads="1"/>
          </p:cNvSpPr>
          <p:nvPr>
            <p:ph type="title" idx="4294967295"/>
          </p:nvPr>
        </p:nvSpPr>
        <p:spPr>
          <a:xfrm>
            <a:off x="773113" y="304800"/>
            <a:ext cx="7772400" cy="685800"/>
          </a:xfrm>
          <a:noFill/>
        </p:spPr>
        <p:txBody>
          <a:bodyPr lIns="92075" tIns="46038" rIns="92075" bIns="46038"/>
          <a:lstStyle/>
          <a:p>
            <a:r>
              <a:rPr lang="tr-TR" sz="1600" b="1" i="1">
                <a:effectLst>
                  <a:outerShdw blurRad="38100" dist="38100" dir="2700000" algn="tl">
                    <a:srgbClr val="C0C0C0"/>
                  </a:outerShdw>
                </a:effectLst>
              </a:rPr>
              <a:t>KALİTE MALİYETLERİ VE ÖRNEKLER</a:t>
            </a:r>
            <a:endParaRPr lang="tr-TR" b="1" i="1" u="sng">
              <a:effectLst>
                <a:outerShdw blurRad="38100" dist="38100" dir="2700000" algn="tl">
                  <a:srgbClr val="C0C0C0"/>
                </a:outerShdw>
              </a:effectLst>
            </a:endParaRPr>
          </a:p>
        </p:txBody>
      </p:sp>
      <p:graphicFrame>
        <p:nvGraphicFramePr>
          <p:cNvPr id="481280" name="Object 1024"/>
          <p:cNvGraphicFramePr>
            <a:graphicFrameLocks noChangeAspect="1"/>
          </p:cNvGraphicFramePr>
          <p:nvPr/>
        </p:nvGraphicFramePr>
        <p:xfrm>
          <a:off x="195263" y="1217613"/>
          <a:ext cx="8678862" cy="5132387"/>
        </p:xfrm>
        <a:graphic>
          <a:graphicData uri="http://schemas.openxmlformats.org/presentationml/2006/ole">
            <p:oleObj spid="_x0000_s62467" name="Document" r:id="rId3" imgW="9414000" imgH="5133960" progId="Word.Document.8">
              <p:embed/>
            </p:oleObj>
          </a:graphicData>
        </a:graphic>
      </p:graphicFrame>
      <p:sp>
        <p:nvSpPr>
          <p:cNvPr id="62468" name="Text Box 16"/>
          <p:cNvSpPr txBox="1">
            <a:spLocks noChangeArrowheads="1"/>
          </p:cNvSpPr>
          <p:nvPr/>
        </p:nvSpPr>
        <p:spPr bwMode="auto">
          <a:xfrm>
            <a:off x="8370888" y="6324600"/>
            <a:ext cx="492125" cy="304800"/>
          </a:xfrm>
          <a:prstGeom prst="rect">
            <a:avLst/>
          </a:prstGeom>
          <a:noFill/>
          <a:ln w="9525">
            <a:noFill/>
            <a:miter lim="800000"/>
            <a:headEnd/>
            <a:tailEnd/>
          </a:ln>
        </p:spPr>
        <p:txBody>
          <a:bodyPr>
            <a:spAutoFit/>
          </a:bodyPr>
          <a:lstStyle/>
          <a:p>
            <a:pPr eaLnBrk="0" hangingPunct="0">
              <a:spcBef>
                <a:spcPct val="50000"/>
              </a:spcBef>
            </a:pPr>
            <a:r>
              <a:rPr lang="en-AU" sz="1400"/>
              <a:t>37</a:t>
            </a:r>
            <a:endParaRPr lang="en-AU" sz="1600"/>
          </a:p>
        </p:txBody>
      </p:sp>
      <p:sp>
        <p:nvSpPr>
          <p:cNvPr id="62469" name="Text Box 17"/>
          <p:cNvSpPr txBox="1">
            <a:spLocks noChangeArrowheads="1"/>
          </p:cNvSpPr>
          <p:nvPr/>
        </p:nvSpPr>
        <p:spPr bwMode="auto">
          <a:xfrm>
            <a:off x="3235325" y="6248400"/>
            <a:ext cx="3376613" cy="304800"/>
          </a:xfrm>
          <a:prstGeom prst="rect">
            <a:avLst/>
          </a:prstGeom>
          <a:noFill/>
          <a:ln w="9525">
            <a:noFill/>
            <a:miter lim="800000"/>
            <a:headEnd/>
            <a:tailEnd/>
          </a:ln>
        </p:spPr>
        <p:txBody>
          <a:bodyPr>
            <a:spAutoFit/>
          </a:bodyPr>
          <a:lstStyle/>
          <a:p>
            <a:pPr eaLnBrk="0" hangingPunct="0">
              <a:spcBef>
                <a:spcPct val="50000"/>
              </a:spcBef>
            </a:pPr>
            <a:r>
              <a:rPr lang="en-AU" sz="1400">
                <a:latin typeface="Arial" pitchFamily="34" charset="0"/>
              </a:rPr>
              <a:t>Türk Standardları Enstitüsü</a:t>
            </a:r>
            <a:endParaRPr lang="en-AU"/>
          </a:p>
        </p:txBody>
      </p:sp>
      <p:sp>
        <p:nvSpPr>
          <p:cNvPr id="9218"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sz="1600" b="1" i="1">
                <a:solidFill>
                  <a:schemeClr val="bg1"/>
                </a:solidFill>
                <a:effectLst>
                  <a:outerShdw blurRad="38100" dist="38100" dir="2700000" algn="tl">
                    <a:srgbClr val="000000"/>
                  </a:outerShdw>
                </a:effectLst>
                <a:latin typeface="Verdana" pitchFamily="34" charset="0"/>
              </a:rPr>
              <a:t>KALİTE MALİYETLERİ VE ÖRNEKLERİ</a:t>
            </a:r>
            <a:endParaRPr lang="en-AU" sz="1600" b="1" i="1">
              <a:solidFill>
                <a:schemeClr val="bg1"/>
              </a:solidFill>
              <a:effectLst>
                <a:outerShdw blurRad="38100" dist="38100" dir="2700000" algn="tl">
                  <a:srgbClr val="000000"/>
                </a:outerShdw>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018"/>
                                        </p:tgtEl>
                                        <p:attrNameLst>
                                          <p:attrName>style.visibility</p:attrName>
                                        </p:attrNameLst>
                                      </p:cBhvr>
                                      <p:to>
                                        <p:strVal val="visible"/>
                                      </p:to>
                                    </p:set>
                                    <p:anim calcmode="lin" valueType="num">
                                      <p:cBhvr additive="base">
                                        <p:cTn id="7" dur="500" fill="hold"/>
                                        <p:tgtEl>
                                          <p:spTgt spid="43018"/>
                                        </p:tgtEl>
                                        <p:attrNameLst>
                                          <p:attrName>ppt_x</p:attrName>
                                        </p:attrNameLst>
                                      </p:cBhvr>
                                      <p:tavLst>
                                        <p:tav tm="0">
                                          <p:val>
                                            <p:strVal val="0-#ppt_w/2"/>
                                          </p:val>
                                        </p:tav>
                                        <p:tav tm="100000">
                                          <p:val>
                                            <p:strVal val="#ppt_x"/>
                                          </p:val>
                                        </p:tav>
                                      </p:tavLst>
                                    </p:anim>
                                    <p:anim calcmode="lin" valueType="num">
                                      <p:cBhvr additive="base">
                                        <p:cTn id="8" dur="500" fill="hold"/>
                                        <p:tgtEl>
                                          <p:spTgt spid="430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32" fill="hold" nodeType="afterEffect">
                                  <p:stCondLst>
                                    <p:cond delay="1000"/>
                                  </p:stCondLst>
                                  <p:childTnLst>
                                    <p:set>
                                      <p:cBhvr>
                                        <p:cTn id="11" dur="1" fill="hold">
                                          <p:stCondLst>
                                            <p:cond delay="0"/>
                                          </p:stCondLst>
                                        </p:cTn>
                                        <p:tgtEl>
                                          <p:spTgt spid="481280"/>
                                        </p:tgtEl>
                                        <p:attrNameLst>
                                          <p:attrName>style.visibility</p:attrName>
                                        </p:attrNameLst>
                                      </p:cBhvr>
                                      <p:to>
                                        <p:strVal val="visible"/>
                                      </p:to>
                                    </p:set>
                                    <p:animEffect transition="in" filter="box(out)">
                                      <p:cBhvr>
                                        <p:cTn id="12" dur="500"/>
                                        <p:tgtEl>
                                          <p:spTgt spid="481280"/>
                                        </p:tgtEl>
                                      </p:cBhvr>
                                    </p:animEffect>
                                  </p:childTnLst>
                                </p:cTn>
                              </p:par>
                            </p:childTnLst>
                          </p:cTn>
                        </p:par>
                        <p:par>
                          <p:cTn id="13" fill="hold">
                            <p:stCondLst>
                              <p:cond delay="2000"/>
                            </p:stCondLst>
                            <p:childTnLst>
                              <p:par>
                                <p:cTn id="14" presetID="2" presetClass="entr" presetSubtype="8" fill="hold" grpId="0" nodeType="afterEffect">
                                  <p:stCondLst>
                                    <p:cond delay="0"/>
                                  </p:stCondLst>
                                  <p:childTnLst>
                                    <p:set>
                                      <p:cBhvr>
                                        <p:cTn id="15" dur="1" fill="hold">
                                          <p:stCondLst>
                                            <p:cond delay="0"/>
                                          </p:stCondLst>
                                        </p:cTn>
                                        <p:tgtEl>
                                          <p:spTgt spid="9218"/>
                                        </p:tgtEl>
                                        <p:attrNameLst>
                                          <p:attrName>style.visibility</p:attrName>
                                        </p:attrNameLst>
                                      </p:cBhvr>
                                      <p:to>
                                        <p:strVal val="visible"/>
                                      </p:to>
                                    </p:set>
                                    <p:anim calcmode="lin" valueType="num">
                                      <p:cBhvr additive="base">
                                        <p:cTn id="16" dur="500" fill="hold"/>
                                        <p:tgtEl>
                                          <p:spTgt spid="9218"/>
                                        </p:tgtEl>
                                        <p:attrNameLst>
                                          <p:attrName>ppt_x</p:attrName>
                                        </p:attrNameLst>
                                      </p:cBhvr>
                                      <p:tavLst>
                                        <p:tav tm="0">
                                          <p:val>
                                            <p:strVal val="0-#ppt_w/2"/>
                                          </p:val>
                                        </p:tav>
                                        <p:tav tm="100000">
                                          <p:val>
                                            <p:strVal val="#ppt_x"/>
                                          </p:val>
                                        </p:tav>
                                      </p:tavLst>
                                    </p:anim>
                                    <p:anim calcmode="lin" valueType="num">
                                      <p:cBhvr additive="base">
                                        <p:cTn id="17"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8" grpId="0" autoUpdateAnimBg="0"/>
      <p:bldP spid="9218"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63490"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63491"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0A1ADBDB-AF45-40F9-9B15-013940C96E22}" type="slidenum">
              <a:rPr lang="en-US" sz="1400">
                <a:latin typeface="Arial Narrow" pitchFamily="34" charset="0"/>
              </a:rPr>
              <a:pPr algn="r" eaLnBrk="0" hangingPunct="0">
                <a:spcBef>
                  <a:spcPct val="50000"/>
                </a:spcBef>
              </a:pPr>
              <a:t>48</a:t>
            </a:fld>
            <a:endParaRPr lang="en-US" sz="1400">
              <a:latin typeface="Arial Narrow" pitchFamily="34" charset="0"/>
            </a:endParaRPr>
          </a:p>
        </p:txBody>
      </p:sp>
      <p:sp>
        <p:nvSpPr>
          <p:cNvPr id="44043" name="Text Box 11"/>
          <p:cNvSpPr txBox="1">
            <a:spLocks noChangeArrowheads="1"/>
          </p:cNvSpPr>
          <p:nvPr/>
        </p:nvSpPr>
        <p:spPr bwMode="auto">
          <a:xfrm>
            <a:off x="984250" y="2209800"/>
            <a:ext cx="8512175" cy="2282825"/>
          </a:xfrm>
          <a:prstGeom prst="rect">
            <a:avLst/>
          </a:prstGeom>
          <a:noFill/>
          <a:ln w="12700">
            <a:noFill/>
            <a:miter lim="800000"/>
            <a:headEnd type="none" w="sm" len="sm"/>
            <a:tailEnd type="none" w="sm" len="sm"/>
          </a:ln>
        </p:spPr>
        <p:txBody>
          <a:bodyPr>
            <a:spAutoFit/>
          </a:bodyPr>
          <a:lstStyle/>
          <a:p>
            <a:pPr eaLnBrk="0" hangingPunct="0"/>
            <a:r>
              <a:rPr lang="tr-TR" b="1" u="sng">
                <a:solidFill>
                  <a:srgbClr val="3333CC"/>
                </a:solidFill>
              </a:rPr>
              <a:t>KURULUŞ</a:t>
            </a:r>
            <a:r>
              <a:rPr lang="tr-TR" b="1">
                <a:solidFill>
                  <a:srgbClr val="3333CC"/>
                </a:solidFill>
              </a:rPr>
              <a:t>  :  PRESTİJ KAYBI</a:t>
            </a:r>
          </a:p>
          <a:p>
            <a:pPr eaLnBrk="0" hangingPunct="0"/>
            <a:r>
              <a:rPr lang="tr-TR" b="1">
                <a:solidFill>
                  <a:srgbClr val="3333CC"/>
                </a:solidFill>
              </a:rPr>
              <a:t>	       PAZAR PAYININ AZALMASI</a:t>
            </a:r>
          </a:p>
          <a:p>
            <a:pPr eaLnBrk="0" hangingPunct="0"/>
            <a:r>
              <a:rPr lang="tr-TR" b="1">
                <a:solidFill>
                  <a:srgbClr val="3333CC"/>
                </a:solidFill>
              </a:rPr>
              <a:t>	       KAYNAK İSRAFI VE VERİMLİLİĞİN AZALMASI</a:t>
            </a:r>
          </a:p>
          <a:p>
            <a:pPr eaLnBrk="0" hangingPunct="0"/>
            <a:r>
              <a:rPr lang="tr-TR" b="1">
                <a:solidFill>
                  <a:srgbClr val="3333CC"/>
                </a:solidFill>
              </a:rPr>
              <a:t>	       MOTİVASYON KAYBI</a:t>
            </a:r>
          </a:p>
          <a:p>
            <a:pPr eaLnBrk="0" hangingPunct="0"/>
            <a:r>
              <a:rPr lang="tr-TR" b="1">
                <a:solidFill>
                  <a:srgbClr val="3333CC"/>
                </a:solidFill>
              </a:rPr>
              <a:t>	       MADDİ VE MANEVİ TAZMİNAT</a:t>
            </a:r>
          </a:p>
        </p:txBody>
      </p:sp>
      <p:sp>
        <p:nvSpPr>
          <p:cNvPr id="44044" name="Text Box 12"/>
          <p:cNvSpPr txBox="1">
            <a:spLocks noChangeArrowheads="1"/>
          </p:cNvSpPr>
          <p:nvPr/>
        </p:nvSpPr>
        <p:spPr bwMode="auto">
          <a:xfrm>
            <a:off x="703263" y="4467225"/>
            <a:ext cx="8510587" cy="1552575"/>
          </a:xfrm>
          <a:prstGeom prst="rect">
            <a:avLst/>
          </a:prstGeom>
          <a:noFill/>
          <a:ln w="12700">
            <a:noFill/>
            <a:miter lim="800000"/>
            <a:headEnd type="none" w="sm" len="sm"/>
            <a:tailEnd type="none" w="sm" len="sm"/>
          </a:ln>
        </p:spPr>
        <p:txBody>
          <a:bodyPr>
            <a:spAutoFit/>
          </a:bodyPr>
          <a:lstStyle/>
          <a:p>
            <a:pPr eaLnBrk="0" hangingPunct="0"/>
            <a:r>
              <a:rPr lang="tr-TR" b="1" u="sng">
                <a:solidFill>
                  <a:srgbClr val="3333CC"/>
                </a:solidFill>
              </a:rPr>
              <a:t>MÜŞTERİ</a:t>
            </a:r>
            <a:r>
              <a:rPr lang="tr-TR" b="1">
                <a:solidFill>
                  <a:srgbClr val="3333CC"/>
                </a:solidFill>
              </a:rPr>
              <a:t> :  	İNSAN SAĞLIĞI</a:t>
            </a:r>
          </a:p>
          <a:p>
            <a:pPr eaLnBrk="0" hangingPunct="0"/>
            <a:r>
              <a:rPr lang="tr-TR" b="1">
                <a:solidFill>
                  <a:srgbClr val="3333CC"/>
                </a:solidFill>
              </a:rPr>
              <a:t>		MAL VE HİZMETLERDE TATMİNSİZLİK</a:t>
            </a:r>
          </a:p>
          <a:p>
            <a:pPr eaLnBrk="0" hangingPunct="0"/>
            <a:r>
              <a:rPr lang="tr-TR" b="1">
                <a:solidFill>
                  <a:srgbClr val="3333CC"/>
                </a:solidFill>
              </a:rPr>
              <a:t>		GÜVENSİZLİK</a:t>
            </a:r>
          </a:p>
          <a:p>
            <a:pPr eaLnBrk="0" hangingPunct="0"/>
            <a:r>
              <a:rPr lang="tr-TR" b="1">
                <a:solidFill>
                  <a:srgbClr val="3333CC"/>
                </a:solidFill>
              </a:rPr>
              <a:t>		MAĞDURİYET</a:t>
            </a:r>
          </a:p>
        </p:txBody>
      </p:sp>
      <p:sp>
        <p:nvSpPr>
          <p:cNvPr id="9218"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sz="1800" b="1" i="1">
                <a:solidFill>
                  <a:schemeClr val="bg1"/>
                </a:solidFill>
                <a:effectLst>
                  <a:outerShdw blurRad="38100" dist="38100" dir="2700000" algn="tl">
                    <a:srgbClr val="000000"/>
                  </a:outerShdw>
                </a:effectLst>
                <a:latin typeface="Verdana" pitchFamily="34" charset="0"/>
              </a:rPr>
              <a:t>KALİTESİZLİK </a:t>
            </a:r>
            <a:r>
              <a:rPr lang="tr-TR" sz="1800" b="1" i="1">
                <a:solidFill>
                  <a:schemeClr val="accent2"/>
                </a:solidFill>
                <a:effectLst>
                  <a:outerShdw blurRad="38100" dist="38100" dir="2700000" algn="tl">
                    <a:srgbClr val="000000"/>
                  </a:outerShdw>
                </a:effectLst>
                <a:latin typeface="Verdana" pitchFamily="34" charset="0"/>
              </a:rPr>
              <a:t>RİSKLERİ</a:t>
            </a:r>
            <a:endParaRPr lang="en-AU" sz="1800" b="1" i="1">
              <a:solidFill>
                <a:schemeClr val="accent2"/>
              </a:solidFill>
              <a:effectLst>
                <a:outerShdw blurRad="38100" dist="38100" dir="2700000" algn="tl">
                  <a:srgbClr val="000000"/>
                </a:outerShdw>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44043"/>
                                        </p:tgtEl>
                                        <p:attrNameLst>
                                          <p:attrName>style.visibility</p:attrName>
                                        </p:attrNameLst>
                                      </p:cBhvr>
                                      <p:to>
                                        <p:strVal val="visible"/>
                                      </p:to>
                                    </p:set>
                                    <p:animEffect transition="in" filter="checkerboard(across)">
                                      <p:cBhvr>
                                        <p:cTn id="7" dur="500"/>
                                        <p:tgtEl>
                                          <p:spTgt spid="44043"/>
                                        </p:tgtEl>
                                      </p:cBhvr>
                                    </p:animEffect>
                                  </p:childTnLst>
                                </p:cTn>
                              </p:par>
                            </p:childTnLst>
                          </p:cTn>
                        </p:par>
                        <p:par>
                          <p:cTn id="8" fill="hold">
                            <p:stCondLst>
                              <p:cond delay="1500"/>
                            </p:stCondLst>
                            <p:childTnLst>
                              <p:par>
                                <p:cTn id="9" presetID="5" presetClass="entr" presetSubtype="10" fill="hold" grpId="0" nodeType="afterEffect">
                                  <p:stCondLst>
                                    <p:cond delay="1000"/>
                                  </p:stCondLst>
                                  <p:childTnLst>
                                    <p:set>
                                      <p:cBhvr>
                                        <p:cTn id="10" dur="1" fill="hold">
                                          <p:stCondLst>
                                            <p:cond delay="0"/>
                                          </p:stCondLst>
                                        </p:cTn>
                                        <p:tgtEl>
                                          <p:spTgt spid="44044"/>
                                        </p:tgtEl>
                                        <p:attrNameLst>
                                          <p:attrName>style.visibility</p:attrName>
                                        </p:attrNameLst>
                                      </p:cBhvr>
                                      <p:to>
                                        <p:strVal val="visible"/>
                                      </p:to>
                                    </p:set>
                                    <p:animEffect transition="in" filter="checkerboard(across)">
                                      <p:cBhvr>
                                        <p:cTn id="11" dur="500"/>
                                        <p:tgtEl>
                                          <p:spTgt spid="44044"/>
                                        </p:tgtEl>
                                      </p:cBhvr>
                                    </p:animEffect>
                                  </p:childTnLst>
                                </p:cTn>
                              </p:par>
                            </p:childTnLst>
                          </p:cTn>
                        </p:par>
                        <p:par>
                          <p:cTn id="12" fill="hold">
                            <p:stCondLst>
                              <p:cond delay="3000"/>
                            </p:stCondLst>
                            <p:childTnLst>
                              <p:par>
                                <p:cTn id="13" presetID="2" presetClass="entr" presetSubtype="8" fill="hold" grpId="0" nodeType="afterEffect">
                                  <p:stCondLst>
                                    <p:cond delay="0"/>
                                  </p:stCondLst>
                                  <p:childTnLst>
                                    <p:set>
                                      <p:cBhvr>
                                        <p:cTn id="14" dur="1" fill="hold">
                                          <p:stCondLst>
                                            <p:cond delay="0"/>
                                          </p:stCondLst>
                                        </p:cTn>
                                        <p:tgtEl>
                                          <p:spTgt spid="9218"/>
                                        </p:tgtEl>
                                        <p:attrNameLst>
                                          <p:attrName>style.visibility</p:attrName>
                                        </p:attrNameLst>
                                      </p:cBhvr>
                                      <p:to>
                                        <p:strVal val="visible"/>
                                      </p:to>
                                    </p:set>
                                    <p:anim calcmode="lin" valueType="num">
                                      <p:cBhvr additive="base">
                                        <p:cTn id="15" dur="500" fill="hold"/>
                                        <p:tgtEl>
                                          <p:spTgt spid="9218"/>
                                        </p:tgtEl>
                                        <p:attrNameLst>
                                          <p:attrName>ppt_x</p:attrName>
                                        </p:attrNameLst>
                                      </p:cBhvr>
                                      <p:tavLst>
                                        <p:tav tm="0">
                                          <p:val>
                                            <p:strVal val="0-#ppt_w/2"/>
                                          </p:val>
                                        </p:tav>
                                        <p:tav tm="100000">
                                          <p:val>
                                            <p:strVal val="#ppt_x"/>
                                          </p:val>
                                        </p:tav>
                                      </p:tavLst>
                                    </p:anim>
                                    <p:anim calcmode="lin" valueType="num">
                                      <p:cBhvr additive="base">
                                        <p:cTn id="16"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3" grpId="0" autoUpdateAnimBg="0"/>
      <p:bldP spid="44044" grpId="0" autoUpdateAnimBg="0"/>
      <p:bldP spid="9218"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64514"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64515"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F9B86FB4-8D37-4AA1-B051-CEEF3143771F}" type="slidenum">
              <a:rPr lang="en-US" sz="1400">
                <a:latin typeface="Arial Narrow" pitchFamily="34" charset="0"/>
              </a:rPr>
              <a:pPr algn="r" eaLnBrk="0" hangingPunct="0">
                <a:spcBef>
                  <a:spcPct val="50000"/>
                </a:spcBef>
              </a:pPr>
              <a:t>49</a:t>
            </a:fld>
            <a:endParaRPr lang="en-US" sz="1400">
              <a:latin typeface="Arial Narrow" pitchFamily="34" charset="0"/>
            </a:endParaRPr>
          </a:p>
        </p:txBody>
      </p:sp>
      <p:sp>
        <p:nvSpPr>
          <p:cNvPr id="45067" name="Text Box 11"/>
          <p:cNvSpPr txBox="1">
            <a:spLocks noChangeArrowheads="1"/>
          </p:cNvSpPr>
          <p:nvPr/>
        </p:nvSpPr>
        <p:spPr bwMode="auto">
          <a:xfrm>
            <a:off x="1331913" y="1412875"/>
            <a:ext cx="5910262" cy="2647950"/>
          </a:xfrm>
          <a:prstGeom prst="rect">
            <a:avLst/>
          </a:prstGeom>
          <a:noFill/>
          <a:ln w="12700">
            <a:noFill/>
            <a:miter lim="800000"/>
            <a:headEnd type="none" w="sm" len="sm"/>
            <a:tailEnd type="none" w="sm" len="sm"/>
          </a:ln>
        </p:spPr>
        <p:txBody>
          <a:bodyPr>
            <a:spAutoFit/>
          </a:bodyPr>
          <a:lstStyle/>
          <a:p>
            <a:pPr eaLnBrk="0" hangingPunct="0"/>
            <a:r>
              <a:rPr lang="tr-TR" b="1" u="sng">
                <a:solidFill>
                  <a:srgbClr val="3333CC"/>
                </a:solidFill>
              </a:rPr>
              <a:t>KURULUŞ</a:t>
            </a:r>
            <a:r>
              <a:rPr lang="tr-TR" b="1">
                <a:solidFill>
                  <a:srgbClr val="3333CC"/>
                </a:solidFill>
              </a:rPr>
              <a:t>    :KAYNAK İSRAFI </a:t>
            </a:r>
          </a:p>
          <a:p>
            <a:pPr eaLnBrk="0" hangingPunct="0"/>
            <a:r>
              <a:rPr lang="tr-TR" b="1">
                <a:solidFill>
                  <a:srgbClr val="3333CC"/>
                </a:solidFill>
              </a:rPr>
              <a:t>		HURDA VE ISKARTA</a:t>
            </a:r>
          </a:p>
          <a:p>
            <a:pPr eaLnBrk="0" hangingPunct="0"/>
            <a:r>
              <a:rPr lang="tr-TR" b="1">
                <a:solidFill>
                  <a:srgbClr val="3333CC"/>
                </a:solidFill>
              </a:rPr>
              <a:t>		KISMEN YENİDEN İŞLEME</a:t>
            </a:r>
          </a:p>
          <a:p>
            <a:pPr eaLnBrk="0" hangingPunct="0"/>
            <a:r>
              <a:rPr lang="tr-TR" b="1">
                <a:solidFill>
                  <a:srgbClr val="3333CC"/>
                </a:solidFill>
              </a:rPr>
              <a:t>		TAMİRAT</a:t>
            </a:r>
          </a:p>
          <a:p>
            <a:pPr eaLnBrk="0" hangingPunct="0"/>
            <a:r>
              <a:rPr lang="tr-TR" b="1">
                <a:solidFill>
                  <a:srgbClr val="3333CC"/>
                </a:solidFill>
              </a:rPr>
              <a:t>		DEĞİŞTİRME</a:t>
            </a:r>
          </a:p>
          <a:p>
            <a:pPr eaLnBrk="0" hangingPunct="0"/>
            <a:r>
              <a:rPr lang="tr-TR" b="1">
                <a:solidFill>
                  <a:srgbClr val="3333CC"/>
                </a:solidFill>
              </a:rPr>
              <a:t>		ÜRETİM KAYBI</a:t>
            </a:r>
          </a:p>
        </p:txBody>
      </p:sp>
      <p:sp>
        <p:nvSpPr>
          <p:cNvPr id="45068" name="Text Box 12"/>
          <p:cNvSpPr txBox="1">
            <a:spLocks noChangeArrowheads="1"/>
          </p:cNvSpPr>
          <p:nvPr/>
        </p:nvSpPr>
        <p:spPr bwMode="auto">
          <a:xfrm>
            <a:off x="1403350" y="4149725"/>
            <a:ext cx="4360863" cy="1917700"/>
          </a:xfrm>
          <a:prstGeom prst="rect">
            <a:avLst/>
          </a:prstGeom>
          <a:noFill/>
          <a:ln w="12700">
            <a:noFill/>
            <a:miter lim="800000"/>
            <a:headEnd type="none" w="sm" len="sm"/>
            <a:tailEnd type="none" w="sm" len="sm"/>
          </a:ln>
        </p:spPr>
        <p:txBody>
          <a:bodyPr>
            <a:spAutoFit/>
          </a:bodyPr>
          <a:lstStyle/>
          <a:p>
            <a:pPr eaLnBrk="0" hangingPunct="0"/>
            <a:r>
              <a:rPr lang="tr-TR" b="1" u="sng">
                <a:solidFill>
                  <a:srgbClr val="3333CC"/>
                </a:solidFill>
              </a:rPr>
              <a:t>MÜŞTERİ</a:t>
            </a:r>
            <a:r>
              <a:rPr lang="tr-TR" b="1">
                <a:solidFill>
                  <a:srgbClr val="3333CC"/>
                </a:solidFill>
              </a:rPr>
              <a:t> :  	SATINALMA</a:t>
            </a:r>
          </a:p>
          <a:p>
            <a:pPr eaLnBrk="0" hangingPunct="0"/>
            <a:r>
              <a:rPr lang="tr-TR" b="1">
                <a:solidFill>
                  <a:srgbClr val="3333CC"/>
                </a:solidFill>
              </a:rPr>
              <a:t>		İŞLETME</a:t>
            </a:r>
          </a:p>
          <a:p>
            <a:pPr eaLnBrk="0" hangingPunct="0"/>
            <a:r>
              <a:rPr lang="tr-TR" b="1">
                <a:solidFill>
                  <a:srgbClr val="3333CC"/>
                </a:solidFill>
              </a:rPr>
              <a:t>		TAMİR</a:t>
            </a:r>
          </a:p>
          <a:p>
            <a:pPr eaLnBrk="0" hangingPunct="0"/>
            <a:r>
              <a:rPr lang="tr-TR" b="1">
                <a:solidFill>
                  <a:srgbClr val="3333CC"/>
                </a:solidFill>
              </a:rPr>
              <a:t>		ZAMAN KAYBI</a:t>
            </a:r>
          </a:p>
          <a:p>
            <a:pPr eaLnBrk="0" hangingPunct="0"/>
            <a:r>
              <a:rPr lang="tr-TR" b="1">
                <a:solidFill>
                  <a:srgbClr val="3333CC"/>
                </a:solidFill>
              </a:rPr>
              <a:t>		TESİS</a:t>
            </a:r>
          </a:p>
        </p:txBody>
      </p:sp>
      <p:sp>
        <p:nvSpPr>
          <p:cNvPr id="9218"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sz="1800" b="1" i="1">
                <a:solidFill>
                  <a:schemeClr val="bg1"/>
                </a:solidFill>
                <a:effectLst>
                  <a:outerShdw blurRad="38100" dist="38100" dir="2700000" algn="tl">
                    <a:srgbClr val="000000"/>
                  </a:outerShdw>
                </a:effectLst>
                <a:latin typeface="Verdana" pitchFamily="34" charset="0"/>
              </a:rPr>
              <a:t>KALİTESİZLİK </a:t>
            </a:r>
            <a:r>
              <a:rPr lang="tr-TR" sz="1800" b="1" i="1">
                <a:solidFill>
                  <a:schemeClr val="accent2"/>
                </a:solidFill>
                <a:effectLst>
                  <a:outerShdw blurRad="38100" dist="38100" dir="2700000" algn="tl">
                    <a:srgbClr val="000000"/>
                  </a:outerShdw>
                </a:effectLst>
                <a:latin typeface="Verdana" pitchFamily="34" charset="0"/>
              </a:rPr>
              <a:t>MALİYETLERİ</a:t>
            </a:r>
            <a:endParaRPr lang="en-AU" sz="1800" b="1" i="1">
              <a:solidFill>
                <a:schemeClr val="accent2"/>
              </a:solidFill>
              <a:effectLst>
                <a:outerShdw blurRad="38100" dist="38100" dir="2700000" algn="tl">
                  <a:srgbClr val="000000"/>
                </a:outerShdw>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45067"/>
                                        </p:tgtEl>
                                        <p:attrNameLst>
                                          <p:attrName>style.visibility</p:attrName>
                                        </p:attrNameLst>
                                      </p:cBhvr>
                                      <p:to>
                                        <p:strVal val="visible"/>
                                      </p:to>
                                    </p:set>
                                    <p:animEffect transition="in" filter="checkerboard(across)">
                                      <p:cBhvr>
                                        <p:cTn id="7" dur="500"/>
                                        <p:tgtEl>
                                          <p:spTgt spid="45067"/>
                                        </p:tgtEl>
                                      </p:cBhvr>
                                    </p:animEffect>
                                  </p:childTnLst>
                                </p:cTn>
                              </p:par>
                            </p:childTnLst>
                          </p:cTn>
                        </p:par>
                        <p:par>
                          <p:cTn id="8" fill="hold">
                            <p:stCondLst>
                              <p:cond delay="1500"/>
                            </p:stCondLst>
                            <p:childTnLst>
                              <p:par>
                                <p:cTn id="9" presetID="5" presetClass="entr" presetSubtype="10" fill="hold" grpId="0" nodeType="afterEffect">
                                  <p:stCondLst>
                                    <p:cond delay="1000"/>
                                  </p:stCondLst>
                                  <p:childTnLst>
                                    <p:set>
                                      <p:cBhvr>
                                        <p:cTn id="10" dur="1" fill="hold">
                                          <p:stCondLst>
                                            <p:cond delay="0"/>
                                          </p:stCondLst>
                                        </p:cTn>
                                        <p:tgtEl>
                                          <p:spTgt spid="45068"/>
                                        </p:tgtEl>
                                        <p:attrNameLst>
                                          <p:attrName>style.visibility</p:attrName>
                                        </p:attrNameLst>
                                      </p:cBhvr>
                                      <p:to>
                                        <p:strVal val="visible"/>
                                      </p:to>
                                    </p:set>
                                    <p:animEffect transition="in" filter="checkerboard(across)">
                                      <p:cBhvr>
                                        <p:cTn id="11" dur="500"/>
                                        <p:tgtEl>
                                          <p:spTgt spid="45068"/>
                                        </p:tgtEl>
                                      </p:cBhvr>
                                    </p:animEffect>
                                  </p:childTnLst>
                                </p:cTn>
                              </p:par>
                            </p:childTnLst>
                          </p:cTn>
                        </p:par>
                        <p:par>
                          <p:cTn id="12" fill="hold">
                            <p:stCondLst>
                              <p:cond delay="3000"/>
                            </p:stCondLst>
                            <p:childTnLst>
                              <p:par>
                                <p:cTn id="13" presetID="2" presetClass="entr" presetSubtype="8" fill="hold" grpId="0" nodeType="afterEffect">
                                  <p:stCondLst>
                                    <p:cond delay="0"/>
                                  </p:stCondLst>
                                  <p:childTnLst>
                                    <p:set>
                                      <p:cBhvr>
                                        <p:cTn id="14" dur="1" fill="hold">
                                          <p:stCondLst>
                                            <p:cond delay="0"/>
                                          </p:stCondLst>
                                        </p:cTn>
                                        <p:tgtEl>
                                          <p:spTgt spid="9218"/>
                                        </p:tgtEl>
                                        <p:attrNameLst>
                                          <p:attrName>style.visibility</p:attrName>
                                        </p:attrNameLst>
                                      </p:cBhvr>
                                      <p:to>
                                        <p:strVal val="visible"/>
                                      </p:to>
                                    </p:set>
                                    <p:anim calcmode="lin" valueType="num">
                                      <p:cBhvr additive="base">
                                        <p:cTn id="15" dur="500" fill="hold"/>
                                        <p:tgtEl>
                                          <p:spTgt spid="9218"/>
                                        </p:tgtEl>
                                        <p:attrNameLst>
                                          <p:attrName>ppt_x</p:attrName>
                                        </p:attrNameLst>
                                      </p:cBhvr>
                                      <p:tavLst>
                                        <p:tav tm="0">
                                          <p:val>
                                            <p:strVal val="0-#ppt_w/2"/>
                                          </p:val>
                                        </p:tav>
                                        <p:tav tm="100000">
                                          <p:val>
                                            <p:strVal val="#ppt_x"/>
                                          </p:val>
                                        </p:tav>
                                      </p:tavLst>
                                    </p:anim>
                                    <p:anim calcmode="lin" valueType="num">
                                      <p:cBhvr additive="base">
                                        <p:cTn id="16"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7" grpId="0" autoUpdateAnimBg="0"/>
      <p:bldP spid="45068" grpId="0" autoUpdateAnimBg="0"/>
      <p:bldP spid="9218"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88770" name="Rectangle 2"/>
          <p:cNvSpPr>
            <a:spLocks noGrp="1" noChangeArrowheads="1"/>
          </p:cNvSpPr>
          <p:nvPr>
            <p:ph type="title" idx="4294967295"/>
          </p:nvPr>
        </p:nvSpPr>
        <p:spPr>
          <a:xfrm>
            <a:off x="0" y="0"/>
            <a:ext cx="9144000" cy="1066800"/>
          </a:xfrm>
          <a:ln/>
        </p:spPr>
        <p:txBody>
          <a:bodyPr/>
          <a:lstStyle/>
          <a:p>
            <a:r>
              <a:rPr lang="tr-TR" b="1">
                <a:effectLst>
                  <a:outerShdw blurRad="38100" dist="38100" dir="2700000" algn="tl">
                    <a:srgbClr val="000000"/>
                  </a:outerShdw>
                </a:effectLst>
              </a:rPr>
              <a:t>PERSONEL VE SİSTEM BELGELENDİRME FAALİYETLERİ AKREDİTASYON ÇALIŞMALARI</a:t>
            </a:r>
          </a:p>
        </p:txBody>
      </p:sp>
      <p:sp>
        <p:nvSpPr>
          <p:cNvPr id="450563" name="Text Box 3"/>
          <p:cNvSpPr txBox="1">
            <a:spLocks noChangeArrowheads="1"/>
          </p:cNvSpPr>
          <p:nvPr/>
        </p:nvSpPr>
        <p:spPr bwMode="auto">
          <a:xfrm>
            <a:off x="71438" y="1628775"/>
            <a:ext cx="9072562" cy="4535488"/>
          </a:xfrm>
          <a:prstGeom prst="rect">
            <a:avLst/>
          </a:prstGeom>
          <a:noFill/>
          <a:ln w="9525">
            <a:noFill/>
            <a:miter lim="800000"/>
            <a:headEnd/>
            <a:tailEnd/>
          </a:ln>
          <a:effectLst/>
        </p:spPr>
        <p:txBody>
          <a:bodyPr lIns="182562" tIns="46038" rIns="182562" bIns="46038"/>
          <a:lstStyle/>
          <a:p>
            <a:pPr marL="449263" lvl="1">
              <a:spcBef>
                <a:spcPct val="20000"/>
              </a:spcBef>
              <a:buFont typeface="Tahoma" pitchFamily="34" charset="0"/>
              <a:buNone/>
            </a:pPr>
            <a:r>
              <a:rPr lang="tr-TR" sz="2800">
                <a:effectLst>
                  <a:outerShdw blurRad="38100" dist="38100" dir="2700000" algn="tl">
                    <a:srgbClr val="C0C0C0"/>
                  </a:outerShdw>
                </a:effectLst>
                <a:latin typeface="Verdana" pitchFamily="34" charset="0"/>
              </a:rPr>
              <a:t>Yönetim Sistemleri Belgelendirme faaliyetleri, Kalite Yönetim Sisteminden nükleer sektörü hariç tam kapsam, Çevre Yönetim Sisteminden nükleer sektörü hariç tam kapsam, Gıda Güvenliği Yönetim Sisteminden ise tüm kategorilerini kapsayacak şekilde Türk Akreditasyon Kurumu (TÜRKAK) tarafından akredite olarak yürütülmektedir.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50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3"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65538"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65539"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9FC2BDF9-6E13-45A4-93B5-17B7455466ED}" type="slidenum">
              <a:rPr lang="en-US" sz="1400">
                <a:latin typeface="Arial Narrow" pitchFamily="34" charset="0"/>
              </a:rPr>
              <a:pPr algn="r" eaLnBrk="0" hangingPunct="0">
                <a:spcBef>
                  <a:spcPct val="50000"/>
                </a:spcBef>
              </a:pPr>
              <a:t>50</a:t>
            </a:fld>
            <a:endParaRPr lang="en-US" sz="1400">
              <a:latin typeface="Arial Narrow" pitchFamily="34" charset="0"/>
            </a:endParaRPr>
          </a:p>
        </p:txBody>
      </p:sp>
      <p:sp>
        <p:nvSpPr>
          <p:cNvPr id="58370" name="Rectangle 2"/>
          <p:cNvSpPr>
            <a:spLocks noGrp="1" noChangeArrowheads="1"/>
          </p:cNvSpPr>
          <p:nvPr>
            <p:ph type="title" idx="4294967295"/>
          </p:nvPr>
        </p:nvSpPr>
        <p:spPr>
          <a:noFill/>
        </p:spPr>
        <p:txBody>
          <a:bodyPr lIns="92075" tIns="46038" rIns="92075" bIns="46038" anchor="ctr"/>
          <a:lstStyle/>
          <a:p>
            <a:r>
              <a:rPr lang="en-AU" b="1">
                <a:solidFill>
                  <a:srgbClr val="FF3300"/>
                </a:solidFill>
                <a:effectLst>
                  <a:outerShdw blurRad="38100" dist="38100" dir="2700000" algn="tl">
                    <a:srgbClr val="C0C0C0"/>
                  </a:outerShdw>
                </a:effectLst>
              </a:rPr>
              <a:t>Kalite Yönetim Prensipleri</a:t>
            </a:r>
            <a:endParaRPr lang="en-AU">
              <a:solidFill>
                <a:srgbClr val="FF3300"/>
              </a:solidFill>
              <a:effectLst>
                <a:outerShdw blurRad="38100" dist="38100" dir="2700000" algn="tl">
                  <a:srgbClr val="C0C0C0"/>
                </a:outerShdw>
              </a:effectLst>
            </a:endParaRPr>
          </a:p>
        </p:txBody>
      </p:sp>
      <p:sp>
        <p:nvSpPr>
          <p:cNvPr id="58371" name="Rectangle 3"/>
          <p:cNvSpPr>
            <a:spLocks noGrp="1" noChangeArrowheads="1"/>
          </p:cNvSpPr>
          <p:nvPr>
            <p:ph type="body" idx="4294967295"/>
          </p:nvPr>
        </p:nvSpPr>
        <p:spPr>
          <a:xfrm>
            <a:off x="1582738" y="1676400"/>
            <a:ext cx="6858000" cy="4114800"/>
          </a:xfrm>
          <a:noFill/>
        </p:spPr>
        <p:txBody>
          <a:bodyPr lIns="92075" tIns="46038" rIns="92075" bIns="46038"/>
          <a:lstStyle/>
          <a:p>
            <a:pPr marL="533400" indent="-533400"/>
            <a:endParaRPr lang="en-AU" sz="2000">
              <a:solidFill>
                <a:srgbClr val="3333CC"/>
              </a:solidFill>
              <a:effectLst>
                <a:outerShdw blurRad="38100" dist="38100" dir="2700000" algn="tl">
                  <a:srgbClr val="C0C0C0"/>
                </a:outerShdw>
              </a:effectLst>
            </a:endParaRPr>
          </a:p>
          <a:p>
            <a:pPr marL="533400" indent="-533400">
              <a:buFont typeface="Monotype Sorts" charset="2"/>
              <a:buAutoNum type="arabicPeriod"/>
            </a:pPr>
            <a:r>
              <a:rPr lang="en-AU" sz="2000">
                <a:solidFill>
                  <a:srgbClr val="3333CC"/>
                </a:solidFill>
                <a:effectLst>
                  <a:outerShdw blurRad="38100" dist="38100" dir="2700000" algn="tl">
                    <a:srgbClr val="C0C0C0"/>
                  </a:outerShdw>
                </a:effectLst>
              </a:rPr>
              <a:t>Müşteri odaklılık</a:t>
            </a:r>
          </a:p>
          <a:p>
            <a:pPr marL="533400" indent="-533400">
              <a:buFont typeface="Monotype Sorts" charset="2"/>
              <a:buAutoNum type="arabicPeriod"/>
            </a:pPr>
            <a:r>
              <a:rPr lang="en-AU" sz="2000">
                <a:solidFill>
                  <a:srgbClr val="3333CC"/>
                </a:solidFill>
                <a:effectLst>
                  <a:outerShdw blurRad="38100" dist="38100" dir="2700000" algn="tl">
                    <a:srgbClr val="C0C0C0"/>
                  </a:outerShdw>
                </a:effectLst>
              </a:rPr>
              <a:t>Liderlik</a:t>
            </a:r>
          </a:p>
          <a:p>
            <a:pPr marL="533400" indent="-533400">
              <a:buFont typeface="Monotype Sorts" charset="2"/>
              <a:buAutoNum type="arabicPeriod"/>
            </a:pPr>
            <a:r>
              <a:rPr lang="en-AU" sz="2000">
                <a:solidFill>
                  <a:srgbClr val="3333CC"/>
                </a:solidFill>
                <a:effectLst>
                  <a:outerShdw blurRad="38100" dist="38100" dir="2700000" algn="tl">
                    <a:srgbClr val="C0C0C0"/>
                  </a:outerShdw>
                </a:effectLst>
              </a:rPr>
              <a:t>Çalışanların katılımı</a:t>
            </a:r>
          </a:p>
          <a:p>
            <a:pPr marL="533400" indent="-533400">
              <a:buFont typeface="Monotype Sorts" charset="2"/>
              <a:buAutoNum type="arabicPeriod"/>
            </a:pPr>
            <a:r>
              <a:rPr lang="en-AU" sz="2000">
                <a:solidFill>
                  <a:srgbClr val="3333CC"/>
                </a:solidFill>
                <a:effectLst>
                  <a:outerShdw blurRad="38100" dist="38100" dir="2700000" algn="tl">
                    <a:srgbClr val="C0C0C0"/>
                  </a:outerShdw>
                </a:effectLst>
              </a:rPr>
              <a:t>Proses yaklaşımı</a:t>
            </a:r>
          </a:p>
          <a:p>
            <a:pPr marL="533400" indent="-533400">
              <a:buFont typeface="Monotype Sorts" charset="2"/>
              <a:buAutoNum type="arabicPeriod"/>
            </a:pPr>
            <a:r>
              <a:rPr lang="en-AU" sz="2000">
                <a:solidFill>
                  <a:srgbClr val="3333CC"/>
                </a:solidFill>
                <a:effectLst>
                  <a:outerShdw blurRad="38100" dist="38100" dir="2700000" algn="tl">
                    <a:srgbClr val="C0C0C0"/>
                  </a:outerShdw>
                </a:effectLst>
              </a:rPr>
              <a:t>Yönetimde sistem yaklaşımı</a:t>
            </a:r>
          </a:p>
          <a:p>
            <a:pPr marL="533400" indent="-533400">
              <a:buFont typeface="Monotype Sorts" charset="2"/>
              <a:buAutoNum type="arabicPeriod"/>
            </a:pPr>
            <a:r>
              <a:rPr lang="en-AU" sz="2000">
                <a:solidFill>
                  <a:srgbClr val="3333CC"/>
                </a:solidFill>
                <a:effectLst>
                  <a:outerShdw blurRad="38100" dist="38100" dir="2700000" algn="tl">
                    <a:srgbClr val="C0C0C0"/>
                  </a:outerShdw>
                </a:effectLst>
              </a:rPr>
              <a:t>Sürekli iyileştirme</a:t>
            </a:r>
          </a:p>
          <a:p>
            <a:pPr marL="533400" indent="-533400">
              <a:buFont typeface="Monotype Sorts" charset="2"/>
              <a:buAutoNum type="arabicPeriod"/>
            </a:pPr>
            <a:r>
              <a:rPr lang="en-AU" sz="2000">
                <a:solidFill>
                  <a:srgbClr val="3333CC"/>
                </a:solidFill>
                <a:effectLst>
                  <a:outerShdw blurRad="38100" dist="38100" dir="2700000" algn="tl">
                    <a:srgbClr val="C0C0C0"/>
                  </a:outerShdw>
                </a:effectLst>
              </a:rPr>
              <a:t>Verilere dayalı karar verme yaklaşımı</a:t>
            </a:r>
          </a:p>
          <a:p>
            <a:pPr marL="533400" indent="-533400">
              <a:buFont typeface="Monotype Sorts" charset="2"/>
              <a:buAutoNum type="arabicPeriod"/>
            </a:pPr>
            <a:r>
              <a:rPr lang="en-AU" sz="2000">
                <a:solidFill>
                  <a:srgbClr val="3333CC"/>
                </a:solidFill>
                <a:effectLst>
                  <a:outerShdw blurRad="38100" dist="38100" dir="2700000" algn="tl">
                    <a:srgbClr val="C0C0C0"/>
                  </a:outerShdw>
                </a:effectLst>
              </a:rPr>
              <a:t>Tedarikçilerle karşılıklı faydaya dayanan ilişkiler</a:t>
            </a:r>
          </a:p>
        </p:txBody>
      </p:sp>
      <p:sp>
        <p:nvSpPr>
          <p:cNvPr id="9218"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sz="1800" b="1" i="1">
                <a:solidFill>
                  <a:schemeClr val="bg1"/>
                </a:solidFill>
                <a:effectLst>
                  <a:outerShdw blurRad="38100" dist="38100" dir="2700000" algn="tl">
                    <a:srgbClr val="000000"/>
                  </a:outerShdw>
                </a:effectLst>
                <a:latin typeface="Verdana" pitchFamily="34" charset="0"/>
              </a:rPr>
              <a:t>KALİTE YÖNETİM SİSTEMİ PRENSİPLERİ </a:t>
            </a:r>
            <a:endParaRPr lang="en-AU" sz="1800" b="1" i="1">
              <a:solidFill>
                <a:schemeClr val="accent2"/>
              </a:solidFill>
              <a:effectLst>
                <a:outerShdw blurRad="38100" dist="38100" dir="2700000" algn="tl">
                  <a:srgbClr val="000000"/>
                </a:outerShdw>
              </a:effectLst>
              <a:latin typeface="Verdana"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additive="base">
                                        <p:cTn id="7" dur="500" fill="hold"/>
                                        <p:tgtEl>
                                          <p:spTgt spid="58370"/>
                                        </p:tgtEl>
                                        <p:attrNameLst>
                                          <p:attrName>ppt_x</p:attrName>
                                        </p:attrNameLst>
                                      </p:cBhvr>
                                      <p:tavLst>
                                        <p:tav tm="0">
                                          <p:val>
                                            <p:strVal val="0-#ppt_w/2"/>
                                          </p:val>
                                        </p:tav>
                                        <p:tav tm="100000">
                                          <p:val>
                                            <p:strVal val="#ppt_x"/>
                                          </p:val>
                                        </p:tav>
                                      </p:tavLst>
                                    </p:anim>
                                    <p:anim calcmode="lin" valueType="num">
                                      <p:cBhvr additive="base">
                                        <p:cTn id="8" dur="500" fill="hold"/>
                                        <p:tgtEl>
                                          <p:spTgt spid="583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blinds(horizontal)">
                                      <p:cBhvr>
                                        <p:cTn id="12" dur="500"/>
                                        <p:tgtEl>
                                          <p:spTgt spid="58371">
                                            <p:txEl>
                                              <p:pRg st="1" end="1"/>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58371">
                                            <p:txEl>
                                              <p:pRg st="2" end="2"/>
                                            </p:txEl>
                                          </p:spTgt>
                                        </p:tgtEl>
                                        <p:attrNameLst>
                                          <p:attrName>style.visibility</p:attrName>
                                        </p:attrNameLst>
                                      </p:cBhvr>
                                      <p:to>
                                        <p:strVal val="visible"/>
                                      </p:to>
                                    </p:set>
                                    <p:animEffect transition="in" filter="blinds(horizontal)">
                                      <p:cBhvr>
                                        <p:cTn id="16" dur="500"/>
                                        <p:tgtEl>
                                          <p:spTgt spid="58371">
                                            <p:txEl>
                                              <p:pRg st="2" end="2"/>
                                            </p:txEl>
                                          </p:spTgt>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58371">
                                            <p:txEl>
                                              <p:pRg st="3" end="3"/>
                                            </p:txEl>
                                          </p:spTgt>
                                        </p:tgtEl>
                                        <p:attrNameLst>
                                          <p:attrName>style.visibility</p:attrName>
                                        </p:attrNameLst>
                                      </p:cBhvr>
                                      <p:to>
                                        <p:strVal val="visible"/>
                                      </p:to>
                                    </p:set>
                                    <p:animEffect transition="in" filter="blinds(horizontal)">
                                      <p:cBhvr>
                                        <p:cTn id="20" dur="500"/>
                                        <p:tgtEl>
                                          <p:spTgt spid="58371">
                                            <p:txEl>
                                              <p:pRg st="3" end="3"/>
                                            </p:txEl>
                                          </p:spTgt>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58371">
                                            <p:txEl>
                                              <p:pRg st="4" end="4"/>
                                            </p:txEl>
                                          </p:spTgt>
                                        </p:tgtEl>
                                        <p:attrNameLst>
                                          <p:attrName>style.visibility</p:attrName>
                                        </p:attrNameLst>
                                      </p:cBhvr>
                                      <p:to>
                                        <p:strVal val="visible"/>
                                      </p:to>
                                    </p:set>
                                    <p:animEffect transition="in" filter="blinds(horizontal)">
                                      <p:cBhvr>
                                        <p:cTn id="24" dur="500"/>
                                        <p:tgtEl>
                                          <p:spTgt spid="58371">
                                            <p:txEl>
                                              <p:pRg st="4" end="4"/>
                                            </p:txEl>
                                          </p:spTgt>
                                        </p:tgtEl>
                                      </p:cBhvr>
                                    </p:animEffect>
                                  </p:childTnLst>
                                </p:cTn>
                              </p:par>
                            </p:childTnLst>
                          </p:cTn>
                        </p:par>
                        <p:par>
                          <p:cTn id="25" fill="hold">
                            <p:stCondLst>
                              <p:cond delay="2500"/>
                            </p:stCondLst>
                            <p:childTnLst>
                              <p:par>
                                <p:cTn id="26" presetID="3" presetClass="entr" presetSubtype="10" fill="hold" grpId="0" nodeType="afterEffect">
                                  <p:stCondLst>
                                    <p:cond delay="0"/>
                                  </p:stCondLst>
                                  <p:childTnLst>
                                    <p:set>
                                      <p:cBhvr>
                                        <p:cTn id="27" dur="1" fill="hold">
                                          <p:stCondLst>
                                            <p:cond delay="0"/>
                                          </p:stCondLst>
                                        </p:cTn>
                                        <p:tgtEl>
                                          <p:spTgt spid="58371">
                                            <p:txEl>
                                              <p:pRg st="5" end="5"/>
                                            </p:txEl>
                                          </p:spTgt>
                                        </p:tgtEl>
                                        <p:attrNameLst>
                                          <p:attrName>style.visibility</p:attrName>
                                        </p:attrNameLst>
                                      </p:cBhvr>
                                      <p:to>
                                        <p:strVal val="visible"/>
                                      </p:to>
                                    </p:set>
                                    <p:animEffect transition="in" filter="blinds(horizontal)">
                                      <p:cBhvr>
                                        <p:cTn id="28" dur="500"/>
                                        <p:tgtEl>
                                          <p:spTgt spid="58371">
                                            <p:txEl>
                                              <p:pRg st="5" end="5"/>
                                            </p:txEl>
                                          </p:spTgt>
                                        </p:tgtEl>
                                      </p:cBhvr>
                                    </p:animEffect>
                                  </p:childTnLst>
                                </p:cTn>
                              </p:par>
                            </p:childTnLst>
                          </p:cTn>
                        </p:par>
                        <p:par>
                          <p:cTn id="29" fill="hold">
                            <p:stCondLst>
                              <p:cond delay="3000"/>
                            </p:stCondLst>
                            <p:childTnLst>
                              <p:par>
                                <p:cTn id="30" presetID="3" presetClass="entr" presetSubtype="10" fill="hold" grpId="0" nodeType="afterEffect">
                                  <p:stCondLst>
                                    <p:cond delay="0"/>
                                  </p:stCondLst>
                                  <p:childTnLst>
                                    <p:set>
                                      <p:cBhvr>
                                        <p:cTn id="31" dur="1" fill="hold">
                                          <p:stCondLst>
                                            <p:cond delay="0"/>
                                          </p:stCondLst>
                                        </p:cTn>
                                        <p:tgtEl>
                                          <p:spTgt spid="58371">
                                            <p:txEl>
                                              <p:pRg st="6" end="6"/>
                                            </p:txEl>
                                          </p:spTgt>
                                        </p:tgtEl>
                                        <p:attrNameLst>
                                          <p:attrName>style.visibility</p:attrName>
                                        </p:attrNameLst>
                                      </p:cBhvr>
                                      <p:to>
                                        <p:strVal val="visible"/>
                                      </p:to>
                                    </p:set>
                                    <p:animEffect transition="in" filter="blinds(horizontal)">
                                      <p:cBhvr>
                                        <p:cTn id="32" dur="500"/>
                                        <p:tgtEl>
                                          <p:spTgt spid="58371">
                                            <p:txEl>
                                              <p:pRg st="6" end="6"/>
                                            </p:txEl>
                                          </p:spTgt>
                                        </p:tgtEl>
                                      </p:cBhvr>
                                    </p:animEffect>
                                  </p:childTnLst>
                                </p:cTn>
                              </p:par>
                            </p:childTnLst>
                          </p:cTn>
                        </p:par>
                        <p:par>
                          <p:cTn id="33" fill="hold">
                            <p:stCondLst>
                              <p:cond delay="3500"/>
                            </p:stCondLst>
                            <p:childTnLst>
                              <p:par>
                                <p:cTn id="34" presetID="3" presetClass="entr" presetSubtype="10" fill="hold" grpId="0" nodeType="afterEffect">
                                  <p:stCondLst>
                                    <p:cond delay="0"/>
                                  </p:stCondLst>
                                  <p:childTnLst>
                                    <p:set>
                                      <p:cBhvr>
                                        <p:cTn id="35" dur="1" fill="hold">
                                          <p:stCondLst>
                                            <p:cond delay="0"/>
                                          </p:stCondLst>
                                        </p:cTn>
                                        <p:tgtEl>
                                          <p:spTgt spid="58371">
                                            <p:txEl>
                                              <p:pRg st="7" end="7"/>
                                            </p:txEl>
                                          </p:spTgt>
                                        </p:tgtEl>
                                        <p:attrNameLst>
                                          <p:attrName>style.visibility</p:attrName>
                                        </p:attrNameLst>
                                      </p:cBhvr>
                                      <p:to>
                                        <p:strVal val="visible"/>
                                      </p:to>
                                    </p:set>
                                    <p:animEffect transition="in" filter="blinds(horizontal)">
                                      <p:cBhvr>
                                        <p:cTn id="36" dur="500"/>
                                        <p:tgtEl>
                                          <p:spTgt spid="58371">
                                            <p:txEl>
                                              <p:pRg st="7" end="7"/>
                                            </p:txEl>
                                          </p:spTgt>
                                        </p:tgtEl>
                                      </p:cBhvr>
                                    </p:animEffect>
                                  </p:childTnLst>
                                </p:cTn>
                              </p:par>
                            </p:childTnLst>
                          </p:cTn>
                        </p:par>
                        <p:par>
                          <p:cTn id="37" fill="hold">
                            <p:stCondLst>
                              <p:cond delay="4000"/>
                            </p:stCondLst>
                            <p:childTnLst>
                              <p:par>
                                <p:cTn id="38" presetID="3" presetClass="entr" presetSubtype="10" fill="hold" grpId="0" nodeType="afterEffect">
                                  <p:stCondLst>
                                    <p:cond delay="0"/>
                                  </p:stCondLst>
                                  <p:childTnLst>
                                    <p:set>
                                      <p:cBhvr>
                                        <p:cTn id="39" dur="1" fill="hold">
                                          <p:stCondLst>
                                            <p:cond delay="0"/>
                                          </p:stCondLst>
                                        </p:cTn>
                                        <p:tgtEl>
                                          <p:spTgt spid="58371">
                                            <p:txEl>
                                              <p:pRg st="8" end="8"/>
                                            </p:txEl>
                                          </p:spTgt>
                                        </p:tgtEl>
                                        <p:attrNameLst>
                                          <p:attrName>style.visibility</p:attrName>
                                        </p:attrNameLst>
                                      </p:cBhvr>
                                      <p:to>
                                        <p:strVal val="visible"/>
                                      </p:to>
                                    </p:set>
                                    <p:animEffect transition="in" filter="blinds(horizontal)">
                                      <p:cBhvr>
                                        <p:cTn id="40" dur="500"/>
                                        <p:tgtEl>
                                          <p:spTgt spid="58371">
                                            <p:txEl>
                                              <p:pRg st="8" end="8"/>
                                            </p:txEl>
                                          </p:spTgt>
                                        </p:tgtEl>
                                      </p:cBhvr>
                                    </p:animEffect>
                                  </p:childTnLst>
                                </p:cTn>
                              </p:par>
                            </p:childTnLst>
                          </p:cTn>
                        </p:par>
                        <p:par>
                          <p:cTn id="41" fill="hold">
                            <p:stCondLst>
                              <p:cond delay="4500"/>
                            </p:stCondLst>
                            <p:childTnLst>
                              <p:par>
                                <p:cTn id="42" presetID="2" presetClass="entr" presetSubtype="8" fill="hold" grpId="0" nodeType="afterEffect">
                                  <p:stCondLst>
                                    <p:cond delay="0"/>
                                  </p:stCondLst>
                                  <p:childTnLst>
                                    <p:set>
                                      <p:cBhvr>
                                        <p:cTn id="43" dur="1" fill="hold">
                                          <p:stCondLst>
                                            <p:cond delay="0"/>
                                          </p:stCondLst>
                                        </p:cTn>
                                        <p:tgtEl>
                                          <p:spTgt spid="9218"/>
                                        </p:tgtEl>
                                        <p:attrNameLst>
                                          <p:attrName>style.visibility</p:attrName>
                                        </p:attrNameLst>
                                      </p:cBhvr>
                                      <p:to>
                                        <p:strVal val="visible"/>
                                      </p:to>
                                    </p:set>
                                    <p:anim calcmode="lin" valueType="num">
                                      <p:cBhvr additive="base">
                                        <p:cTn id="44" dur="500" fill="hold"/>
                                        <p:tgtEl>
                                          <p:spTgt spid="9218"/>
                                        </p:tgtEl>
                                        <p:attrNameLst>
                                          <p:attrName>ppt_x</p:attrName>
                                        </p:attrNameLst>
                                      </p:cBhvr>
                                      <p:tavLst>
                                        <p:tav tm="0">
                                          <p:val>
                                            <p:strVal val="0-#ppt_w/2"/>
                                          </p:val>
                                        </p:tav>
                                        <p:tav tm="100000">
                                          <p:val>
                                            <p:strVal val="#ppt_x"/>
                                          </p:val>
                                        </p:tav>
                                      </p:tavLst>
                                    </p:anim>
                                    <p:anim calcmode="lin" valueType="num">
                                      <p:cBhvr additive="base">
                                        <p:cTn id="45"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utoUpdateAnimBg="0"/>
      <p:bldP spid="58371" grpId="0" build="p" autoUpdateAnimBg="0" advAuto="0"/>
      <p:bldP spid="9218"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66562"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66563"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D96E7F31-0C72-4197-BE8E-EA0134355821}" type="slidenum">
              <a:rPr lang="en-US" sz="1400">
                <a:latin typeface="Arial Narrow" pitchFamily="34" charset="0"/>
              </a:rPr>
              <a:pPr algn="r" eaLnBrk="0" hangingPunct="0">
                <a:spcBef>
                  <a:spcPct val="50000"/>
                </a:spcBef>
              </a:pPr>
              <a:t>51</a:t>
            </a:fld>
            <a:endParaRPr lang="en-US" sz="1400">
              <a:latin typeface="Arial Narrow" pitchFamily="34" charset="0"/>
            </a:endParaRPr>
          </a:p>
        </p:txBody>
      </p:sp>
      <p:sp>
        <p:nvSpPr>
          <p:cNvPr id="59394" name="Rectangle 2"/>
          <p:cNvSpPr>
            <a:spLocks noGrp="1" noChangeArrowheads="1"/>
          </p:cNvSpPr>
          <p:nvPr>
            <p:ph type="title" idx="4294967295"/>
          </p:nvPr>
        </p:nvSpPr>
        <p:spPr>
          <a:xfrm>
            <a:off x="250825" y="260350"/>
            <a:ext cx="9066213" cy="1104900"/>
          </a:xfrm>
          <a:noFill/>
        </p:spPr>
        <p:txBody>
          <a:bodyPr lIns="92075" tIns="46038" rIns="92075" bIns="46038" anchor="ctr"/>
          <a:lstStyle/>
          <a:p>
            <a:r>
              <a:rPr lang="tr-TR" sz="1800" b="1">
                <a:effectLst>
                  <a:outerShdw blurRad="38100" dist="38100" dir="2700000" algn="tl">
                    <a:srgbClr val="C0C0C0"/>
                  </a:outerShdw>
                </a:effectLst>
              </a:rPr>
              <a:t>1-</a:t>
            </a:r>
            <a:r>
              <a:rPr lang="en-AU" sz="1800" b="1">
                <a:effectLst>
                  <a:outerShdw blurRad="38100" dist="38100" dir="2700000" algn="tl">
                    <a:srgbClr val="C0C0C0"/>
                  </a:outerShdw>
                </a:effectLst>
              </a:rPr>
              <a:t>MÜŞTERİ ODAKLILIK</a:t>
            </a:r>
            <a:endParaRPr lang="en-AU" sz="1800">
              <a:solidFill>
                <a:schemeClr val="tx1"/>
              </a:solidFill>
              <a:effectLst>
                <a:outerShdw blurRad="38100" dist="38100" dir="2700000" algn="tl">
                  <a:srgbClr val="C0C0C0"/>
                </a:outerShdw>
              </a:effectLst>
            </a:endParaRPr>
          </a:p>
        </p:txBody>
      </p:sp>
      <p:sp>
        <p:nvSpPr>
          <p:cNvPr id="59395" name="Rectangle 3"/>
          <p:cNvSpPr>
            <a:spLocks noGrp="1" noChangeArrowheads="1"/>
          </p:cNvSpPr>
          <p:nvPr>
            <p:ph type="body" idx="4294967295"/>
          </p:nvPr>
        </p:nvSpPr>
        <p:spPr>
          <a:xfrm>
            <a:off x="900113" y="1773238"/>
            <a:ext cx="7772400" cy="4114800"/>
          </a:xfrm>
          <a:noFill/>
        </p:spPr>
        <p:txBody>
          <a:bodyPr lIns="92075" tIns="46038" rIns="92075" bIns="46038"/>
          <a:lstStyle/>
          <a:p>
            <a:pPr>
              <a:buFont typeface="Wingdings" pitchFamily="2" charset="2"/>
              <a:buNone/>
            </a:pPr>
            <a:r>
              <a:rPr lang="en-AU">
                <a:solidFill>
                  <a:srgbClr val="3333CC"/>
                </a:solidFill>
                <a:effectLst>
                  <a:outerShdw blurRad="38100" dist="38100" dir="2700000" algn="tl">
                    <a:srgbClr val="C0C0C0"/>
                  </a:outerShdw>
                </a:effectLst>
              </a:rPr>
              <a:t>Kuruluşlar ;</a:t>
            </a:r>
          </a:p>
          <a:p>
            <a:r>
              <a:rPr lang="en-AU">
                <a:solidFill>
                  <a:srgbClr val="3333CC"/>
                </a:solidFill>
                <a:effectLst>
                  <a:outerShdw blurRad="38100" dist="38100" dir="2700000" algn="tl">
                    <a:srgbClr val="C0C0C0"/>
                  </a:outerShdw>
                </a:effectLst>
              </a:rPr>
              <a:t>Mevcut ve gelecekteki müşteri </a:t>
            </a:r>
            <a:r>
              <a:rPr lang="en-AU" b="1">
                <a:solidFill>
                  <a:srgbClr val="3333CC"/>
                </a:solidFill>
                <a:effectLst>
                  <a:outerShdw blurRad="38100" dist="38100" dir="2700000" algn="tl">
                    <a:srgbClr val="C0C0C0"/>
                  </a:outerShdw>
                </a:effectLst>
              </a:rPr>
              <a:t>ihtiyaçlarını </a:t>
            </a:r>
            <a:r>
              <a:rPr lang="en-AU">
                <a:solidFill>
                  <a:srgbClr val="3333CC"/>
                </a:solidFill>
                <a:effectLst>
                  <a:outerShdw blurRad="38100" dist="38100" dir="2700000" algn="tl">
                    <a:srgbClr val="C0C0C0"/>
                  </a:outerShdw>
                </a:effectLst>
              </a:rPr>
              <a:t>anlamalı, </a:t>
            </a:r>
          </a:p>
          <a:p>
            <a:r>
              <a:rPr lang="en-AU">
                <a:solidFill>
                  <a:srgbClr val="3333CC"/>
                </a:solidFill>
                <a:effectLst>
                  <a:outerShdw blurRad="38100" dist="38100" dir="2700000" algn="tl">
                    <a:srgbClr val="C0C0C0"/>
                  </a:outerShdw>
                </a:effectLst>
              </a:rPr>
              <a:t>Müşteri </a:t>
            </a:r>
            <a:r>
              <a:rPr lang="en-AU" b="1">
                <a:solidFill>
                  <a:srgbClr val="3333CC"/>
                </a:solidFill>
                <a:effectLst>
                  <a:outerShdw blurRad="38100" dist="38100" dir="2700000" algn="tl">
                    <a:srgbClr val="C0C0C0"/>
                  </a:outerShdw>
                </a:effectLst>
              </a:rPr>
              <a:t>şartları</a:t>
            </a:r>
            <a:r>
              <a:rPr lang="en-AU">
                <a:solidFill>
                  <a:srgbClr val="3333CC"/>
                </a:solidFill>
                <a:effectLst>
                  <a:outerShdw blurRad="38100" dist="38100" dir="2700000" algn="tl">
                    <a:srgbClr val="C0C0C0"/>
                  </a:outerShdw>
                </a:effectLst>
              </a:rPr>
              <a:t>na uymalı,  </a:t>
            </a:r>
          </a:p>
          <a:p>
            <a:r>
              <a:rPr lang="en-AU">
                <a:solidFill>
                  <a:srgbClr val="3333CC"/>
                </a:solidFill>
                <a:effectLst>
                  <a:outerShdw blurRad="38100" dist="38100" dir="2700000" algn="tl">
                    <a:srgbClr val="C0C0C0"/>
                  </a:outerShdw>
                </a:effectLst>
              </a:rPr>
              <a:t>Müşteri </a:t>
            </a:r>
            <a:r>
              <a:rPr lang="en-AU" b="1">
                <a:solidFill>
                  <a:srgbClr val="3333CC"/>
                </a:solidFill>
                <a:effectLst>
                  <a:outerShdw blurRad="38100" dist="38100" dir="2700000" algn="tl">
                    <a:srgbClr val="C0C0C0"/>
                  </a:outerShdw>
                </a:effectLst>
              </a:rPr>
              <a:t>beklentileri</a:t>
            </a:r>
            <a:r>
              <a:rPr lang="en-AU">
                <a:solidFill>
                  <a:srgbClr val="3333CC"/>
                </a:solidFill>
                <a:effectLst>
                  <a:outerShdw blurRad="38100" dist="38100" dir="2700000" algn="tl">
                    <a:srgbClr val="C0C0C0"/>
                  </a:outerShdw>
                </a:effectLst>
              </a:rPr>
              <a:t>ni de aşmak için çabalamalıdır.</a:t>
            </a:r>
          </a:p>
        </p:txBody>
      </p:sp>
      <p:sp>
        <p:nvSpPr>
          <p:cNvPr id="9218"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sz="1800" b="1" i="1">
                <a:solidFill>
                  <a:schemeClr val="bg1"/>
                </a:solidFill>
                <a:effectLst>
                  <a:outerShdw blurRad="38100" dist="38100" dir="2700000" algn="tl">
                    <a:srgbClr val="000000"/>
                  </a:outerShdw>
                </a:effectLst>
                <a:latin typeface="Verdana" pitchFamily="34" charset="0"/>
              </a:rPr>
              <a:t>MÜŞTERİ ODAKLILIK </a:t>
            </a:r>
            <a:endParaRPr lang="en-AU" sz="1800" b="1" i="1">
              <a:solidFill>
                <a:schemeClr val="accent2"/>
              </a:solidFill>
              <a:effectLst>
                <a:outerShdw blurRad="38100" dist="38100" dir="2700000" algn="tl">
                  <a:srgbClr val="000000"/>
                </a:outerShdw>
              </a:effectLst>
              <a:latin typeface="Verdana"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additive="base">
                                        <p:cTn id="7" dur="500" fill="hold"/>
                                        <p:tgtEl>
                                          <p:spTgt spid="59394"/>
                                        </p:tgtEl>
                                        <p:attrNameLst>
                                          <p:attrName>ppt_x</p:attrName>
                                        </p:attrNameLst>
                                      </p:cBhvr>
                                      <p:tavLst>
                                        <p:tav tm="0">
                                          <p:val>
                                            <p:strVal val="0-#ppt_w/2"/>
                                          </p:val>
                                        </p:tav>
                                        <p:tav tm="100000">
                                          <p:val>
                                            <p:strVal val="#ppt_x"/>
                                          </p:val>
                                        </p:tav>
                                      </p:tavLst>
                                    </p:anim>
                                    <p:anim calcmode="lin" valueType="num">
                                      <p:cBhvr additive="base">
                                        <p:cTn id="8" dur="500" fill="hold"/>
                                        <p:tgtEl>
                                          <p:spTgt spid="5939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59395">
                                            <p:txEl>
                                              <p:pRg st="0" end="0"/>
                                            </p:txEl>
                                          </p:spTgt>
                                        </p:tgtEl>
                                        <p:attrNameLst>
                                          <p:attrName>style.visibility</p:attrName>
                                        </p:attrNameLst>
                                      </p:cBhvr>
                                      <p:to>
                                        <p:strVal val="visible"/>
                                      </p:to>
                                    </p:set>
                                    <p:animEffect transition="in" filter="blinds(horizontal)">
                                      <p:cBhvr>
                                        <p:cTn id="12" dur="500"/>
                                        <p:tgtEl>
                                          <p:spTgt spid="59395">
                                            <p:txEl>
                                              <p:pRg st="0" end="0"/>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59395">
                                            <p:txEl>
                                              <p:pRg st="1" end="1"/>
                                            </p:txEl>
                                          </p:spTgt>
                                        </p:tgtEl>
                                        <p:attrNameLst>
                                          <p:attrName>style.visibility</p:attrName>
                                        </p:attrNameLst>
                                      </p:cBhvr>
                                      <p:to>
                                        <p:strVal val="visible"/>
                                      </p:to>
                                    </p:set>
                                    <p:animEffect transition="in" filter="blinds(horizontal)">
                                      <p:cBhvr>
                                        <p:cTn id="16" dur="500"/>
                                        <p:tgtEl>
                                          <p:spTgt spid="59395">
                                            <p:txEl>
                                              <p:pRg st="1" end="1"/>
                                            </p:txEl>
                                          </p:spTgt>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59395">
                                            <p:txEl>
                                              <p:pRg st="2" end="2"/>
                                            </p:txEl>
                                          </p:spTgt>
                                        </p:tgtEl>
                                        <p:attrNameLst>
                                          <p:attrName>style.visibility</p:attrName>
                                        </p:attrNameLst>
                                      </p:cBhvr>
                                      <p:to>
                                        <p:strVal val="visible"/>
                                      </p:to>
                                    </p:set>
                                    <p:animEffect transition="in" filter="blinds(horizontal)">
                                      <p:cBhvr>
                                        <p:cTn id="20" dur="500"/>
                                        <p:tgtEl>
                                          <p:spTgt spid="59395">
                                            <p:txEl>
                                              <p:pRg st="2" end="2"/>
                                            </p:txEl>
                                          </p:spTgt>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59395">
                                            <p:txEl>
                                              <p:pRg st="3" end="3"/>
                                            </p:txEl>
                                          </p:spTgt>
                                        </p:tgtEl>
                                        <p:attrNameLst>
                                          <p:attrName>style.visibility</p:attrName>
                                        </p:attrNameLst>
                                      </p:cBhvr>
                                      <p:to>
                                        <p:strVal val="visible"/>
                                      </p:to>
                                    </p:set>
                                    <p:animEffect transition="in" filter="blinds(horizontal)">
                                      <p:cBhvr>
                                        <p:cTn id="24" dur="500"/>
                                        <p:tgtEl>
                                          <p:spTgt spid="59395">
                                            <p:txEl>
                                              <p:pRg st="3" end="3"/>
                                            </p:txEl>
                                          </p:spTgt>
                                        </p:tgtEl>
                                      </p:cBhvr>
                                    </p:animEffect>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9218"/>
                                        </p:tgtEl>
                                        <p:attrNameLst>
                                          <p:attrName>style.visibility</p:attrName>
                                        </p:attrNameLst>
                                      </p:cBhvr>
                                      <p:to>
                                        <p:strVal val="visible"/>
                                      </p:to>
                                    </p:set>
                                    <p:anim calcmode="lin" valueType="num">
                                      <p:cBhvr additive="base">
                                        <p:cTn id="28" dur="500" fill="hold"/>
                                        <p:tgtEl>
                                          <p:spTgt spid="9218"/>
                                        </p:tgtEl>
                                        <p:attrNameLst>
                                          <p:attrName>ppt_x</p:attrName>
                                        </p:attrNameLst>
                                      </p:cBhvr>
                                      <p:tavLst>
                                        <p:tav tm="0">
                                          <p:val>
                                            <p:strVal val="0-#ppt_w/2"/>
                                          </p:val>
                                        </p:tav>
                                        <p:tav tm="100000">
                                          <p:val>
                                            <p:strVal val="#ppt_x"/>
                                          </p:val>
                                        </p:tav>
                                      </p:tavLst>
                                    </p:anim>
                                    <p:anim calcmode="lin" valueType="num">
                                      <p:cBhvr additive="base">
                                        <p:cTn id="29"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utoUpdateAnimBg="0"/>
      <p:bldP spid="59395" grpId="0" build="p" autoUpdateAnimBg="0" advAuto="0"/>
      <p:bldP spid="9218"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67586"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67587"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76ECE929-5121-461D-A4CA-F6A9A460789C}" type="slidenum">
              <a:rPr lang="en-US" sz="1400">
                <a:latin typeface="Arial Narrow" pitchFamily="34" charset="0"/>
              </a:rPr>
              <a:pPr algn="r" eaLnBrk="0" hangingPunct="0">
                <a:spcBef>
                  <a:spcPct val="50000"/>
                </a:spcBef>
              </a:pPr>
              <a:t>52</a:t>
            </a:fld>
            <a:endParaRPr lang="en-US" sz="1400">
              <a:latin typeface="Arial Narrow" pitchFamily="34" charset="0"/>
            </a:endParaRPr>
          </a:p>
        </p:txBody>
      </p:sp>
      <p:sp>
        <p:nvSpPr>
          <p:cNvPr id="60418" name="Rectangle 2"/>
          <p:cNvSpPr>
            <a:spLocks noGrp="1" noChangeArrowheads="1"/>
          </p:cNvSpPr>
          <p:nvPr>
            <p:ph type="title" idx="4294967295"/>
          </p:nvPr>
        </p:nvSpPr>
        <p:spPr/>
        <p:txBody>
          <a:bodyPr/>
          <a:lstStyle/>
          <a:p>
            <a:r>
              <a:rPr lang="en-AU">
                <a:effectLst>
                  <a:outerShdw blurRad="38100" dist="38100" dir="2700000" algn="tl">
                    <a:srgbClr val="000000"/>
                  </a:outerShdw>
                </a:effectLst>
              </a:rPr>
              <a:t>Uygulama</a:t>
            </a:r>
          </a:p>
        </p:txBody>
      </p:sp>
      <p:sp>
        <p:nvSpPr>
          <p:cNvPr id="60419" name="Rectangle 3"/>
          <p:cNvSpPr>
            <a:spLocks noGrp="1" noChangeArrowheads="1"/>
          </p:cNvSpPr>
          <p:nvPr>
            <p:ph type="body" idx="4294967295"/>
          </p:nvPr>
        </p:nvSpPr>
        <p:spPr>
          <a:xfrm>
            <a:off x="468313" y="1916113"/>
            <a:ext cx="8299450" cy="3429000"/>
          </a:xfrm>
        </p:spPr>
        <p:txBody>
          <a:bodyPr/>
          <a:lstStyle/>
          <a:p>
            <a:pPr marL="609600" indent="-609600">
              <a:buFont typeface="Monotype Sorts" charset="2"/>
              <a:buAutoNum type="arabicPeriod"/>
            </a:pPr>
            <a:r>
              <a:rPr lang="en-AU" sz="2000">
                <a:solidFill>
                  <a:srgbClr val="3333CC"/>
                </a:solidFill>
                <a:effectLst>
                  <a:outerShdw blurRad="38100" dist="38100" dir="2700000" algn="tl">
                    <a:srgbClr val="C0C0C0"/>
                  </a:outerShdw>
                </a:effectLst>
              </a:rPr>
              <a:t>Tüm müşteri ihtiyaç ve beklentilerinin tamamının anlaşılması </a:t>
            </a:r>
          </a:p>
          <a:p>
            <a:pPr marL="609600" indent="-609600">
              <a:buFont typeface="Wingdings" pitchFamily="2" charset="2"/>
              <a:buAutoNum type="arabicPeriod"/>
            </a:pPr>
            <a:r>
              <a:rPr lang="en-AU" sz="2000">
                <a:solidFill>
                  <a:srgbClr val="3333CC"/>
                </a:solidFill>
                <a:effectLst>
                  <a:outerShdw blurRad="38100" dist="38100" dir="2700000" algn="tl">
                    <a:srgbClr val="C0C0C0"/>
                  </a:outerShdw>
                </a:effectLst>
              </a:rPr>
              <a:t>Müşteri ve fayda sağlayan tarafların  ihtiyaç ve beklentileri  arasında dengeli bir yaklaşım sağlanması</a:t>
            </a:r>
          </a:p>
          <a:p>
            <a:pPr marL="609600" indent="-609600">
              <a:buFont typeface="Wingdings" pitchFamily="2" charset="2"/>
              <a:buAutoNum type="arabicPeriod"/>
            </a:pPr>
            <a:r>
              <a:rPr lang="en-AU" sz="2000">
                <a:solidFill>
                  <a:srgbClr val="3333CC"/>
                </a:solidFill>
                <a:effectLst>
                  <a:outerShdw blurRad="38100" dist="38100" dir="2700000" algn="tl">
                    <a:srgbClr val="C0C0C0"/>
                  </a:outerShdw>
                </a:effectLst>
              </a:rPr>
              <a:t>Bu ihtiyaç ve beklentilerin kuruluş dahilinde iletilmesi</a:t>
            </a:r>
          </a:p>
          <a:p>
            <a:pPr marL="609600" indent="-609600">
              <a:buFont typeface="Wingdings" pitchFamily="2" charset="2"/>
              <a:buAutoNum type="arabicPeriod"/>
            </a:pPr>
            <a:r>
              <a:rPr lang="en-AU" sz="2000">
                <a:solidFill>
                  <a:srgbClr val="3333CC"/>
                </a:solidFill>
                <a:effectLst>
                  <a:outerShdw blurRad="38100" dist="38100" dir="2700000" algn="tl">
                    <a:srgbClr val="C0C0C0"/>
                  </a:outerShdw>
                </a:effectLst>
              </a:rPr>
              <a:t>Müşteri menmuniyeti ve sonuçlara göre, müşteri davranışının</a:t>
            </a:r>
            <a:r>
              <a:rPr lang="tr-TR" sz="2000">
                <a:solidFill>
                  <a:srgbClr val="3333CC"/>
                </a:solidFill>
                <a:effectLst>
                  <a:outerShdw blurRad="38100" dist="38100" dir="2700000" algn="tl">
                    <a:srgbClr val="C0C0C0"/>
                  </a:outerShdw>
                </a:effectLst>
              </a:rPr>
              <a:t> </a:t>
            </a:r>
            <a:r>
              <a:rPr lang="en-AU" sz="2000">
                <a:solidFill>
                  <a:srgbClr val="3333CC"/>
                </a:solidFill>
                <a:effectLst>
                  <a:outerShdw blurRad="38100" dist="38100" dir="2700000" algn="tl">
                    <a:srgbClr val="C0C0C0"/>
                  </a:outerShdw>
                </a:effectLst>
              </a:rPr>
              <a:t>ölçülmesi</a:t>
            </a:r>
            <a:endParaRPr lang="tr-TR" sz="2000">
              <a:solidFill>
                <a:srgbClr val="3333CC"/>
              </a:solidFill>
              <a:effectLst>
                <a:outerShdw blurRad="38100" dist="38100" dir="2700000" algn="tl">
                  <a:srgbClr val="C0C0C0"/>
                </a:outerShdw>
              </a:effectLst>
            </a:endParaRPr>
          </a:p>
          <a:p>
            <a:pPr marL="609600" indent="-609600">
              <a:buFont typeface="Wingdings" pitchFamily="2" charset="2"/>
              <a:buAutoNum type="arabicPeriod"/>
            </a:pPr>
            <a:r>
              <a:rPr lang="en-AU" sz="2000">
                <a:solidFill>
                  <a:srgbClr val="3333CC"/>
                </a:solidFill>
                <a:effectLst>
                  <a:outerShdw blurRad="38100" dist="38100" dir="2700000" algn="tl">
                    <a:srgbClr val="C0C0C0"/>
                  </a:outerShdw>
                </a:effectLst>
              </a:rPr>
              <a:t>Müşteri ilişkilerinin yönetilmesi</a:t>
            </a:r>
            <a:endParaRPr lang="en-AU">
              <a:solidFill>
                <a:srgbClr val="3333CC"/>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additive="base">
                                        <p:cTn id="7" dur="500" fill="hold"/>
                                        <p:tgtEl>
                                          <p:spTgt spid="60418"/>
                                        </p:tgtEl>
                                        <p:attrNameLst>
                                          <p:attrName>ppt_x</p:attrName>
                                        </p:attrNameLst>
                                      </p:cBhvr>
                                      <p:tavLst>
                                        <p:tav tm="0">
                                          <p:val>
                                            <p:strVal val="0-#ppt_w/2"/>
                                          </p:val>
                                        </p:tav>
                                        <p:tav tm="100000">
                                          <p:val>
                                            <p:strVal val="#ppt_x"/>
                                          </p:val>
                                        </p:tav>
                                      </p:tavLst>
                                    </p:anim>
                                    <p:anim calcmode="lin" valueType="num">
                                      <p:cBhvr additive="base">
                                        <p:cTn id="8" dur="500" fill="hold"/>
                                        <p:tgtEl>
                                          <p:spTgt spid="604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60419">
                                            <p:txEl>
                                              <p:pRg st="0" end="0"/>
                                            </p:txEl>
                                          </p:spTgt>
                                        </p:tgtEl>
                                        <p:attrNameLst>
                                          <p:attrName>style.visibility</p:attrName>
                                        </p:attrNameLst>
                                      </p:cBhvr>
                                      <p:to>
                                        <p:strVal val="visible"/>
                                      </p:to>
                                    </p:set>
                                    <p:animEffect transition="in" filter="blinds(horizontal)">
                                      <p:cBhvr>
                                        <p:cTn id="12" dur="500"/>
                                        <p:tgtEl>
                                          <p:spTgt spid="60419">
                                            <p:txEl>
                                              <p:pRg st="0" end="0"/>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60419">
                                            <p:txEl>
                                              <p:pRg st="1" end="1"/>
                                            </p:txEl>
                                          </p:spTgt>
                                        </p:tgtEl>
                                        <p:attrNameLst>
                                          <p:attrName>style.visibility</p:attrName>
                                        </p:attrNameLst>
                                      </p:cBhvr>
                                      <p:to>
                                        <p:strVal val="visible"/>
                                      </p:to>
                                    </p:set>
                                    <p:animEffect transition="in" filter="blinds(horizontal)">
                                      <p:cBhvr>
                                        <p:cTn id="16" dur="500"/>
                                        <p:tgtEl>
                                          <p:spTgt spid="60419">
                                            <p:txEl>
                                              <p:pRg st="1" end="1"/>
                                            </p:txEl>
                                          </p:spTgt>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60419">
                                            <p:txEl>
                                              <p:pRg st="2" end="2"/>
                                            </p:txEl>
                                          </p:spTgt>
                                        </p:tgtEl>
                                        <p:attrNameLst>
                                          <p:attrName>style.visibility</p:attrName>
                                        </p:attrNameLst>
                                      </p:cBhvr>
                                      <p:to>
                                        <p:strVal val="visible"/>
                                      </p:to>
                                    </p:set>
                                    <p:animEffect transition="in" filter="blinds(horizontal)">
                                      <p:cBhvr>
                                        <p:cTn id="20" dur="500"/>
                                        <p:tgtEl>
                                          <p:spTgt spid="60419">
                                            <p:txEl>
                                              <p:pRg st="2" end="2"/>
                                            </p:txEl>
                                          </p:spTgt>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60419">
                                            <p:txEl>
                                              <p:pRg st="3" end="3"/>
                                            </p:txEl>
                                          </p:spTgt>
                                        </p:tgtEl>
                                        <p:attrNameLst>
                                          <p:attrName>style.visibility</p:attrName>
                                        </p:attrNameLst>
                                      </p:cBhvr>
                                      <p:to>
                                        <p:strVal val="visible"/>
                                      </p:to>
                                    </p:set>
                                    <p:animEffect transition="in" filter="blinds(horizontal)">
                                      <p:cBhvr>
                                        <p:cTn id="24" dur="500"/>
                                        <p:tgtEl>
                                          <p:spTgt spid="60419">
                                            <p:txEl>
                                              <p:pRg st="3" end="3"/>
                                            </p:txEl>
                                          </p:spTgt>
                                        </p:tgtEl>
                                      </p:cBhvr>
                                    </p:animEffect>
                                  </p:childTnLst>
                                </p:cTn>
                              </p:par>
                            </p:childTnLst>
                          </p:cTn>
                        </p:par>
                        <p:par>
                          <p:cTn id="25" fill="hold">
                            <p:stCondLst>
                              <p:cond delay="2500"/>
                            </p:stCondLst>
                            <p:childTnLst>
                              <p:par>
                                <p:cTn id="26" presetID="3" presetClass="entr" presetSubtype="10" fill="hold" grpId="0" nodeType="afterEffect">
                                  <p:stCondLst>
                                    <p:cond delay="0"/>
                                  </p:stCondLst>
                                  <p:childTnLst>
                                    <p:set>
                                      <p:cBhvr>
                                        <p:cTn id="27" dur="1" fill="hold">
                                          <p:stCondLst>
                                            <p:cond delay="0"/>
                                          </p:stCondLst>
                                        </p:cTn>
                                        <p:tgtEl>
                                          <p:spTgt spid="60419">
                                            <p:txEl>
                                              <p:pRg st="4" end="4"/>
                                            </p:txEl>
                                          </p:spTgt>
                                        </p:tgtEl>
                                        <p:attrNameLst>
                                          <p:attrName>style.visibility</p:attrName>
                                        </p:attrNameLst>
                                      </p:cBhvr>
                                      <p:to>
                                        <p:strVal val="visible"/>
                                      </p:to>
                                    </p:set>
                                    <p:animEffect transition="in" filter="blinds(horizontal)">
                                      <p:cBhvr>
                                        <p:cTn id="28" dur="500"/>
                                        <p:tgtEl>
                                          <p:spTgt spid="604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nimBg="1" autoUpdateAnimBg="0"/>
      <p:bldP spid="60419" grpId="0" build="p" autoUpdateAnimBg="0" advAuto="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68610"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68611"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7B21BEAF-41FB-4AA1-9FC4-47B39306AB17}" type="slidenum">
              <a:rPr lang="en-US" sz="1400">
                <a:latin typeface="Arial Narrow" pitchFamily="34" charset="0"/>
              </a:rPr>
              <a:pPr algn="r" eaLnBrk="0" hangingPunct="0">
                <a:spcBef>
                  <a:spcPct val="50000"/>
                </a:spcBef>
              </a:pPr>
              <a:t>53</a:t>
            </a:fld>
            <a:endParaRPr lang="en-US" sz="1400">
              <a:latin typeface="Arial Narrow" pitchFamily="34" charset="0"/>
            </a:endParaRPr>
          </a:p>
        </p:txBody>
      </p:sp>
      <p:sp>
        <p:nvSpPr>
          <p:cNvPr id="62466" name="Rectangle 2"/>
          <p:cNvSpPr>
            <a:spLocks noGrp="1" noChangeArrowheads="1"/>
          </p:cNvSpPr>
          <p:nvPr>
            <p:ph type="title" idx="4294967295"/>
          </p:nvPr>
        </p:nvSpPr>
        <p:spPr>
          <a:noFill/>
        </p:spPr>
        <p:txBody>
          <a:bodyPr lIns="92075" tIns="46038" rIns="92075" bIns="46038" anchor="ctr"/>
          <a:lstStyle/>
          <a:p>
            <a:r>
              <a:rPr lang="tr-TR" sz="1800" b="1">
                <a:effectLst>
                  <a:outerShdw blurRad="38100" dist="38100" dir="2700000" algn="tl">
                    <a:srgbClr val="C0C0C0"/>
                  </a:outerShdw>
                </a:effectLst>
              </a:rPr>
              <a:t>2-</a:t>
            </a:r>
            <a:r>
              <a:rPr lang="en-AU" sz="1800" b="1">
                <a:effectLst>
                  <a:outerShdw blurRad="38100" dist="38100" dir="2700000" algn="tl">
                    <a:srgbClr val="C0C0C0"/>
                  </a:outerShdw>
                </a:effectLst>
              </a:rPr>
              <a:t>LİDERLİK</a:t>
            </a:r>
            <a:endParaRPr lang="en-AU" sz="1800">
              <a:solidFill>
                <a:schemeClr val="tx1"/>
              </a:solidFill>
              <a:effectLst>
                <a:outerShdw blurRad="38100" dist="38100" dir="2700000" algn="tl">
                  <a:srgbClr val="C0C0C0"/>
                </a:outerShdw>
              </a:effectLst>
            </a:endParaRPr>
          </a:p>
        </p:txBody>
      </p:sp>
      <p:sp>
        <p:nvSpPr>
          <p:cNvPr id="62467" name="Rectangle 3"/>
          <p:cNvSpPr>
            <a:spLocks noGrp="1" noChangeArrowheads="1"/>
          </p:cNvSpPr>
          <p:nvPr>
            <p:ph type="body" idx="4294967295"/>
          </p:nvPr>
        </p:nvSpPr>
        <p:spPr>
          <a:xfrm>
            <a:off x="900113" y="1773238"/>
            <a:ext cx="7772400" cy="4114800"/>
          </a:xfrm>
          <a:noFill/>
        </p:spPr>
        <p:txBody>
          <a:bodyPr lIns="92075" tIns="46038" rIns="92075" bIns="46038"/>
          <a:lstStyle/>
          <a:p>
            <a:r>
              <a:rPr lang="en-AU">
                <a:solidFill>
                  <a:srgbClr val="3333CC"/>
                </a:solidFill>
                <a:effectLst>
                  <a:outerShdw blurRad="38100" dist="38100" dir="2700000" algn="tl">
                    <a:srgbClr val="C0C0C0"/>
                  </a:outerShdw>
                </a:effectLst>
              </a:rPr>
              <a:t>Liderler kuruluşun amacını ve yönünü belirlerler. </a:t>
            </a:r>
          </a:p>
          <a:p>
            <a:r>
              <a:rPr lang="en-AU">
                <a:solidFill>
                  <a:srgbClr val="3333CC"/>
                </a:solidFill>
                <a:effectLst>
                  <a:outerShdw blurRad="38100" dist="38100" dir="2700000" algn="tl">
                    <a:srgbClr val="C0C0C0"/>
                  </a:outerShdw>
                </a:effectLst>
              </a:rPr>
              <a:t>Kuruluşun  amaçlarının başarılması için kişilerin katılımını sağlayacak ortam oluşturulmalıdır.</a:t>
            </a:r>
          </a:p>
        </p:txBody>
      </p:sp>
      <p:sp>
        <p:nvSpPr>
          <p:cNvPr id="60418"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a:solidFill>
                  <a:schemeClr val="bg1"/>
                </a:solidFill>
                <a:effectLst>
                  <a:outerShdw blurRad="38100" dist="38100" dir="2700000" algn="tl">
                    <a:srgbClr val="000000"/>
                  </a:outerShdw>
                </a:effectLst>
                <a:latin typeface="Verdana" pitchFamily="34" charset="0"/>
              </a:rPr>
              <a:t>2- LİDERLİK</a:t>
            </a:r>
            <a:endParaRPr lang="en-AU">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additive="base">
                                        <p:cTn id="7" dur="500" fill="hold"/>
                                        <p:tgtEl>
                                          <p:spTgt spid="62466"/>
                                        </p:tgtEl>
                                        <p:attrNameLst>
                                          <p:attrName>ppt_x</p:attrName>
                                        </p:attrNameLst>
                                      </p:cBhvr>
                                      <p:tavLst>
                                        <p:tav tm="0">
                                          <p:val>
                                            <p:strVal val="0-#ppt_w/2"/>
                                          </p:val>
                                        </p:tav>
                                        <p:tav tm="100000">
                                          <p:val>
                                            <p:strVal val="#ppt_x"/>
                                          </p:val>
                                        </p:tav>
                                      </p:tavLst>
                                    </p:anim>
                                    <p:anim calcmode="lin" valueType="num">
                                      <p:cBhvr additive="base">
                                        <p:cTn id="8" dur="500" fill="hold"/>
                                        <p:tgtEl>
                                          <p:spTgt spid="6246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62467">
                                            <p:txEl>
                                              <p:pRg st="0" end="0"/>
                                            </p:txEl>
                                          </p:spTgt>
                                        </p:tgtEl>
                                        <p:attrNameLst>
                                          <p:attrName>style.visibility</p:attrName>
                                        </p:attrNameLst>
                                      </p:cBhvr>
                                      <p:to>
                                        <p:strVal val="visible"/>
                                      </p:to>
                                    </p:set>
                                    <p:animEffect transition="in" filter="blinds(horizontal)">
                                      <p:cBhvr>
                                        <p:cTn id="12" dur="500"/>
                                        <p:tgtEl>
                                          <p:spTgt spid="62467">
                                            <p:txEl>
                                              <p:pRg st="0" end="0"/>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62467">
                                            <p:txEl>
                                              <p:pRg st="1" end="1"/>
                                            </p:txEl>
                                          </p:spTgt>
                                        </p:tgtEl>
                                        <p:attrNameLst>
                                          <p:attrName>style.visibility</p:attrName>
                                        </p:attrNameLst>
                                      </p:cBhvr>
                                      <p:to>
                                        <p:strVal val="visible"/>
                                      </p:to>
                                    </p:set>
                                    <p:animEffect transition="in" filter="blinds(horizontal)">
                                      <p:cBhvr>
                                        <p:cTn id="16" dur="500"/>
                                        <p:tgtEl>
                                          <p:spTgt spid="62467">
                                            <p:txEl>
                                              <p:pRg st="1" end="1"/>
                                            </p:txEl>
                                          </p:spTgt>
                                        </p:tgtEl>
                                      </p:cBhvr>
                                    </p:animEffect>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60418"/>
                                        </p:tgtEl>
                                        <p:attrNameLst>
                                          <p:attrName>style.visibility</p:attrName>
                                        </p:attrNameLst>
                                      </p:cBhvr>
                                      <p:to>
                                        <p:strVal val="visible"/>
                                      </p:to>
                                    </p:set>
                                    <p:anim calcmode="lin" valueType="num">
                                      <p:cBhvr additive="base">
                                        <p:cTn id="20" dur="500" fill="hold"/>
                                        <p:tgtEl>
                                          <p:spTgt spid="60418"/>
                                        </p:tgtEl>
                                        <p:attrNameLst>
                                          <p:attrName>ppt_x</p:attrName>
                                        </p:attrNameLst>
                                      </p:cBhvr>
                                      <p:tavLst>
                                        <p:tav tm="0">
                                          <p:val>
                                            <p:strVal val="0-#ppt_w/2"/>
                                          </p:val>
                                        </p:tav>
                                        <p:tav tm="100000">
                                          <p:val>
                                            <p:strVal val="#ppt_x"/>
                                          </p:val>
                                        </p:tav>
                                      </p:tavLst>
                                    </p:anim>
                                    <p:anim calcmode="lin" valueType="num">
                                      <p:cBhvr additive="base">
                                        <p:cTn id="21" dur="500" fill="hold"/>
                                        <p:tgtEl>
                                          <p:spTgt spid="604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62467" grpId="0" build="p" autoUpdateAnimBg="0" advAuto="0"/>
      <p:bldP spid="60418"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63490" name="Rectangle 2"/>
          <p:cNvSpPr>
            <a:spLocks noGrp="1" noChangeArrowheads="1"/>
          </p:cNvSpPr>
          <p:nvPr>
            <p:ph type="title" idx="4294967295"/>
          </p:nvPr>
        </p:nvSpPr>
        <p:spPr>
          <a:xfrm>
            <a:off x="0" y="0"/>
            <a:ext cx="9144000" cy="1143000"/>
          </a:xfrm>
        </p:spPr>
        <p:txBody>
          <a:bodyPr/>
          <a:lstStyle/>
          <a:p>
            <a:r>
              <a:rPr lang="en-AU">
                <a:effectLst>
                  <a:outerShdw blurRad="38100" dist="38100" dir="2700000" algn="tl">
                    <a:srgbClr val="000000"/>
                  </a:outerShdw>
                </a:effectLst>
              </a:rPr>
              <a:t>Uygulama</a:t>
            </a:r>
          </a:p>
        </p:txBody>
      </p:sp>
      <p:sp>
        <p:nvSpPr>
          <p:cNvPr id="63491" name="Rectangle 3"/>
          <p:cNvSpPr>
            <a:spLocks noGrp="1" noChangeArrowheads="1"/>
          </p:cNvSpPr>
          <p:nvPr>
            <p:ph type="body" idx="4294967295"/>
          </p:nvPr>
        </p:nvSpPr>
        <p:spPr>
          <a:xfrm>
            <a:off x="395288" y="1196975"/>
            <a:ext cx="8439150" cy="5029200"/>
          </a:xfrm>
        </p:spPr>
        <p:txBody>
          <a:bodyPr/>
          <a:lstStyle/>
          <a:p>
            <a:pPr marL="609600" indent="-609600" algn="just">
              <a:lnSpc>
                <a:spcPct val="70000"/>
              </a:lnSpc>
              <a:buFont typeface="Wingdings" pitchFamily="2" charset="2"/>
              <a:buNone/>
            </a:pPr>
            <a:endParaRPr lang="tr-TR" sz="2000" b="1">
              <a:solidFill>
                <a:srgbClr val="3333CC"/>
              </a:solidFill>
              <a:effectLst>
                <a:outerShdw blurRad="38100" dist="38100" dir="2700000" algn="tl">
                  <a:srgbClr val="C0C0C0"/>
                </a:outerShdw>
              </a:effectLst>
              <a:latin typeface="Arial" pitchFamily="34" charset="0"/>
            </a:endParaRPr>
          </a:p>
          <a:p>
            <a:pPr marL="609600" indent="-609600" algn="just">
              <a:lnSpc>
                <a:spcPct val="70000"/>
              </a:lnSpc>
              <a:buFont typeface="Wingdings" pitchFamily="2" charset="2"/>
              <a:buAutoNum type="arabicPeriod"/>
            </a:pPr>
            <a:r>
              <a:rPr lang="tr-TR" sz="2000" b="1">
                <a:solidFill>
                  <a:srgbClr val="3333CC"/>
                </a:solidFill>
                <a:effectLst>
                  <a:outerShdw blurRad="38100" dist="38100" dir="2700000" algn="tl">
                    <a:srgbClr val="C0C0C0"/>
                  </a:outerShdw>
                </a:effectLst>
                <a:latin typeface="Arial" pitchFamily="34" charset="0"/>
              </a:rPr>
              <a:t>Dış çevredeki değişiklikleri anlamak ve tepki vermek</a:t>
            </a:r>
          </a:p>
          <a:p>
            <a:pPr marL="609600" indent="-609600" algn="just">
              <a:lnSpc>
                <a:spcPct val="70000"/>
              </a:lnSpc>
              <a:buFont typeface="Wingdings" pitchFamily="2" charset="2"/>
              <a:buAutoNum type="arabicPeriod"/>
            </a:pPr>
            <a:r>
              <a:rPr lang="tr-TR" sz="2000" b="1">
                <a:solidFill>
                  <a:srgbClr val="3333CC"/>
                </a:solidFill>
                <a:effectLst>
                  <a:outerShdw blurRad="38100" dist="38100" dir="2700000" algn="tl">
                    <a:srgbClr val="C0C0C0"/>
                  </a:outerShdw>
                </a:effectLst>
                <a:latin typeface="Arial" pitchFamily="34" charset="0"/>
              </a:rPr>
              <a:t>Müşteri, sahipler, insanlar, tedarikçiler, yerel halk ve genelde toplumu da içeren tüm fayda sağlayanların ihtiyaçlarını göz önüne almak</a:t>
            </a:r>
          </a:p>
          <a:p>
            <a:pPr marL="609600" indent="-609600" algn="just">
              <a:lnSpc>
                <a:spcPct val="70000"/>
              </a:lnSpc>
              <a:buFont typeface="Wingdings" pitchFamily="2" charset="2"/>
              <a:buAutoNum type="arabicPeriod"/>
            </a:pPr>
            <a:r>
              <a:rPr lang="tr-TR" sz="2000" b="1">
                <a:solidFill>
                  <a:srgbClr val="3333CC"/>
                </a:solidFill>
                <a:effectLst>
                  <a:outerShdw blurRad="38100" dist="38100" dir="2700000" algn="tl">
                    <a:srgbClr val="C0C0C0"/>
                  </a:outerShdw>
                </a:effectLst>
                <a:latin typeface="Arial" pitchFamily="34" charset="0"/>
              </a:rPr>
              <a:t>Kuruluşda her seviyede paylaşılan değerleri ve etik rol modellerini oturtmak</a:t>
            </a:r>
          </a:p>
          <a:p>
            <a:pPr marL="609600" indent="-609600" algn="just">
              <a:lnSpc>
                <a:spcPct val="70000"/>
              </a:lnSpc>
              <a:buFont typeface="Wingdings" pitchFamily="2" charset="2"/>
              <a:buAutoNum type="arabicPeriod"/>
            </a:pPr>
            <a:r>
              <a:rPr lang="tr-TR" sz="2000" b="1">
                <a:solidFill>
                  <a:srgbClr val="3333CC"/>
                </a:solidFill>
                <a:effectLst>
                  <a:outerShdw blurRad="38100" dist="38100" dir="2700000" algn="tl">
                    <a:srgbClr val="C0C0C0"/>
                  </a:outerShdw>
                </a:effectLst>
                <a:latin typeface="Arial" pitchFamily="34" charset="0"/>
              </a:rPr>
              <a:t>Güven kurmak ve korkuyu bertaraf etmek</a:t>
            </a:r>
          </a:p>
          <a:p>
            <a:pPr marL="609600" indent="-609600" algn="just">
              <a:lnSpc>
                <a:spcPct val="70000"/>
              </a:lnSpc>
              <a:buFont typeface="Wingdings" pitchFamily="2" charset="2"/>
              <a:buAutoNum type="arabicPeriod"/>
            </a:pPr>
            <a:r>
              <a:rPr lang="tr-TR" sz="2000" b="1">
                <a:solidFill>
                  <a:srgbClr val="3333CC"/>
                </a:solidFill>
                <a:effectLst>
                  <a:outerShdw blurRad="38100" dist="38100" dir="2700000" algn="tl">
                    <a:srgbClr val="C0C0C0"/>
                  </a:outerShdw>
                </a:effectLst>
                <a:latin typeface="Arial" pitchFamily="34" charset="0"/>
              </a:rPr>
              <a:t>Gerekli kaynakları sağlanmış, sorumluluk ve özgürce hareket edebilecek insanların temini</a:t>
            </a:r>
          </a:p>
          <a:p>
            <a:pPr marL="609600" indent="-609600" algn="just">
              <a:lnSpc>
                <a:spcPct val="70000"/>
              </a:lnSpc>
              <a:buFont typeface="Wingdings" pitchFamily="2" charset="2"/>
              <a:buAutoNum type="arabicPeriod"/>
            </a:pPr>
            <a:r>
              <a:rPr lang="tr-TR" sz="2000" b="1">
                <a:solidFill>
                  <a:srgbClr val="3333CC"/>
                </a:solidFill>
                <a:effectLst>
                  <a:outerShdw blurRad="38100" dist="38100" dir="2700000" algn="tl">
                    <a:srgbClr val="C0C0C0"/>
                  </a:outerShdw>
                </a:effectLst>
                <a:latin typeface="Arial" pitchFamily="34" charset="0"/>
              </a:rPr>
              <a:t>İnsanların yardımlaşmalarını doğal hale getirme, bunu cesaretlendirme ve farkında olunmasını sağlama</a:t>
            </a:r>
          </a:p>
          <a:p>
            <a:pPr marL="609600" indent="-609600" algn="just">
              <a:lnSpc>
                <a:spcPct val="70000"/>
              </a:lnSpc>
              <a:buFont typeface="Wingdings" pitchFamily="2" charset="2"/>
              <a:buAutoNum type="arabicPeriod"/>
            </a:pPr>
            <a:r>
              <a:rPr lang="tr-TR" sz="2000" b="1">
                <a:solidFill>
                  <a:srgbClr val="3333CC"/>
                </a:solidFill>
                <a:effectLst>
                  <a:outerShdw blurRad="38100" dist="38100" dir="2700000" algn="tl">
                    <a:srgbClr val="C0C0C0"/>
                  </a:outerShdw>
                </a:effectLst>
                <a:latin typeface="Arial" pitchFamily="34" charset="0"/>
              </a:rPr>
              <a:t>Açık ve dürüst  iletişimin desteklenmesi</a:t>
            </a:r>
          </a:p>
          <a:p>
            <a:pPr marL="609600" indent="-609600" algn="just">
              <a:lnSpc>
                <a:spcPct val="70000"/>
              </a:lnSpc>
              <a:buFont typeface="Wingdings" pitchFamily="2" charset="2"/>
              <a:buAutoNum type="arabicPeriod"/>
            </a:pPr>
            <a:r>
              <a:rPr lang="tr-TR" sz="2000" b="1">
                <a:solidFill>
                  <a:srgbClr val="3333CC"/>
                </a:solidFill>
                <a:effectLst>
                  <a:outerShdw blurRad="38100" dist="38100" dir="2700000" algn="tl">
                    <a:srgbClr val="C0C0C0"/>
                  </a:outerShdw>
                </a:effectLst>
                <a:latin typeface="Arial" pitchFamily="34" charset="0"/>
              </a:rPr>
              <a:t>İnsanların  öğretimleri, eğitimleri ve işbaşında yönetilmeleri</a:t>
            </a:r>
          </a:p>
          <a:p>
            <a:pPr marL="609600" indent="-609600" algn="just">
              <a:lnSpc>
                <a:spcPct val="70000"/>
              </a:lnSpc>
              <a:buFont typeface="Wingdings" pitchFamily="2" charset="2"/>
              <a:buAutoNum type="arabicPeriod"/>
            </a:pPr>
            <a:r>
              <a:rPr lang="tr-TR" sz="2000" b="1">
                <a:solidFill>
                  <a:srgbClr val="3333CC"/>
                </a:solidFill>
                <a:effectLst>
                  <a:outerShdw blurRad="38100" dist="38100" dir="2700000" algn="tl">
                    <a:srgbClr val="C0C0C0"/>
                  </a:outerShdw>
                </a:effectLst>
                <a:latin typeface="Arial" pitchFamily="34" charset="0"/>
              </a:rPr>
              <a:t>Meydan okuyucu hedef ve amaçlar koymak</a:t>
            </a:r>
          </a:p>
          <a:p>
            <a:pPr marL="609600" indent="-609600" algn="just">
              <a:lnSpc>
                <a:spcPct val="70000"/>
              </a:lnSpc>
              <a:buFont typeface="Wingdings" pitchFamily="2" charset="2"/>
              <a:buAutoNum type="arabicPeriod"/>
            </a:pPr>
            <a:r>
              <a:rPr lang="en-AU" sz="2000" b="1">
                <a:solidFill>
                  <a:srgbClr val="3333CC"/>
                </a:solidFill>
                <a:effectLst>
                  <a:outerShdw blurRad="38100" dist="38100" dir="2700000" algn="tl">
                    <a:srgbClr val="C0C0C0"/>
                  </a:outerShdw>
                </a:effectLst>
                <a:latin typeface="Arial" pitchFamily="34" charset="0"/>
              </a:rPr>
              <a:t>Bu hedef ve amaçlara ulaşmak için stratejilerin uygulanması</a:t>
            </a:r>
            <a:endParaRPr lang="en-AU" sz="2000" b="1">
              <a:solidFill>
                <a:srgbClr val="3333CC"/>
              </a:solidFill>
              <a:effectLst>
                <a:outerShdw blurRad="38100" dist="38100" dir="2700000" algn="tl">
                  <a:srgbClr val="C0C0C0"/>
                </a:outerShdw>
              </a:effectLst>
            </a:endParaRPr>
          </a:p>
          <a:p>
            <a:pPr marL="609600" indent="-609600" algn="just">
              <a:lnSpc>
                <a:spcPct val="70000"/>
              </a:lnSpc>
              <a:buFont typeface="Wingdings" pitchFamily="2" charset="2"/>
              <a:buAutoNum type="arabicPeriod"/>
            </a:pPr>
            <a:endParaRPr lang="tr-TR" sz="2000" b="1">
              <a:solidFill>
                <a:srgbClr val="3333CC"/>
              </a:solidFill>
              <a:effectLst>
                <a:outerShdw blurRad="38100" dist="38100" dir="2700000" algn="tl">
                  <a:srgbClr val="C0C0C0"/>
                </a:outerShdw>
              </a:effectLst>
            </a:endParaRPr>
          </a:p>
          <a:p>
            <a:pPr marL="1371600" lvl="2" indent="-457200" algn="just">
              <a:lnSpc>
                <a:spcPct val="70000"/>
              </a:lnSpc>
              <a:buFont typeface="Wingdings" pitchFamily="2" charset="2"/>
              <a:buChar char="v"/>
            </a:pPr>
            <a:endParaRPr lang="en-AU">
              <a:solidFill>
                <a:srgbClr val="3333CC"/>
              </a:solidFill>
              <a:effectLst>
                <a:outerShdw blurRad="38100" dist="38100" dir="2700000" algn="tl">
                  <a:srgbClr val="C0C0C0"/>
                </a:outerShdw>
              </a:effectLst>
            </a:endParaRPr>
          </a:p>
        </p:txBody>
      </p:sp>
      <p:sp>
        <p:nvSpPr>
          <p:cNvPr id="69636" name="Text Box 4"/>
          <p:cNvSpPr txBox="1">
            <a:spLocks noChangeArrowheads="1"/>
          </p:cNvSpPr>
          <p:nvPr/>
        </p:nvSpPr>
        <p:spPr bwMode="auto">
          <a:xfrm>
            <a:off x="8370888" y="6324600"/>
            <a:ext cx="492125" cy="304800"/>
          </a:xfrm>
          <a:prstGeom prst="rect">
            <a:avLst/>
          </a:prstGeom>
          <a:noFill/>
          <a:ln w="9525">
            <a:noFill/>
            <a:miter lim="800000"/>
            <a:headEnd/>
            <a:tailEnd/>
          </a:ln>
        </p:spPr>
        <p:txBody>
          <a:bodyPr>
            <a:spAutoFit/>
          </a:bodyPr>
          <a:lstStyle/>
          <a:p>
            <a:pPr eaLnBrk="0" hangingPunct="0">
              <a:spcBef>
                <a:spcPct val="50000"/>
              </a:spcBef>
            </a:pPr>
            <a:r>
              <a:rPr lang="en-AU" sz="1400"/>
              <a:t>44</a:t>
            </a:r>
            <a:endParaRPr lang="en-AU" sz="1600"/>
          </a:p>
        </p:txBody>
      </p:sp>
      <p:sp>
        <p:nvSpPr>
          <p:cNvPr id="69637" name="Text Box 5"/>
          <p:cNvSpPr txBox="1">
            <a:spLocks noChangeArrowheads="1"/>
          </p:cNvSpPr>
          <p:nvPr/>
        </p:nvSpPr>
        <p:spPr bwMode="auto">
          <a:xfrm>
            <a:off x="3235325" y="6248400"/>
            <a:ext cx="3376613" cy="304800"/>
          </a:xfrm>
          <a:prstGeom prst="rect">
            <a:avLst/>
          </a:prstGeom>
          <a:noFill/>
          <a:ln w="9525">
            <a:noFill/>
            <a:miter lim="800000"/>
            <a:headEnd/>
            <a:tailEnd/>
          </a:ln>
        </p:spPr>
        <p:txBody>
          <a:bodyPr>
            <a:spAutoFit/>
          </a:bodyPr>
          <a:lstStyle/>
          <a:p>
            <a:pPr eaLnBrk="0" hangingPunct="0">
              <a:spcBef>
                <a:spcPct val="50000"/>
              </a:spcBef>
            </a:pPr>
            <a:r>
              <a:rPr lang="en-AU" sz="1400">
                <a:latin typeface="Arial" pitchFamily="34" charset="0"/>
              </a:rPr>
              <a:t>Türk Standardları Enstitüsü</a:t>
            </a: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additive="base">
                                        <p:cTn id="7" dur="500" fill="hold"/>
                                        <p:tgtEl>
                                          <p:spTgt spid="63490"/>
                                        </p:tgtEl>
                                        <p:attrNameLst>
                                          <p:attrName>ppt_x</p:attrName>
                                        </p:attrNameLst>
                                      </p:cBhvr>
                                      <p:tavLst>
                                        <p:tav tm="0">
                                          <p:val>
                                            <p:strVal val="0-#ppt_w/2"/>
                                          </p:val>
                                        </p:tav>
                                        <p:tav tm="100000">
                                          <p:val>
                                            <p:strVal val="#ppt_x"/>
                                          </p:val>
                                        </p:tav>
                                      </p:tavLst>
                                    </p:anim>
                                    <p:anim calcmode="lin" valueType="num">
                                      <p:cBhvr additive="base">
                                        <p:cTn id="8" dur="500" fill="hold"/>
                                        <p:tgtEl>
                                          <p:spTgt spid="6349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Effect transition="in" filter="blinds(horizontal)">
                                      <p:cBhvr>
                                        <p:cTn id="12" dur="500"/>
                                        <p:tgtEl>
                                          <p:spTgt spid="63491">
                                            <p:txEl>
                                              <p:pRg st="1" end="1"/>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63491">
                                            <p:txEl>
                                              <p:pRg st="2" end="2"/>
                                            </p:txEl>
                                          </p:spTgt>
                                        </p:tgtEl>
                                        <p:attrNameLst>
                                          <p:attrName>style.visibility</p:attrName>
                                        </p:attrNameLst>
                                      </p:cBhvr>
                                      <p:to>
                                        <p:strVal val="visible"/>
                                      </p:to>
                                    </p:set>
                                    <p:animEffect transition="in" filter="blinds(horizontal)">
                                      <p:cBhvr>
                                        <p:cTn id="16" dur="500"/>
                                        <p:tgtEl>
                                          <p:spTgt spid="63491">
                                            <p:txEl>
                                              <p:pRg st="2" end="2"/>
                                            </p:txEl>
                                          </p:spTgt>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63491">
                                            <p:txEl>
                                              <p:pRg st="3" end="3"/>
                                            </p:txEl>
                                          </p:spTgt>
                                        </p:tgtEl>
                                        <p:attrNameLst>
                                          <p:attrName>style.visibility</p:attrName>
                                        </p:attrNameLst>
                                      </p:cBhvr>
                                      <p:to>
                                        <p:strVal val="visible"/>
                                      </p:to>
                                    </p:set>
                                    <p:animEffect transition="in" filter="blinds(horizontal)">
                                      <p:cBhvr>
                                        <p:cTn id="20" dur="500"/>
                                        <p:tgtEl>
                                          <p:spTgt spid="63491">
                                            <p:txEl>
                                              <p:pRg st="3" end="3"/>
                                            </p:txEl>
                                          </p:spTgt>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63491">
                                            <p:txEl>
                                              <p:pRg st="4" end="4"/>
                                            </p:txEl>
                                          </p:spTgt>
                                        </p:tgtEl>
                                        <p:attrNameLst>
                                          <p:attrName>style.visibility</p:attrName>
                                        </p:attrNameLst>
                                      </p:cBhvr>
                                      <p:to>
                                        <p:strVal val="visible"/>
                                      </p:to>
                                    </p:set>
                                    <p:animEffect transition="in" filter="blinds(horizontal)">
                                      <p:cBhvr>
                                        <p:cTn id="24" dur="500"/>
                                        <p:tgtEl>
                                          <p:spTgt spid="63491">
                                            <p:txEl>
                                              <p:pRg st="4" end="4"/>
                                            </p:txEl>
                                          </p:spTgt>
                                        </p:tgtEl>
                                      </p:cBhvr>
                                    </p:animEffect>
                                  </p:childTnLst>
                                </p:cTn>
                              </p:par>
                            </p:childTnLst>
                          </p:cTn>
                        </p:par>
                        <p:par>
                          <p:cTn id="25" fill="hold">
                            <p:stCondLst>
                              <p:cond delay="2500"/>
                            </p:stCondLst>
                            <p:childTnLst>
                              <p:par>
                                <p:cTn id="26" presetID="3" presetClass="entr" presetSubtype="10" fill="hold" grpId="0" nodeType="afterEffect">
                                  <p:stCondLst>
                                    <p:cond delay="0"/>
                                  </p:stCondLst>
                                  <p:childTnLst>
                                    <p:set>
                                      <p:cBhvr>
                                        <p:cTn id="27" dur="1" fill="hold">
                                          <p:stCondLst>
                                            <p:cond delay="0"/>
                                          </p:stCondLst>
                                        </p:cTn>
                                        <p:tgtEl>
                                          <p:spTgt spid="63491">
                                            <p:txEl>
                                              <p:pRg st="5" end="5"/>
                                            </p:txEl>
                                          </p:spTgt>
                                        </p:tgtEl>
                                        <p:attrNameLst>
                                          <p:attrName>style.visibility</p:attrName>
                                        </p:attrNameLst>
                                      </p:cBhvr>
                                      <p:to>
                                        <p:strVal val="visible"/>
                                      </p:to>
                                    </p:set>
                                    <p:animEffect transition="in" filter="blinds(horizontal)">
                                      <p:cBhvr>
                                        <p:cTn id="28" dur="500"/>
                                        <p:tgtEl>
                                          <p:spTgt spid="63491">
                                            <p:txEl>
                                              <p:pRg st="5" end="5"/>
                                            </p:txEl>
                                          </p:spTgt>
                                        </p:tgtEl>
                                      </p:cBhvr>
                                    </p:animEffect>
                                  </p:childTnLst>
                                </p:cTn>
                              </p:par>
                            </p:childTnLst>
                          </p:cTn>
                        </p:par>
                        <p:par>
                          <p:cTn id="29" fill="hold">
                            <p:stCondLst>
                              <p:cond delay="3000"/>
                            </p:stCondLst>
                            <p:childTnLst>
                              <p:par>
                                <p:cTn id="30" presetID="3" presetClass="entr" presetSubtype="10" fill="hold" grpId="0" nodeType="afterEffect">
                                  <p:stCondLst>
                                    <p:cond delay="0"/>
                                  </p:stCondLst>
                                  <p:childTnLst>
                                    <p:set>
                                      <p:cBhvr>
                                        <p:cTn id="31" dur="1" fill="hold">
                                          <p:stCondLst>
                                            <p:cond delay="0"/>
                                          </p:stCondLst>
                                        </p:cTn>
                                        <p:tgtEl>
                                          <p:spTgt spid="63491">
                                            <p:txEl>
                                              <p:pRg st="6" end="6"/>
                                            </p:txEl>
                                          </p:spTgt>
                                        </p:tgtEl>
                                        <p:attrNameLst>
                                          <p:attrName>style.visibility</p:attrName>
                                        </p:attrNameLst>
                                      </p:cBhvr>
                                      <p:to>
                                        <p:strVal val="visible"/>
                                      </p:to>
                                    </p:set>
                                    <p:animEffect transition="in" filter="blinds(horizontal)">
                                      <p:cBhvr>
                                        <p:cTn id="32" dur="500"/>
                                        <p:tgtEl>
                                          <p:spTgt spid="63491">
                                            <p:txEl>
                                              <p:pRg st="6" end="6"/>
                                            </p:txEl>
                                          </p:spTgt>
                                        </p:tgtEl>
                                      </p:cBhvr>
                                    </p:animEffect>
                                  </p:childTnLst>
                                </p:cTn>
                              </p:par>
                            </p:childTnLst>
                          </p:cTn>
                        </p:par>
                        <p:par>
                          <p:cTn id="33" fill="hold">
                            <p:stCondLst>
                              <p:cond delay="3500"/>
                            </p:stCondLst>
                            <p:childTnLst>
                              <p:par>
                                <p:cTn id="34" presetID="3" presetClass="entr" presetSubtype="10" fill="hold" grpId="0" nodeType="afterEffect">
                                  <p:stCondLst>
                                    <p:cond delay="0"/>
                                  </p:stCondLst>
                                  <p:childTnLst>
                                    <p:set>
                                      <p:cBhvr>
                                        <p:cTn id="35" dur="1" fill="hold">
                                          <p:stCondLst>
                                            <p:cond delay="0"/>
                                          </p:stCondLst>
                                        </p:cTn>
                                        <p:tgtEl>
                                          <p:spTgt spid="63491">
                                            <p:txEl>
                                              <p:pRg st="7" end="7"/>
                                            </p:txEl>
                                          </p:spTgt>
                                        </p:tgtEl>
                                        <p:attrNameLst>
                                          <p:attrName>style.visibility</p:attrName>
                                        </p:attrNameLst>
                                      </p:cBhvr>
                                      <p:to>
                                        <p:strVal val="visible"/>
                                      </p:to>
                                    </p:set>
                                    <p:animEffect transition="in" filter="blinds(horizontal)">
                                      <p:cBhvr>
                                        <p:cTn id="36" dur="500"/>
                                        <p:tgtEl>
                                          <p:spTgt spid="63491">
                                            <p:txEl>
                                              <p:pRg st="7" end="7"/>
                                            </p:txEl>
                                          </p:spTgt>
                                        </p:tgtEl>
                                      </p:cBhvr>
                                    </p:animEffect>
                                  </p:childTnLst>
                                </p:cTn>
                              </p:par>
                            </p:childTnLst>
                          </p:cTn>
                        </p:par>
                        <p:par>
                          <p:cTn id="37" fill="hold">
                            <p:stCondLst>
                              <p:cond delay="4000"/>
                            </p:stCondLst>
                            <p:childTnLst>
                              <p:par>
                                <p:cTn id="38" presetID="3" presetClass="entr" presetSubtype="10" fill="hold" grpId="0" nodeType="afterEffect">
                                  <p:stCondLst>
                                    <p:cond delay="0"/>
                                  </p:stCondLst>
                                  <p:childTnLst>
                                    <p:set>
                                      <p:cBhvr>
                                        <p:cTn id="39" dur="1" fill="hold">
                                          <p:stCondLst>
                                            <p:cond delay="0"/>
                                          </p:stCondLst>
                                        </p:cTn>
                                        <p:tgtEl>
                                          <p:spTgt spid="63491">
                                            <p:txEl>
                                              <p:pRg st="8" end="8"/>
                                            </p:txEl>
                                          </p:spTgt>
                                        </p:tgtEl>
                                        <p:attrNameLst>
                                          <p:attrName>style.visibility</p:attrName>
                                        </p:attrNameLst>
                                      </p:cBhvr>
                                      <p:to>
                                        <p:strVal val="visible"/>
                                      </p:to>
                                    </p:set>
                                    <p:animEffect transition="in" filter="blinds(horizontal)">
                                      <p:cBhvr>
                                        <p:cTn id="40" dur="500"/>
                                        <p:tgtEl>
                                          <p:spTgt spid="63491">
                                            <p:txEl>
                                              <p:pRg st="8" end="8"/>
                                            </p:txEl>
                                          </p:spTgt>
                                        </p:tgtEl>
                                      </p:cBhvr>
                                    </p:animEffect>
                                  </p:childTnLst>
                                </p:cTn>
                              </p:par>
                            </p:childTnLst>
                          </p:cTn>
                        </p:par>
                        <p:par>
                          <p:cTn id="41" fill="hold">
                            <p:stCondLst>
                              <p:cond delay="4500"/>
                            </p:stCondLst>
                            <p:childTnLst>
                              <p:par>
                                <p:cTn id="42" presetID="3" presetClass="entr" presetSubtype="10" fill="hold" grpId="0" nodeType="afterEffect">
                                  <p:stCondLst>
                                    <p:cond delay="0"/>
                                  </p:stCondLst>
                                  <p:childTnLst>
                                    <p:set>
                                      <p:cBhvr>
                                        <p:cTn id="43" dur="1" fill="hold">
                                          <p:stCondLst>
                                            <p:cond delay="0"/>
                                          </p:stCondLst>
                                        </p:cTn>
                                        <p:tgtEl>
                                          <p:spTgt spid="63491">
                                            <p:txEl>
                                              <p:pRg st="9" end="9"/>
                                            </p:txEl>
                                          </p:spTgt>
                                        </p:tgtEl>
                                        <p:attrNameLst>
                                          <p:attrName>style.visibility</p:attrName>
                                        </p:attrNameLst>
                                      </p:cBhvr>
                                      <p:to>
                                        <p:strVal val="visible"/>
                                      </p:to>
                                    </p:set>
                                    <p:animEffect transition="in" filter="blinds(horizontal)">
                                      <p:cBhvr>
                                        <p:cTn id="44" dur="500"/>
                                        <p:tgtEl>
                                          <p:spTgt spid="63491">
                                            <p:txEl>
                                              <p:pRg st="9" end="9"/>
                                            </p:txEl>
                                          </p:spTgt>
                                        </p:tgtEl>
                                      </p:cBhvr>
                                    </p:animEffect>
                                  </p:childTnLst>
                                </p:cTn>
                              </p:par>
                            </p:childTnLst>
                          </p:cTn>
                        </p:par>
                        <p:par>
                          <p:cTn id="45" fill="hold">
                            <p:stCondLst>
                              <p:cond delay="5000"/>
                            </p:stCondLst>
                            <p:childTnLst>
                              <p:par>
                                <p:cTn id="46" presetID="3" presetClass="entr" presetSubtype="10" fill="hold" grpId="0" nodeType="afterEffect">
                                  <p:stCondLst>
                                    <p:cond delay="0"/>
                                  </p:stCondLst>
                                  <p:childTnLst>
                                    <p:set>
                                      <p:cBhvr>
                                        <p:cTn id="47" dur="1" fill="hold">
                                          <p:stCondLst>
                                            <p:cond delay="0"/>
                                          </p:stCondLst>
                                        </p:cTn>
                                        <p:tgtEl>
                                          <p:spTgt spid="63491">
                                            <p:txEl>
                                              <p:pRg st="10" end="10"/>
                                            </p:txEl>
                                          </p:spTgt>
                                        </p:tgtEl>
                                        <p:attrNameLst>
                                          <p:attrName>style.visibility</p:attrName>
                                        </p:attrNameLst>
                                      </p:cBhvr>
                                      <p:to>
                                        <p:strVal val="visible"/>
                                      </p:to>
                                    </p:set>
                                    <p:animEffect transition="in" filter="blinds(horizontal)">
                                      <p:cBhvr>
                                        <p:cTn id="48" dur="500"/>
                                        <p:tgtEl>
                                          <p:spTgt spid="6349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nimBg="1" autoUpdateAnimBg="0"/>
      <p:bldP spid="63491" grpId="0" build="p" autoUpdateAnimBg="0" advAuto="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70658"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70659"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AC25165A-0A21-4E81-965D-CCBCCB7B355A}" type="slidenum">
              <a:rPr lang="en-US" sz="1400">
                <a:latin typeface="Arial Narrow" pitchFamily="34" charset="0"/>
              </a:rPr>
              <a:pPr algn="r" eaLnBrk="0" hangingPunct="0">
                <a:spcBef>
                  <a:spcPct val="50000"/>
                </a:spcBef>
              </a:pPr>
              <a:t>55</a:t>
            </a:fld>
            <a:endParaRPr lang="en-US" sz="1400">
              <a:latin typeface="Arial Narrow" pitchFamily="34" charset="0"/>
            </a:endParaRPr>
          </a:p>
        </p:txBody>
      </p:sp>
      <p:sp>
        <p:nvSpPr>
          <p:cNvPr id="66562" name="Rectangle 2"/>
          <p:cNvSpPr>
            <a:spLocks noGrp="1" noChangeArrowheads="1"/>
          </p:cNvSpPr>
          <p:nvPr>
            <p:ph type="title" idx="4294967295"/>
          </p:nvPr>
        </p:nvSpPr>
        <p:spPr>
          <a:noFill/>
        </p:spPr>
        <p:txBody>
          <a:bodyPr lIns="92075" tIns="46038" rIns="92075" bIns="46038" anchor="ctr"/>
          <a:lstStyle/>
          <a:p>
            <a:r>
              <a:rPr lang="tr-TR" sz="1800" b="1">
                <a:effectLst>
                  <a:outerShdw blurRad="38100" dist="38100" dir="2700000" algn="tl">
                    <a:srgbClr val="C0C0C0"/>
                  </a:outerShdw>
                </a:effectLst>
              </a:rPr>
              <a:t>3-</a:t>
            </a:r>
            <a:r>
              <a:rPr lang="en-AU" sz="1800" b="1">
                <a:effectLst>
                  <a:outerShdw blurRad="38100" dist="38100" dir="2700000" algn="tl">
                    <a:srgbClr val="C0C0C0"/>
                  </a:outerShdw>
                </a:effectLst>
              </a:rPr>
              <a:t>ÇALIŞANLARIN</a:t>
            </a:r>
            <a:r>
              <a:rPr lang="en-AU" sz="1800" b="1">
                <a:solidFill>
                  <a:schemeClr val="tx1"/>
                </a:solidFill>
                <a:effectLst>
                  <a:outerShdw blurRad="38100" dist="38100" dir="2700000" algn="tl">
                    <a:srgbClr val="C0C0C0"/>
                  </a:outerShdw>
                </a:effectLst>
              </a:rPr>
              <a:t> </a:t>
            </a:r>
            <a:r>
              <a:rPr lang="en-AU" sz="1800" b="1">
                <a:effectLst>
                  <a:outerShdw blurRad="38100" dist="38100" dir="2700000" algn="tl">
                    <a:srgbClr val="C0C0C0"/>
                  </a:outerShdw>
                </a:effectLst>
              </a:rPr>
              <a:t>KATILIMI</a:t>
            </a:r>
            <a:endParaRPr lang="en-AU" sz="1800">
              <a:solidFill>
                <a:schemeClr val="tx1"/>
              </a:solidFill>
              <a:effectLst>
                <a:outerShdw blurRad="38100" dist="38100" dir="2700000" algn="tl">
                  <a:srgbClr val="C0C0C0"/>
                </a:outerShdw>
              </a:effectLst>
            </a:endParaRPr>
          </a:p>
        </p:txBody>
      </p:sp>
      <p:sp>
        <p:nvSpPr>
          <p:cNvPr id="66563" name="Rectangle 3"/>
          <p:cNvSpPr>
            <a:spLocks noGrp="1" noChangeArrowheads="1"/>
          </p:cNvSpPr>
          <p:nvPr>
            <p:ph type="body" idx="4294967295"/>
          </p:nvPr>
        </p:nvSpPr>
        <p:spPr>
          <a:xfrm>
            <a:off x="684213" y="1700213"/>
            <a:ext cx="7772400" cy="4114800"/>
          </a:xfrm>
          <a:noFill/>
        </p:spPr>
        <p:txBody>
          <a:bodyPr lIns="92075" tIns="46038" rIns="92075" bIns="46038"/>
          <a:lstStyle/>
          <a:p>
            <a:r>
              <a:rPr lang="en-AU">
                <a:solidFill>
                  <a:srgbClr val="3333CC"/>
                </a:solidFill>
                <a:effectLst>
                  <a:outerShdw blurRad="38100" dist="38100" dir="2700000" algn="tl">
                    <a:srgbClr val="C0C0C0"/>
                  </a:outerShdw>
                </a:effectLst>
              </a:rPr>
              <a:t>Çalışanlar bir kuruluşun temelidir.</a:t>
            </a:r>
          </a:p>
          <a:p>
            <a:r>
              <a:rPr lang="en-AU">
                <a:solidFill>
                  <a:srgbClr val="3333CC"/>
                </a:solidFill>
                <a:effectLst>
                  <a:outerShdw blurRad="38100" dist="38100" dir="2700000" algn="tl">
                    <a:srgbClr val="C0C0C0"/>
                  </a:outerShdw>
                </a:effectLst>
              </a:rPr>
              <a:t>Çalışmalara tam olarak dahil edilmeleri kendi yeteneklerini kuruluşun yararına kullanmalarını sağlar.</a:t>
            </a:r>
          </a:p>
        </p:txBody>
      </p:sp>
      <p:sp>
        <p:nvSpPr>
          <p:cNvPr id="60418"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a:solidFill>
                  <a:schemeClr val="bg1"/>
                </a:solidFill>
                <a:effectLst>
                  <a:outerShdw blurRad="38100" dist="38100" dir="2700000" algn="tl">
                    <a:srgbClr val="000000"/>
                  </a:outerShdw>
                </a:effectLst>
                <a:latin typeface="Verdana" pitchFamily="34" charset="0"/>
              </a:rPr>
              <a:t>3- ÇALIŞANLARIN KATILIMI</a:t>
            </a:r>
            <a:endParaRPr lang="en-AU">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6562"/>
                                        </p:tgtEl>
                                        <p:attrNameLst>
                                          <p:attrName>style.visibility</p:attrName>
                                        </p:attrNameLst>
                                      </p:cBhvr>
                                      <p:to>
                                        <p:strVal val="visible"/>
                                      </p:to>
                                    </p:set>
                                    <p:anim calcmode="lin" valueType="num">
                                      <p:cBhvr additive="base">
                                        <p:cTn id="7" dur="500" fill="hold"/>
                                        <p:tgtEl>
                                          <p:spTgt spid="66562"/>
                                        </p:tgtEl>
                                        <p:attrNameLst>
                                          <p:attrName>ppt_x</p:attrName>
                                        </p:attrNameLst>
                                      </p:cBhvr>
                                      <p:tavLst>
                                        <p:tav tm="0">
                                          <p:val>
                                            <p:strVal val="0-#ppt_w/2"/>
                                          </p:val>
                                        </p:tav>
                                        <p:tav tm="100000">
                                          <p:val>
                                            <p:strVal val="#ppt_x"/>
                                          </p:val>
                                        </p:tav>
                                      </p:tavLst>
                                    </p:anim>
                                    <p:anim calcmode="lin" valueType="num">
                                      <p:cBhvr additive="base">
                                        <p:cTn id="8" dur="500" fill="hold"/>
                                        <p:tgtEl>
                                          <p:spTgt spid="6656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66563">
                                            <p:txEl>
                                              <p:pRg st="0" end="0"/>
                                            </p:txEl>
                                          </p:spTgt>
                                        </p:tgtEl>
                                        <p:attrNameLst>
                                          <p:attrName>style.visibility</p:attrName>
                                        </p:attrNameLst>
                                      </p:cBhvr>
                                      <p:to>
                                        <p:strVal val="visible"/>
                                      </p:to>
                                    </p:set>
                                    <p:animEffect transition="in" filter="blinds(horizontal)">
                                      <p:cBhvr>
                                        <p:cTn id="12" dur="500"/>
                                        <p:tgtEl>
                                          <p:spTgt spid="66563">
                                            <p:txEl>
                                              <p:pRg st="0" end="0"/>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66563">
                                            <p:txEl>
                                              <p:pRg st="1" end="1"/>
                                            </p:txEl>
                                          </p:spTgt>
                                        </p:tgtEl>
                                        <p:attrNameLst>
                                          <p:attrName>style.visibility</p:attrName>
                                        </p:attrNameLst>
                                      </p:cBhvr>
                                      <p:to>
                                        <p:strVal val="visible"/>
                                      </p:to>
                                    </p:set>
                                    <p:animEffect transition="in" filter="blinds(horizontal)">
                                      <p:cBhvr>
                                        <p:cTn id="16" dur="500"/>
                                        <p:tgtEl>
                                          <p:spTgt spid="66563">
                                            <p:txEl>
                                              <p:pRg st="1" end="1"/>
                                            </p:txEl>
                                          </p:spTgt>
                                        </p:tgtEl>
                                      </p:cBhvr>
                                    </p:animEffect>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60418"/>
                                        </p:tgtEl>
                                        <p:attrNameLst>
                                          <p:attrName>style.visibility</p:attrName>
                                        </p:attrNameLst>
                                      </p:cBhvr>
                                      <p:to>
                                        <p:strVal val="visible"/>
                                      </p:to>
                                    </p:set>
                                    <p:anim calcmode="lin" valueType="num">
                                      <p:cBhvr additive="base">
                                        <p:cTn id="20" dur="500" fill="hold"/>
                                        <p:tgtEl>
                                          <p:spTgt spid="60418"/>
                                        </p:tgtEl>
                                        <p:attrNameLst>
                                          <p:attrName>ppt_x</p:attrName>
                                        </p:attrNameLst>
                                      </p:cBhvr>
                                      <p:tavLst>
                                        <p:tav tm="0">
                                          <p:val>
                                            <p:strVal val="0-#ppt_w/2"/>
                                          </p:val>
                                        </p:tav>
                                        <p:tav tm="100000">
                                          <p:val>
                                            <p:strVal val="#ppt_x"/>
                                          </p:val>
                                        </p:tav>
                                      </p:tavLst>
                                    </p:anim>
                                    <p:anim calcmode="lin" valueType="num">
                                      <p:cBhvr additive="base">
                                        <p:cTn id="21" dur="500" fill="hold"/>
                                        <p:tgtEl>
                                          <p:spTgt spid="604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utoUpdateAnimBg="0"/>
      <p:bldP spid="66563" grpId="0" build="p" autoUpdateAnimBg="0" advAuto="0"/>
      <p:bldP spid="60418"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71682"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71683"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B251D4BA-00D3-441F-82E7-A68AA569A93C}" type="slidenum">
              <a:rPr lang="en-US" sz="1400">
                <a:latin typeface="Arial Narrow" pitchFamily="34" charset="0"/>
              </a:rPr>
              <a:pPr algn="r" eaLnBrk="0" hangingPunct="0">
                <a:spcBef>
                  <a:spcPct val="50000"/>
                </a:spcBef>
              </a:pPr>
              <a:t>56</a:t>
            </a:fld>
            <a:endParaRPr lang="en-US" sz="1400">
              <a:latin typeface="Arial Narrow" pitchFamily="34" charset="0"/>
            </a:endParaRPr>
          </a:p>
        </p:txBody>
      </p:sp>
      <p:sp>
        <p:nvSpPr>
          <p:cNvPr id="67586" name="Rectangle 2"/>
          <p:cNvSpPr>
            <a:spLocks noGrp="1" noChangeArrowheads="1"/>
          </p:cNvSpPr>
          <p:nvPr>
            <p:ph type="title" idx="4294967295"/>
          </p:nvPr>
        </p:nvSpPr>
        <p:spPr>
          <a:xfrm>
            <a:off x="0" y="0"/>
            <a:ext cx="9144000" cy="1066800"/>
          </a:xfrm>
        </p:spPr>
        <p:txBody>
          <a:bodyPr/>
          <a:lstStyle/>
          <a:p>
            <a:r>
              <a:rPr lang="en-AU">
                <a:effectLst>
                  <a:outerShdw blurRad="38100" dist="38100" dir="2700000" algn="tl">
                    <a:srgbClr val="000000"/>
                  </a:outerShdw>
                </a:effectLst>
              </a:rPr>
              <a:t>Uygulama</a:t>
            </a:r>
          </a:p>
        </p:txBody>
      </p:sp>
      <p:sp>
        <p:nvSpPr>
          <p:cNvPr id="67587" name="Rectangle 3"/>
          <p:cNvSpPr>
            <a:spLocks noGrp="1" noChangeArrowheads="1"/>
          </p:cNvSpPr>
          <p:nvPr>
            <p:ph type="body" idx="4294967295"/>
          </p:nvPr>
        </p:nvSpPr>
        <p:spPr>
          <a:xfrm>
            <a:off x="395288" y="1628775"/>
            <a:ext cx="8582025" cy="5029200"/>
          </a:xfrm>
        </p:spPr>
        <p:txBody>
          <a:bodyPr/>
          <a:lstStyle/>
          <a:p>
            <a:pPr marL="609600" indent="-609600" algn="just">
              <a:buFont typeface="Wingdings" pitchFamily="2" charset="2"/>
              <a:buAutoNum type="arabicPeriod"/>
            </a:pPr>
            <a:r>
              <a:rPr lang="tr-TR" sz="2000">
                <a:solidFill>
                  <a:srgbClr val="3333CC"/>
                </a:solidFill>
                <a:effectLst>
                  <a:outerShdw blurRad="38100" dist="38100" dir="2700000" algn="tl">
                    <a:srgbClr val="C0C0C0"/>
                  </a:outerShdw>
                </a:effectLst>
              </a:rPr>
              <a:t>Problem çözümü için sahiplenme ve sorumluluğu kabul</a:t>
            </a:r>
          </a:p>
          <a:p>
            <a:pPr marL="609600" indent="-609600" algn="just">
              <a:buFont typeface="Wingdings" pitchFamily="2" charset="2"/>
              <a:buAutoNum type="arabicPeriod"/>
            </a:pPr>
            <a:r>
              <a:rPr lang="tr-TR" sz="2000">
                <a:solidFill>
                  <a:srgbClr val="3333CC"/>
                </a:solidFill>
                <a:effectLst>
                  <a:outerShdw blurRad="38100" dist="38100" dir="2700000" algn="tl">
                    <a:srgbClr val="C0C0C0"/>
                  </a:outerShdw>
                </a:effectLst>
              </a:rPr>
              <a:t>Gelişmeler için aktif olarak fırsat aramak</a:t>
            </a:r>
          </a:p>
          <a:p>
            <a:pPr marL="609600" indent="-609600" algn="just">
              <a:buFont typeface="Wingdings" pitchFamily="2" charset="2"/>
              <a:buAutoNum type="arabicPeriod"/>
            </a:pPr>
            <a:r>
              <a:rPr lang="tr-TR" sz="2000">
                <a:solidFill>
                  <a:srgbClr val="3333CC"/>
                </a:solidFill>
                <a:effectLst>
                  <a:outerShdw blurRad="38100" dist="38100" dir="2700000" algn="tl">
                    <a:srgbClr val="C0C0C0"/>
                  </a:outerShdw>
                </a:effectLst>
              </a:rPr>
              <a:t>Bilgi ve deneyimi güçlendirmek üzere aktif olarak fırsat aramak</a:t>
            </a:r>
          </a:p>
          <a:p>
            <a:pPr marL="609600" indent="-609600" algn="just">
              <a:buFont typeface="Wingdings" pitchFamily="2" charset="2"/>
              <a:buAutoNum type="arabicPeriod"/>
            </a:pPr>
            <a:r>
              <a:rPr lang="tr-TR" sz="2000">
                <a:solidFill>
                  <a:srgbClr val="3333CC"/>
                </a:solidFill>
                <a:effectLst>
                  <a:outerShdw blurRad="38100" dist="38100" dir="2700000" algn="tl">
                    <a:srgbClr val="C0C0C0"/>
                  </a:outerShdw>
                </a:effectLst>
              </a:rPr>
              <a:t>Gruplarda /takımlarda bilgi ve deneyimi serbestçe paylaşmak</a:t>
            </a:r>
          </a:p>
          <a:p>
            <a:pPr marL="609600" indent="-609600" algn="just">
              <a:buFont typeface="Wingdings" pitchFamily="2" charset="2"/>
              <a:buAutoNum type="arabicPeriod"/>
            </a:pPr>
            <a:r>
              <a:rPr lang="tr-TR" sz="2000">
                <a:solidFill>
                  <a:srgbClr val="3333CC"/>
                </a:solidFill>
                <a:effectLst>
                  <a:outerShdw blurRad="38100" dist="38100" dir="2700000" algn="tl">
                    <a:srgbClr val="C0C0C0"/>
                  </a:outerShdw>
                </a:effectLst>
              </a:rPr>
              <a:t>Müşteri için değer yaratmaya odaklanma fırsatları yaratmak</a:t>
            </a:r>
          </a:p>
          <a:p>
            <a:pPr marL="609600" indent="-609600" algn="just">
              <a:buFont typeface="Wingdings" pitchFamily="2" charset="2"/>
              <a:buAutoNum type="arabicPeriod"/>
            </a:pPr>
            <a:r>
              <a:rPr lang="tr-TR" sz="2000">
                <a:solidFill>
                  <a:srgbClr val="3333CC"/>
                </a:solidFill>
                <a:effectLst>
                  <a:outerShdw blurRad="38100" dist="38100" dir="2700000" algn="tl">
                    <a:srgbClr val="C0C0C0"/>
                  </a:outerShdw>
                </a:effectLst>
              </a:rPr>
              <a:t>Kuruluş hedeflerini ilerletmek için yaratıcı ve yenilikçi olmak</a:t>
            </a:r>
          </a:p>
          <a:p>
            <a:pPr marL="609600" indent="-609600" algn="just">
              <a:buFont typeface="Wingdings" pitchFamily="2" charset="2"/>
              <a:buAutoNum type="arabicPeriod"/>
            </a:pPr>
            <a:r>
              <a:rPr lang="tr-TR" sz="2000">
                <a:solidFill>
                  <a:srgbClr val="3333CC"/>
                </a:solidFill>
                <a:effectLst>
                  <a:outerShdw blurRad="38100" dist="38100" dir="2700000" algn="tl">
                    <a:srgbClr val="C0C0C0"/>
                  </a:outerShdw>
                </a:effectLst>
              </a:rPr>
              <a:t>Kuruluşu müşterilere ,yerel topluluklara, ve topluma karşı daha iyi temsil etmek</a:t>
            </a:r>
          </a:p>
          <a:p>
            <a:pPr marL="609600" indent="-609600" algn="just">
              <a:buFont typeface="Wingdings" pitchFamily="2" charset="2"/>
              <a:buAutoNum type="arabicPeriod"/>
            </a:pPr>
            <a:r>
              <a:rPr lang="tr-TR" sz="2000">
                <a:solidFill>
                  <a:srgbClr val="3333CC"/>
                </a:solidFill>
                <a:effectLst>
                  <a:outerShdw blurRad="38100" dist="38100" dir="2700000" algn="tl">
                    <a:srgbClr val="C0C0C0"/>
                  </a:outerShdw>
                </a:effectLst>
              </a:rPr>
              <a:t>İşinden memnun olmak</a:t>
            </a:r>
          </a:p>
          <a:p>
            <a:pPr marL="609600" indent="-609600" algn="just">
              <a:buFont typeface="Wingdings" pitchFamily="2" charset="2"/>
              <a:buAutoNum type="arabicPeriod"/>
            </a:pPr>
            <a:r>
              <a:rPr lang="tr-TR" sz="2000">
                <a:solidFill>
                  <a:srgbClr val="3333CC"/>
                </a:solidFill>
                <a:effectLst>
                  <a:outerShdw blurRad="38100" dist="38100" dir="2700000" algn="tl">
                    <a:srgbClr val="C0C0C0"/>
                  </a:outerShdw>
                </a:effectLst>
              </a:rPr>
              <a:t>Kuruluşun parçası olmaktan heyecan ve gurur duymak</a:t>
            </a:r>
          </a:p>
          <a:p>
            <a:pPr marL="609600" indent="-609600">
              <a:buFont typeface="Wingdings" pitchFamily="2" charset="2"/>
              <a:buNone/>
            </a:pPr>
            <a:endParaRPr lang="en-AU" sz="2000">
              <a:solidFill>
                <a:srgbClr val="3333CC"/>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additive="base">
                                        <p:cTn id="7" dur="500" fill="hold"/>
                                        <p:tgtEl>
                                          <p:spTgt spid="67586"/>
                                        </p:tgtEl>
                                        <p:attrNameLst>
                                          <p:attrName>ppt_x</p:attrName>
                                        </p:attrNameLst>
                                      </p:cBhvr>
                                      <p:tavLst>
                                        <p:tav tm="0">
                                          <p:val>
                                            <p:strVal val="0-#ppt_w/2"/>
                                          </p:val>
                                        </p:tav>
                                        <p:tav tm="100000">
                                          <p:val>
                                            <p:strVal val="#ppt_x"/>
                                          </p:val>
                                        </p:tav>
                                      </p:tavLst>
                                    </p:anim>
                                    <p:anim calcmode="lin" valueType="num">
                                      <p:cBhvr additive="base">
                                        <p:cTn id="8" dur="500" fill="hold"/>
                                        <p:tgtEl>
                                          <p:spTgt spid="6758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67587">
                                            <p:txEl>
                                              <p:pRg st="0" end="0"/>
                                            </p:txEl>
                                          </p:spTgt>
                                        </p:tgtEl>
                                        <p:attrNameLst>
                                          <p:attrName>style.visibility</p:attrName>
                                        </p:attrNameLst>
                                      </p:cBhvr>
                                      <p:to>
                                        <p:strVal val="visible"/>
                                      </p:to>
                                    </p:set>
                                    <p:animEffect transition="in" filter="blinds(horizontal)">
                                      <p:cBhvr>
                                        <p:cTn id="12" dur="500"/>
                                        <p:tgtEl>
                                          <p:spTgt spid="67587">
                                            <p:txEl>
                                              <p:pRg st="0" end="0"/>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67587">
                                            <p:txEl>
                                              <p:pRg st="1" end="1"/>
                                            </p:txEl>
                                          </p:spTgt>
                                        </p:tgtEl>
                                        <p:attrNameLst>
                                          <p:attrName>style.visibility</p:attrName>
                                        </p:attrNameLst>
                                      </p:cBhvr>
                                      <p:to>
                                        <p:strVal val="visible"/>
                                      </p:to>
                                    </p:set>
                                    <p:animEffect transition="in" filter="blinds(horizontal)">
                                      <p:cBhvr>
                                        <p:cTn id="16" dur="500"/>
                                        <p:tgtEl>
                                          <p:spTgt spid="67587">
                                            <p:txEl>
                                              <p:pRg st="1" end="1"/>
                                            </p:txEl>
                                          </p:spTgt>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67587">
                                            <p:txEl>
                                              <p:pRg st="2" end="2"/>
                                            </p:txEl>
                                          </p:spTgt>
                                        </p:tgtEl>
                                        <p:attrNameLst>
                                          <p:attrName>style.visibility</p:attrName>
                                        </p:attrNameLst>
                                      </p:cBhvr>
                                      <p:to>
                                        <p:strVal val="visible"/>
                                      </p:to>
                                    </p:set>
                                    <p:animEffect transition="in" filter="blinds(horizontal)">
                                      <p:cBhvr>
                                        <p:cTn id="20" dur="500"/>
                                        <p:tgtEl>
                                          <p:spTgt spid="67587">
                                            <p:txEl>
                                              <p:pRg st="2" end="2"/>
                                            </p:txEl>
                                          </p:spTgt>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67587">
                                            <p:txEl>
                                              <p:pRg st="3" end="3"/>
                                            </p:txEl>
                                          </p:spTgt>
                                        </p:tgtEl>
                                        <p:attrNameLst>
                                          <p:attrName>style.visibility</p:attrName>
                                        </p:attrNameLst>
                                      </p:cBhvr>
                                      <p:to>
                                        <p:strVal val="visible"/>
                                      </p:to>
                                    </p:set>
                                    <p:animEffect transition="in" filter="blinds(horizontal)">
                                      <p:cBhvr>
                                        <p:cTn id="24" dur="500"/>
                                        <p:tgtEl>
                                          <p:spTgt spid="67587">
                                            <p:txEl>
                                              <p:pRg st="3" end="3"/>
                                            </p:txEl>
                                          </p:spTgt>
                                        </p:tgtEl>
                                      </p:cBhvr>
                                    </p:animEffect>
                                  </p:childTnLst>
                                </p:cTn>
                              </p:par>
                            </p:childTnLst>
                          </p:cTn>
                        </p:par>
                        <p:par>
                          <p:cTn id="25" fill="hold">
                            <p:stCondLst>
                              <p:cond delay="2500"/>
                            </p:stCondLst>
                            <p:childTnLst>
                              <p:par>
                                <p:cTn id="26" presetID="3" presetClass="entr" presetSubtype="10" fill="hold" grpId="0" nodeType="afterEffect">
                                  <p:stCondLst>
                                    <p:cond delay="0"/>
                                  </p:stCondLst>
                                  <p:childTnLst>
                                    <p:set>
                                      <p:cBhvr>
                                        <p:cTn id="27" dur="1" fill="hold">
                                          <p:stCondLst>
                                            <p:cond delay="0"/>
                                          </p:stCondLst>
                                        </p:cTn>
                                        <p:tgtEl>
                                          <p:spTgt spid="67587">
                                            <p:txEl>
                                              <p:pRg st="4" end="4"/>
                                            </p:txEl>
                                          </p:spTgt>
                                        </p:tgtEl>
                                        <p:attrNameLst>
                                          <p:attrName>style.visibility</p:attrName>
                                        </p:attrNameLst>
                                      </p:cBhvr>
                                      <p:to>
                                        <p:strVal val="visible"/>
                                      </p:to>
                                    </p:set>
                                    <p:animEffect transition="in" filter="blinds(horizontal)">
                                      <p:cBhvr>
                                        <p:cTn id="28" dur="500"/>
                                        <p:tgtEl>
                                          <p:spTgt spid="67587">
                                            <p:txEl>
                                              <p:pRg st="4" end="4"/>
                                            </p:txEl>
                                          </p:spTgt>
                                        </p:tgtEl>
                                      </p:cBhvr>
                                    </p:animEffect>
                                  </p:childTnLst>
                                </p:cTn>
                              </p:par>
                            </p:childTnLst>
                          </p:cTn>
                        </p:par>
                        <p:par>
                          <p:cTn id="29" fill="hold">
                            <p:stCondLst>
                              <p:cond delay="3000"/>
                            </p:stCondLst>
                            <p:childTnLst>
                              <p:par>
                                <p:cTn id="30" presetID="3" presetClass="entr" presetSubtype="10" fill="hold" grpId="0" nodeType="afterEffect">
                                  <p:stCondLst>
                                    <p:cond delay="0"/>
                                  </p:stCondLst>
                                  <p:childTnLst>
                                    <p:set>
                                      <p:cBhvr>
                                        <p:cTn id="31" dur="1" fill="hold">
                                          <p:stCondLst>
                                            <p:cond delay="0"/>
                                          </p:stCondLst>
                                        </p:cTn>
                                        <p:tgtEl>
                                          <p:spTgt spid="67587">
                                            <p:txEl>
                                              <p:pRg st="5" end="5"/>
                                            </p:txEl>
                                          </p:spTgt>
                                        </p:tgtEl>
                                        <p:attrNameLst>
                                          <p:attrName>style.visibility</p:attrName>
                                        </p:attrNameLst>
                                      </p:cBhvr>
                                      <p:to>
                                        <p:strVal val="visible"/>
                                      </p:to>
                                    </p:set>
                                    <p:animEffect transition="in" filter="blinds(horizontal)">
                                      <p:cBhvr>
                                        <p:cTn id="32" dur="500"/>
                                        <p:tgtEl>
                                          <p:spTgt spid="67587">
                                            <p:txEl>
                                              <p:pRg st="5" end="5"/>
                                            </p:txEl>
                                          </p:spTgt>
                                        </p:tgtEl>
                                      </p:cBhvr>
                                    </p:animEffect>
                                  </p:childTnLst>
                                </p:cTn>
                              </p:par>
                            </p:childTnLst>
                          </p:cTn>
                        </p:par>
                        <p:par>
                          <p:cTn id="33" fill="hold">
                            <p:stCondLst>
                              <p:cond delay="3500"/>
                            </p:stCondLst>
                            <p:childTnLst>
                              <p:par>
                                <p:cTn id="34" presetID="3" presetClass="entr" presetSubtype="10" fill="hold" grpId="0" nodeType="afterEffect">
                                  <p:stCondLst>
                                    <p:cond delay="0"/>
                                  </p:stCondLst>
                                  <p:childTnLst>
                                    <p:set>
                                      <p:cBhvr>
                                        <p:cTn id="35" dur="1" fill="hold">
                                          <p:stCondLst>
                                            <p:cond delay="0"/>
                                          </p:stCondLst>
                                        </p:cTn>
                                        <p:tgtEl>
                                          <p:spTgt spid="67587">
                                            <p:txEl>
                                              <p:pRg st="6" end="6"/>
                                            </p:txEl>
                                          </p:spTgt>
                                        </p:tgtEl>
                                        <p:attrNameLst>
                                          <p:attrName>style.visibility</p:attrName>
                                        </p:attrNameLst>
                                      </p:cBhvr>
                                      <p:to>
                                        <p:strVal val="visible"/>
                                      </p:to>
                                    </p:set>
                                    <p:animEffect transition="in" filter="blinds(horizontal)">
                                      <p:cBhvr>
                                        <p:cTn id="36" dur="500"/>
                                        <p:tgtEl>
                                          <p:spTgt spid="67587">
                                            <p:txEl>
                                              <p:pRg st="6" end="6"/>
                                            </p:txEl>
                                          </p:spTgt>
                                        </p:tgtEl>
                                      </p:cBhvr>
                                    </p:animEffect>
                                  </p:childTnLst>
                                </p:cTn>
                              </p:par>
                            </p:childTnLst>
                          </p:cTn>
                        </p:par>
                        <p:par>
                          <p:cTn id="37" fill="hold">
                            <p:stCondLst>
                              <p:cond delay="4000"/>
                            </p:stCondLst>
                            <p:childTnLst>
                              <p:par>
                                <p:cTn id="38" presetID="3" presetClass="entr" presetSubtype="10" fill="hold" grpId="0" nodeType="afterEffect">
                                  <p:stCondLst>
                                    <p:cond delay="0"/>
                                  </p:stCondLst>
                                  <p:childTnLst>
                                    <p:set>
                                      <p:cBhvr>
                                        <p:cTn id="39" dur="1" fill="hold">
                                          <p:stCondLst>
                                            <p:cond delay="0"/>
                                          </p:stCondLst>
                                        </p:cTn>
                                        <p:tgtEl>
                                          <p:spTgt spid="67587">
                                            <p:txEl>
                                              <p:pRg st="7" end="7"/>
                                            </p:txEl>
                                          </p:spTgt>
                                        </p:tgtEl>
                                        <p:attrNameLst>
                                          <p:attrName>style.visibility</p:attrName>
                                        </p:attrNameLst>
                                      </p:cBhvr>
                                      <p:to>
                                        <p:strVal val="visible"/>
                                      </p:to>
                                    </p:set>
                                    <p:animEffect transition="in" filter="blinds(horizontal)">
                                      <p:cBhvr>
                                        <p:cTn id="40" dur="500"/>
                                        <p:tgtEl>
                                          <p:spTgt spid="67587">
                                            <p:txEl>
                                              <p:pRg st="7" end="7"/>
                                            </p:txEl>
                                          </p:spTgt>
                                        </p:tgtEl>
                                      </p:cBhvr>
                                    </p:animEffect>
                                  </p:childTnLst>
                                </p:cTn>
                              </p:par>
                            </p:childTnLst>
                          </p:cTn>
                        </p:par>
                        <p:par>
                          <p:cTn id="41" fill="hold">
                            <p:stCondLst>
                              <p:cond delay="4500"/>
                            </p:stCondLst>
                            <p:childTnLst>
                              <p:par>
                                <p:cTn id="42" presetID="3" presetClass="entr" presetSubtype="10" fill="hold" grpId="0" nodeType="afterEffect">
                                  <p:stCondLst>
                                    <p:cond delay="0"/>
                                  </p:stCondLst>
                                  <p:childTnLst>
                                    <p:set>
                                      <p:cBhvr>
                                        <p:cTn id="43" dur="1" fill="hold">
                                          <p:stCondLst>
                                            <p:cond delay="0"/>
                                          </p:stCondLst>
                                        </p:cTn>
                                        <p:tgtEl>
                                          <p:spTgt spid="67587">
                                            <p:txEl>
                                              <p:pRg st="8" end="8"/>
                                            </p:txEl>
                                          </p:spTgt>
                                        </p:tgtEl>
                                        <p:attrNameLst>
                                          <p:attrName>style.visibility</p:attrName>
                                        </p:attrNameLst>
                                      </p:cBhvr>
                                      <p:to>
                                        <p:strVal val="visible"/>
                                      </p:to>
                                    </p:set>
                                    <p:animEffect transition="in" filter="blinds(horizontal)">
                                      <p:cBhvr>
                                        <p:cTn id="44" dur="500"/>
                                        <p:tgtEl>
                                          <p:spTgt spid="675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nimBg="1" autoUpdateAnimBg="0"/>
      <p:bldP spid="67587" grpId="0" build="p" autoUpdateAnimBg="0" advAuto="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72706"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72707"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3BB8EBDF-CD86-4EA4-B191-2502B25A279E}" type="slidenum">
              <a:rPr lang="en-US" sz="1400">
                <a:latin typeface="Arial Narrow" pitchFamily="34" charset="0"/>
              </a:rPr>
              <a:pPr algn="r" eaLnBrk="0" hangingPunct="0">
                <a:spcBef>
                  <a:spcPct val="50000"/>
                </a:spcBef>
              </a:pPr>
              <a:t>57</a:t>
            </a:fld>
            <a:endParaRPr lang="en-US" sz="1400">
              <a:latin typeface="Arial Narrow" pitchFamily="34" charset="0"/>
            </a:endParaRPr>
          </a:p>
        </p:txBody>
      </p:sp>
      <p:sp>
        <p:nvSpPr>
          <p:cNvPr id="70658" name="Rectangle 2"/>
          <p:cNvSpPr>
            <a:spLocks noGrp="1" noChangeArrowheads="1"/>
          </p:cNvSpPr>
          <p:nvPr>
            <p:ph type="title" idx="4294967295"/>
          </p:nvPr>
        </p:nvSpPr>
        <p:spPr>
          <a:noFill/>
        </p:spPr>
        <p:txBody>
          <a:bodyPr lIns="92075" tIns="46038" rIns="92075" bIns="46038" anchor="ctr"/>
          <a:lstStyle/>
          <a:p>
            <a:r>
              <a:rPr lang="tr-TR" sz="1800" b="1">
                <a:effectLst>
                  <a:outerShdw blurRad="38100" dist="38100" dir="2700000" algn="tl">
                    <a:srgbClr val="C0C0C0"/>
                  </a:outerShdw>
                </a:effectLst>
              </a:rPr>
              <a:t>4-</a:t>
            </a:r>
            <a:r>
              <a:rPr lang="en-AU" sz="1800" b="1">
                <a:effectLst>
                  <a:outerShdw blurRad="38100" dist="38100" dir="2700000" algn="tl">
                    <a:srgbClr val="C0C0C0"/>
                  </a:outerShdw>
                </a:effectLst>
              </a:rPr>
              <a:t>PROSES</a:t>
            </a:r>
            <a:r>
              <a:rPr lang="en-AU" sz="1800" b="1">
                <a:solidFill>
                  <a:schemeClr val="tx1"/>
                </a:solidFill>
                <a:effectLst>
                  <a:outerShdw blurRad="38100" dist="38100" dir="2700000" algn="tl">
                    <a:srgbClr val="C0C0C0"/>
                  </a:outerShdw>
                </a:effectLst>
              </a:rPr>
              <a:t> </a:t>
            </a:r>
            <a:r>
              <a:rPr lang="en-AU" sz="1800" b="1">
                <a:effectLst>
                  <a:outerShdw blurRad="38100" dist="38100" dir="2700000" algn="tl">
                    <a:srgbClr val="C0C0C0"/>
                  </a:outerShdw>
                </a:effectLst>
              </a:rPr>
              <a:t>YAKLAŞIMI</a:t>
            </a:r>
            <a:endParaRPr lang="en-AU" sz="1800">
              <a:solidFill>
                <a:schemeClr val="tx1"/>
              </a:solidFill>
              <a:effectLst>
                <a:outerShdw blurRad="38100" dist="38100" dir="2700000" algn="tl">
                  <a:srgbClr val="C0C0C0"/>
                </a:outerShdw>
              </a:effectLst>
            </a:endParaRPr>
          </a:p>
        </p:txBody>
      </p:sp>
      <p:sp>
        <p:nvSpPr>
          <p:cNvPr id="70659" name="Rectangle 3"/>
          <p:cNvSpPr>
            <a:spLocks noGrp="1" noChangeArrowheads="1"/>
          </p:cNvSpPr>
          <p:nvPr>
            <p:ph type="body" idx="4294967295"/>
          </p:nvPr>
        </p:nvSpPr>
        <p:spPr>
          <a:xfrm>
            <a:off x="838200" y="2286000"/>
            <a:ext cx="7772400" cy="4114800"/>
          </a:xfrm>
          <a:noFill/>
        </p:spPr>
        <p:txBody>
          <a:bodyPr lIns="92075" tIns="46038" rIns="92075" bIns="46038"/>
          <a:lstStyle/>
          <a:p>
            <a:r>
              <a:rPr lang="en-AU">
                <a:solidFill>
                  <a:srgbClr val="3333CC"/>
                </a:solidFill>
                <a:effectLst>
                  <a:outerShdw blurRad="38100" dist="38100" dir="2700000" algn="tl">
                    <a:srgbClr val="C0C0C0"/>
                  </a:outerShdw>
                </a:effectLst>
              </a:rPr>
              <a:t>Uygun kaynaklar ve faaliyetler bir proses olarak yönetilirse istenilen sonuçlara daha etkin olarak ulaşılabilinir.</a:t>
            </a:r>
          </a:p>
        </p:txBody>
      </p:sp>
      <p:sp>
        <p:nvSpPr>
          <p:cNvPr id="60418"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a:solidFill>
                  <a:schemeClr val="bg1"/>
                </a:solidFill>
                <a:effectLst>
                  <a:outerShdw blurRad="38100" dist="38100" dir="2700000" algn="tl">
                    <a:srgbClr val="000000"/>
                  </a:outerShdw>
                </a:effectLst>
                <a:latin typeface="Verdana" pitchFamily="34" charset="0"/>
              </a:rPr>
              <a:t>4- PROSES YAKLAŞIMI</a:t>
            </a:r>
            <a:endParaRPr lang="en-AU">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0658"/>
                                        </p:tgtEl>
                                        <p:attrNameLst>
                                          <p:attrName>style.visibility</p:attrName>
                                        </p:attrNameLst>
                                      </p:cBhvr>
                                      <p:to>
                                        <p:strVal val="visible"/>
                                      </p:to>
                                    </p:set>
                                    <p:anim calcmode="lin" valueType="num">
                                      <p:cBhvr additive="base">
                                        <p:cTn id="7" dur="500" fill="hold"/>
                                        <p:tgtEl>
                                          <p:spTgt spid="70658"/>
                                        </p:tgtEl>
                                        <p:attrNameLst>
                                          <p:attrName>ppt_x</p:attrName>
                                        </p:attrNameLst>
                                      </p:cBhvr>
                                      <p:tavLst>
                                        <p:tav tm="0">
                                          <p:val>
                                            <p:strVal val="0-#ppt_w/2"/>
                                          </p:val>
                                        </p:tav>
                                        <p:tav tm="100000">
                                          <p:val>
                                            <p:strVal val="#ppt_x"/>
                                          </p:val>
                                        </p:tav>
                                      </p:tavLst>
                                    </p:anim>
                                    <p:anim calcmode="lin" valueType="num">
                                      <p:cBhvr additive="base">
                                        <p:cTn id="8" dur="500" fill="hold"/>
                                        <p:tgtEl>
                                          <p:spTgt spid="7065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70659">
                                            <p:txEl>
                                              <p:pRg st="0" end="0"/>
                                            </p:txEl>
                                          </p:spTgt>
                                        </p:tgtEl>
                                        <p:attrNameLst>
                                          <p:attrName>style.visibility</p:attrName>
                                        </p:attrNameLst>
                                      </p:cBhvr>
                                      <p:to>
                                        <p:strVal val="visible"/>
                                      </p:to>
                                    </p:set>
                                    <p:animEffect transition="in" filter="blinds(horizontal)">
                                      <p:cBhvr>
                                        <p:cTn id="12" dur="500"/>
                                        <p:tgtEl>
                                          <p:spTgt spid="70659">
                                            <p:txEl>
                                              <p:pRg st="0" end="0"/>
                                            </p:txEl>
                                          </p:spTgt>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60418"/>
                                        </p:tgtEl>
                                        <p:attrNameLst>
                                          <p:attrName>style.visibility</p:attrName>
                                        </p:attrNameLst>
                                      </p:cBhvr>
                                      <p:to>
                                        <p:strVal val="visible"/>
                                      </p:to>
                                    </p:set>
                                    <p:anim calcmode="lin" valueType="num">
                                      <p:cBhvr additive="base">
                                        <p:cTn id="16" dur="500" fill="hold"/>
                                        <p:tgtEl>
                                          <p:spTgt spid="60418"/>
                                        </p:tgtEl>
                                        <p:attrNameLst>
                                          <p:attrName>ppt_x</p:attrName>
                                        </p:attrNameLst>
                                      </p:cBhvr>
                                      <p:tavLst>
                                        <p:tav tm="0">
                                          <p:val>
                                            <p:strVal val="0-#ppt_w/2"/>
                                          </p:val>
                                        </p:tav>
                                        <p:tav tm="100000">
                                          <p:val>
                                            <p:strVal val="#ppt_x"/>
                                          </p:val>
                                        </p:tav>
                                      </p:tavLst>
                                    </p:anim>
                                    <p:anim calcmode="lin" valueType="num">
                                      <p:cBhvr additive="base">
                                        <p:cTn id="17" dur="500" fill="hold"/>
                                        <p:tgtEl>
                                          <p:spTgt spid="604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utoUpdateAnimBg="0"/>
      <p:bldP spid="70659" grpId="0" build="p" autoUpdateAnimBg="0" advAuto="0"/>
      <p:bldP spid="60418"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73730"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73731"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B9900D73-A05F-4BEC-83A7-CABA7DC2F580}" type="slidenum">
              <a:rPr lang="en-US" sz="1400">
                <a:latin typeface="Arial Narrow" pitchFamily="34" charset="0"/>
              </a:rPr>
              <a:pPr algn="r" eaLnBrk="0" hangingPunct="0">
                <a:spcBef>
                  <a:spcPct val="50000"/>
                </a:spcBef>
              </a:pPr>
              <a:t>58</a:t>
            </a:fld>
            <a:endParaRPr lang="en-US" sz="1400">
              <a:latin typeface="Arial Narrow" pitchFamily="34" charset="0"/>
            </a:endParaRPr>
          </a:p>
        </p:txBody>
      </p:sp>
      <p:sp>
        <p:nvSpPr>
          <p:cNvPr id="71682" name="Rectangle 2"/>
          <p:cNvSpPr>
            <a:spLocks noGrp="1" noChangeArrowheads="1"/>
          </p:cNvSpPr>
          <p:nvPr>
            <p:ph type="title" idx="4294967295"/>
          </p:nvPr>
        </p:nvSpPr>
        <p:spPr/>
        <p:txBody>
          <a:bodyPr/>
          <a:lstStyle/>
          <a:p>
            <a:r>
              <a:rPr lang="en-AU">
                <a:effectLst>
                  <a:outerShdw blurRad="38100" dist="38100" dir="2700000" algn="tl">
                    <a:srgbClr val="000000"/>
                  </a:outerShdw>
                </a:effectLst>
              </a:rPr>
              <a:t>Uygulama</a:t>
            </a:r>
          </a:p>
        </p:txBody>
      </p:sp>
      <p:sp>
        <p:nvSpPr>
          <p:cNvPr id="71683" name="Rectangle 3"/>
          <p:cNvSpPr>
            <a:spLocks noGrp="1" noChangeArrowheads="1"/>
          </p:cNvSpPr>
          <p:nvPr>
            <p:ph type="body" idx="4294967295"/>
          </p:nvPr>
        </p:nvSpPr>
        <p:spPr>
          <a:xfrm>
            <a:off x="703263" y="1752600"/>
            <a:ext cx="7772400" cy="4114800"/>
          </a:xfrm>
        </p:spPr>
        <p:txBody>
          <a:bodyPr/>
          <a:lstStyle/>
          <a:p>
            <a:pPr marL="533400" indent="-533400" algn="just">
              <a:lnSpc>
                <a:spcPct val="90000"/>
              </a:lnSpc>
              <a:buFont typeface="Wingdings" pitchFamily="2" charset="2"/>
              <a:buAutoNum type="arabicPeriod"/>
            </a:pPr>
            <a:r>
              <a:rPr lang="tr-TR" sz="2000">
                <a:solidFill>
                  <a:srgbClr val="3333CC"/>
                </a:solidFill>
                <a:effectLst>
                  <a:outerShdw blurRad="38100" dist="38100" dir="2700000" algn="tl">
                    <a:srgbClr val="C0C0C0"/>
                  </a:outerShdw>
                </a:effectLst>
              </a:rPr>
              <a:t>Sonuca ulaşmak için proseslerin tarifi</a:t>
            </a:r>
          </a:p>
          <a:p>
            <a:pPr marL="533400" indent="-533400" algn="just">
              <a:lnSpc>
                <a:spcPct val="90000"/>
              </a:lnSpc>
              <a:buFont typeface="Wingdings" pitchFamily="2" charset="2"/>
              <a:buAutoNum type="arabicPeriod"/>
            </a:pPr>
            <a:r>
              <a:rPr lang="tr-TR" sz="2000">
                <a:solidFill>
                  <a:srgbClr val="3333CC"/>
                </a:solidFill>
                <a:effectLst>
                  <a:outerShdw blurRad="38100" dist="38100" dir="2700000" algn="tl">
                    <a:srgbClr val="C0C0C0"/>
                  </a:outerShdw>
                </a:effectLst>
              </a:rPr>
              <a:t>Proseslerin kuruluş fonksiyonlarıyla olan etkileşimlerinin tanımlanması</a:t>
            </a:r>
          </a:p>
          <a:p>
            <a:pPr marL="533400" indent="-533400" algn="just">
              <a:lnSpc>
                <a:spcPct val="90000"/>
              </a:lnSpc>
              <a:buFont typeface="Wingdings" pitchFamily="2" charset="2"/>
              <a:buAutoNum type="arabicPeriod"/>
            </a:pPr>
            <a:r>
              <a:rPr lang="tr-TR" sz="2000">
                <a:solidFill>
                  <a:srgbClr val="3333CC"/>
                </a:solidFill>
                <a:effectLst>
                  <a:outerShdw blurRad="38100" dist="38100" dir="2700000" algn="tl">
                    <a:srgbClr val="C0C0C0"/>
                  </a:outerShdw>
                </a:effectLst>
              </a:rPr>
              <a:t>Muhtemel risklerin, prosesin sıralamasının ve müşteri üzerindeki etkisinin tedarikçilerinin ve prosesden diğer fayda sağlayanların değerlendirilmesi</a:t>
            </a:r>
          </a:p>
          <a:p>
            <a:pPr marL="533400" indent="-533400" algn="just">
              <a:lnSpc>
                <a:spcPct val="90000"/>
              </a:lnSpc>
              <a:buFont typeface="Wingdings" pitchFamily="2" charset="2"/>
              <a:buAutoNum type="arabicPeriod"/>
            </a:pPr>
            <a:r>
              <a:rPr lang="tr-TR" sz="2000">
                <a:solidFill>
                  <a:srgbClr val="3333CC"/>
                </a:solidFill>
                <a:effectLst>
                  <a:outerShdw blurRad="38100" dist="38100" dir="2700000" algn="tl">
                    <a:srgbClr val="C0C0C0"/>
                  </a:outerShdw>
                </a:effectLst>
              </a:rPr>
              <a:t>Proseslerin yönetimi için açık sorumluluk, yetki ve güvenirlilik(sahiplik)</a:t>
            </a:r>
          </a:p>
          <a:p>
            <a:pPr marL="533400" indent="-533400" algn="just">
              <a:lnSpc>
                <a:spcPct val="90000"/>
              </a:lnSpc>
              <a:buFont typeface="Wingdings" pitchFamily="2" charset="2"/>
              <a:buAutoNum type="arabicPeriod"/>
            </a:pPr>
            <a:r>
              <a:rPr lang="tr-TR" sz="2000">
                <a:solidFill>
                  <a:srgbClr val="3333CC"/>
                </a:solidFill>
                <a:effectLst>
                  <a:outerShdw blurRad="38100" dist="38100" dir="2700000" algn="tl">
                    <a:srgbClr val="C0C0C0"/>
                  </a:outerShdw>
                </a:effectLst>
              </a:rPr>
              <a:t>İç ve dış müşterilerin, tedarikçilerin ve diğer fayda sağlayanların tanımlanması</a:t>
            </a:r>
          </a:p>
          <a:p>
            <a:pPr marL="533400" indent="-533400" algn="just">
              <a:lnSpc>
                <a:spcPct val="90000"/>
              </a:lnSpc>
              <a:buFont typeface="Wingdings" pitchFamily="2" charset="2"/>
              <a:buAutoNum type="arabicPeriod"/>
            </a:pPr>
            <a:r>
              <a:rPr lang="tr-TR" sz="2000">
                <a:solidFill>
                  <a:srgbClr val="3333CC"/>
                </a:solidFill>
                <a:effectLst>
                  <a:outerShdw blurRad="38100" dist="38100" dir="2700000" algn="tl">
                    <a:srgbClr val="C0C0C0"/>
                  </a:outerShdw>
                </a:effectLst>
              </a:rPr>
              <a:t>Proses tasarımında istenen sonuca ulaşmak için proses adımlarına, aktivitelerine, iş akışlarına, kontrol ölçümlerine, eğitim ihtiyaçlarına, techizata, metotlara, bilgi, malzeme ve diğer kaynaklara önem verilmelidir.</a:t>
            </a:r>
            <a:endParaRPr lang="en-AU">
              <a:solidFill>
                <a:srgbClr val="3333CC"/>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682"/>
                                        </p:tgtEl>
                                        <p:attrNameLst>
                                          <p:attrName>style.visibility</p:attrName>
                                        </p:attrNameLst>
                                      </p:cBhvr>
                                      <p:to>
                                        <p:strVal val="visible"/>
                                      </p:to>
                                    </p:set>
                                    <p:anim calcmode="lin" valueType="num">
                                      <p:cBhvr additive="base">
                                        <p:cTn id="7" dur="500" fill="hold"/>
                                        <p:tgtEl>
                                          <p:spTgt spid="71682"/>
                                        </p:tgtEl>
                                        <p:attrNameLst>
                                          <p:attrName>ppt_x</p:attrName>
                                        </p:attrNameLst>
                                      </p:cBhvr>
                                      <p:tavLst>
                                        <p:tav tm="0">
                                          <p:val>
                                            <p:strVal val="0-#ppt_w/2"/>
                                          </p:val>
                                        </p:tav>
                                        <p:tav tm="100000">
                                          <p:val>
                                            <p:strVal val="#ppt_x"/>
                                          </p:val>
                                        </p:tav>
                                      </p:tavLst>
                                    </p:anim>
                                    <p:anim calcmode="lin" valueType="num">
                                      <p:cBhvr additive="base">
                                        <p:cTn id="8" dur="500" fill="hold"/>
                                        <p:tgtEl>
                                          <p:spTgt spid="7168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71683">
                                            <p:txEl>
                                              <p:pRg st="0" end="0"/>
                                            </p:txEl>
                                          </p:spTgt>
                                        </p:tgtEl>
                                        <p:attrNameLst>
                                          <p:attrName>style.visibility</p:attrName>
                                        </p:attrNameLst>
                                      </p:cBhvr>
                                      <p:to>
                                        <p:strVal val="visible"/>
                                      </p:to>
                                    </p:set>
                                    <p:animEffect transition="in" filter="blinds(horizontal)">
                                      <p:cBhvr>
                                        <p:cTn id="12" dur="500"/>
                                        <p:tgtEl>
                                          <p:spTgt spid="71683">
                                            <p:txEl>
                                              <p:pRg st="0" end="0"/>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71683">
                                            <p:txEl>
                                              <p:pRg st="1" end="1"/>
                                            </p:txEl>
                                          </p:spTgt>
                                        </p:tgtEl>
                                        <p:attrNameLst>
                                          <p:attrName>style.visibility</p:attrName>
                                        </p:attrNameLst>
                                      </p:cBhvr>
                                      <p:to>
                                        <p:strVal val="visible"/>
                                      </p:to>
                                    </p:set>
                                    <p:animEffect transition="in" filter="blinds(horizontal)">
                                      <p:cBhvr>
                                        <p:cTn id="16" dur="500"/>
                                        <p:tgtEl>
                                          <p:spTgt spid="71683">
                                            <p:txEl>
                                              <p:pRg st="1" end="1"/>
                                            </p:txEl>
                                          </p:spTgt>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71683">
                                            <p:txEl>
                                              <p:pRg st="2" end="2"/>
                                            </p:txEl>
                                          </p:spTgt>
                                        </p:tgtEl>
                                        <p:attrNameLst>
                                          <p:attrName>style.visibility</p:attrName>
                                        </p:attrNameLst>
                                      </p:cBhvr>
                                      <p:to>
                                        <p:strVal val="visible"/>
                                      </p:to>
                                    </p:set>
                                    <p:animEffect transition="in" filter="blinds(horizontal)">
                                      <p:cBhvr>
                                        <p:cTn id="20" dur="500"/>
                                        <p:tgtEl>
                                          <p:spTgt spid="71683">
                                            <p:txEl>
                                              <p:pRg st="2" end="2"/>
                                            </p:txEl>
                                          </p:spTgt>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71683">
                                            <p:txEl>
                                              <p:pRg st="3" end="3"/>
                                            </p:txEl>
                                          </p:spTgt>
                                        </p:tgtEl>
                                        <p:attrNameLst>
                                          <p:attrName>style.visibility</p:attrName>
                                        </p:attrNameLst>
                                      </p:cBhvr>
                                      <p:to>
                                        <p:strVal val="visible"/>
                                      </p:to>
                                    </p:set>
                                    <p:animEffect transition="in" filter="blinds(horizontal)">
                                      <p:cBhvr>
                                        <p:cTn id="24" dur="500"/>
                                        <p:tgtEl>
                                          <p:spTgt spid="71683">
                                            <p:txEl>
                                              <p:pRg st="3" end="3"/>
                                            </p:txEl>
                                          </p:spTgt>
                                        </p:tgtEl>
                                      </p:cBhvr>
                                    </p:animEffect>
                                  </p:childTnLst>
                                </p:cTn>
                              </p:par>
                            </p:childTnLst>
                          </p:cTn>
                        </p:par>
                        <p:par>
                          <p:cTn id="25" fill="hold">
                            <p:stCondLst>
                              <p:cond delay="2500"/>
                            </p:stCondLst>
                            <p:childTnLst>
                              <p:par>
                                <p:cTn id="26" presetID="3" presetClass="entr" presetSubtype="10" fill="hold" grpId="0" nodeType="afterEffect">
                                  <p:stCondLst>
                                    <p:cond delay="0"/>
                                  </p:stCondLst>
                                  <p:childTnLst>
                                    <p:set>
                                      <p:cBhvr>
                                        <p:cTn id="27" dur="1" fill="hold">
                                          <p:stCondLst>
                                            <p:cond delay="0"/>
                                          </p:stCondLst>
                                        </p:cTn>
                                        <p:tgtEl>
                                          <p:spTgt spid="71683">
                                            <p:txEl>
                                              <p:pRg st="4" end="4"/>
                                            </p:txEl>
                                          </p:spTgt>
                                        </p:tgtEl>
                                        <p:attrNameLst>
                                          <p:attrName>style.visibility</p:attrName>
                                        </p:attrNameLst>
                                      </p:cBhvr>
                                      <p:to>
                                        <p:strVal val="visible"/>
                                      </p:to>
                                    </p:set>
                                    <p:animEffect transition="in" filter="blinds(horizontal)">
                                      <p:cBhvr>
                                        <p:cTn id="28" dur="500"/>
                                        <p:tgtEl>
                                          <p:spTgt spid="71683">
                                            <p:txEl>
                                              <p:pRg st="4" end="4"/>
                                            </p:txEl>
                                          </p:spTgt>
                                        </p:tgtEl>
                                      </p:cBhvr>
                                    </p:animEffect>
                                  </p:childTnLst>
                                </p:cTn>
                              </p:par>
                            </p:childTnLst>
                          </p:cTn>
                        </p:par>
                        <p:par>
                          <p:cTn id="29" fill="hold">
                            <p:stCondLst>
                              <p:cond delay="3000"/>
                            </p:stCondLst>
                            <p:childTnLst>
                              <p:par>
                                <p:cTn id="30" presetID="3" presetClass="entr" presetSubtype="10" fill="hold" grpId="0" nodeType="afterEffect">
                                  <p:stCondLst>
                                    <p:cond delay="0"/>
                                  </p:stCondLst>
                                  <p:childTnLst>
                                    <p:set>
                                      <p:cBhvr>
                                        <p:cTn id="31" dur="1" fill="hold">
                                          <p:stCondLst>
                                            <p:cond delay="0"/>
                                          </p:stCondLst>
                                        </p:cTn>
                                        <p:tgtEl>
                                          <p:spTgt spid="71683">
                                            <p:txEl>
                                              <p:pRg st="5" end="5"/>
                                            </p:txEl>
                                          </p:spTgt>
                                        </p:tgtEl>
                                        <p:attrNameLst>
                                          <p:attrName>style.visibility</p:attrName>
                                        </p:attrNameLst>
                                      </p:cBhvr>
                                      <p:to>
                                        <p:strVal val="visible"/>
                                      </p:to>
                                    </p:set>
                                    <p:animEffect transition="in" filter="blinds(horizontal)">
                                      <p:cBhvr>
                                        <p:cTn id="32" dur="500"/>
                                        <p:tgtEl>
                                          <p:spTgt spid="716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nimBg="1" autoUpdateAnimBg="0"/>
      <p:bldP spid="71683" grpId="0" build="p" autoUpdateAnimBg="0" advAuto="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74754"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74755"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1CC6A313-A441-47CF-A360-52B3953BCFEC}" type="slidenum">
              <a:rPr lang="en-US" sz="1400">
                <a:latin typeface="Arial Narrow" pitchFamily="34" charset="0"/>
              </a:rPr>
              <a:pPr algn="r" eaLnBrk="0" hangingPunct="0">
                <a:spcBef>
                  <a:spcPct val="50000"/>
                </a:spcBef>
              </a:pPr>
              <a:t>59</a:t>
            </a:fld>
            <a:endParaRPr lang="en-US" sz="1400">
              <a:latin typeface="Arial Narrow" pitchFamily="34" charset="0"/>
            </a:endParaRPr>
          </a:p>
        </p:txBody>
      </p:sp>
      <p:sp>
        <p:nvSpPr>
          <p:cNvPr id="2" name="Rectangle 2"/>
          <p:cNvSpPr>
            <a:spLocks noGrp="1" noChangeArrowheads="1"/>
          </p:cNvSpPr>
          <p:nvPr>
            <p:ph type="title" idx="4294967295"/>
          </p:nvPr>
        </p:nvSpPr>
        <p:spPr>
          <a:xfrm>
            <a:off x="839788" y="304800"/>
            <a:ext cx="8304212" cy="1104900"/>
          </a:xfrm>
          <a:noFill/>
        </p:spPr>
        <p:txBody>
          <a:bodyPr lIns="92075" tIns="46038" rIns="92075" bIns="46038" anchor="ctr"/>
          <a:lstStyle/>
          <a:p>
            <a:r>
              <a:rPr lang="tr-TR" sz="1800" b="1">
                <a:effectLst>
                  <a:outerShdw blurRad="38100" dist="38100" dir="2700000" algn="tl">
                    <a:srgbClr val="C0C0C0"/>
                  </a:outerShdw>
                </a:effectLst>
              </a:rPr>
              <a:t>5-</a:t>
            </a:r>
            <a:r>
              <a:rPr lang="en-AU" sz="1800" b="1">
                <a:effectLst>
                  <a:outerShdw blurRad="38100" dist="38100" dir="2700000" algn="tl">
                    <a:srgbClr val="C0C0C0"/>
                  </a:outerShdw>
                </a:effectLst>
              </a:rPr>
              <a:t>YÖNETİMDE SİSTEM YAKLAŞIMI</a:t>
            </a:r>
            <a:endParaRPr lang="en-AU" sz="1800">
              <a:solidFill>
                <a:schemeClr val="tx1"/>
              </a:solidFill>
              <a:effectLst>
                <a:outerShdw blurRad="38100" dist="38100" dir="2700000" algn="tl">
                  <a:srgbClr val="C0C0C0"/>
                </a:outerShdw>
              </a:effectLst>
            </a:endParaRPr>
          </a:p>
        </p:txBody>
      </p:sp>
      <p:sp>
        <p:nvSpPr>
          <p:cNvPr id="3" name="Rectangle 3"/>
          <p:cNvSpPr>
            <a:spLocks noGrp="1" noChangeArrowheads="1"/>
          </p:cNvSpPr>
          <p:nvPr>
            <p:ph type="body" idx="4294967295"/>
          </p:nvPr>
        </p:nvSpPr>
        <p:spPr>
          <a:noFill/>
        </p:spPr>
        <p:txBody>
          <a:bodyPr lIns="92075" tIns="46038" rIns="92075" bIns="46038"/>
          <a:lstStyle/>
          <a:p>
            <a:pPr>
              <a:buFont typeface="Wingdings" pitchFamily="2" charset="2"/>
              <a:buNone/>
            </a:pPr>
            <a:r>
              <a:rPr lang="tr-TR">
                <a:solidFill>
                  <a:srgbClr val="3333CC"/>
                </a:solidFill>
                <a:effectLst>
                  <a:outerShdw blurRad="38100" dist="38100" dir="2700000" algn="tl">
                    <a:srgbClr val="C0C0C0"/>
                  </a:outerShdw>
                </a:effectLst>
              </a:rPr>
              <a:t>   </a:t>
            </a:r>
            <a:r>
              <a:rPr lang="en-AU">
                <a:solidFill>
                  <a:srgbClr val="3333CC"/>
                </a:solidFill>
                <a:effectLst>
                  <a:outerShdw blurRad="38100" dist="38100" dir="2700000" algn="tl">
                    <a:srgbClr val="C0C0C0"/>
                  </a:outerShdw>
                </a:effectLst>
              </a:rPr>
              <a:t>Belirli bir amaç için birbirleriyle ilişkili</a:t>
            </a:r>
            <a:r>
              <a:rPr lang="tr-TR">
                <a:solidFill>
                  <a:srgbClr val="3333CC"/>
                </a:solidFill>
                <a:effectLst>
                  <a:outerShdw blurRad="38100" dist="38100" dir="2700000" algn="tl">
                    <a:srgbClr val="C0C0C0"/>
                  </a:outerShdw>
                </a:effectLst>
              </a:rPr>
              <a:t> </a:t>
            </a:r>
            <a:r>
              <a:rPr lang="en-AU">
                <a:solidFill>
                  <a:srgbClr val="3333CC"/>
                </a:solidFill>
                <a:effectLst>
                  <a:outerShdw blurRad="38100" dist="38100" dir="2700000" algn="tl">
                    <a:srgbClr val="C0C0C0"/>
                  </a:outerShdw>
                </a:effectLst>
              </a:rPr>
              <a:t>proseslerin oluşturduğu sistemin;</a:t>
            </a:r>
          </a:p>
          <a:p>
            <a:r>
              <a:rPr lang="en-AU">
                <a:solidFill>
                  <a:srgbClr val="3333CC"/>
                </a:solidFill>
                <a:effectLst>
                  <a:outerShdw blurRad="38100" dist="38100" dir="2700000" algn="tl">
                    <a:srgbClr val="C0C0C0"/>
                  </a:outerShdw>
                </a:effectLst>
              </a:rPr>
              <a:t>belirlenmesi, </a:t>
            </a:r>
          </a:p>
          <a:p>
            <a:r>
              <a:rPr lang="en-AU">
                <a:solidFill>
                  <a:srgbClr val="3333CC"/>
                </a:solidFill>
                <a:effectLst>
                  <a:outerShdw blurRad="38100" dist="38100" dir="2700000" algn="tl">
                    <a:srgbClr val="C0C0C0"/>
                  </a:outerShdw>
                </a:effectLst>
              </a:rPr>
              <a:t>anlaşılması,</a:t>
            </a:r>
          </a:p>
          <a:p>
            <a:r>
              <a:rPr lang="en-AU">
                <a:solidFill>
                  <a:srgbClr val="3333CC"/>
                </a:solidFill>
                <a:effectLst>
                  <a:outerShdw blurRad="38100" dist="38100" dir="2700000" algn="tl">
                    <a:srgbClr val="C0C0C0"/>
                  </a:outerShdw>
                </a:effectLst>
              </a:rPr>
              <a:t>yönetimi </a:t>
            </a:r>
          </a:p>
          <a:p>
            <a:pPr>
              <a:buFont typeface="Wingdings" pitchFamily="2" charset="2"/>
              <a:buNone/>
            </a:pPr>
            <a:r>
              <a:rPr lang="tr-TR">
                <a:solidFill>
                  <a:srgbClr val="3333CC"/>
                </a:solidFill>
                <a:effectLst>
                  <a:outerShdw blurRad="38100" dist="38100" dir="2700000" algn="tl">
                    <a:srgbClr val="C0C0C0"/>
                  </a:outerShdw>
                </a:effectLst>
              </a:rPr>
              <a:t>   kuruluş</a:t>
            </a:r>
            <a:r>
              <a:rPr lang="en-AU">
                <a:solidFill>
                  <a:srgbClr val="3333CC"/>
                </a:solidFill>
                <a:effectLst>
                  <a:outerShdw blurRad="38100" dist="38100" dir="2700000" algn="tl">
                    <a:srgbClr val="C0C0C0"/>
                  </a:outerShdw>
                </a:effectLst>
              </a:rPr>
              <a:t>un etkinliğini ve verimliliğini arttırır.</a:t>
            </a:r>
          </a:p>
        </p:txBody>
      </p:sp>
      <p:sp>
        <p:nvSpPr>
          <p:cNvPr id="60418"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a:solidFill>
                  <a:schemeClr val="bg1"/>
                </a:solidFill>
                <a:effectLst>
                  <a:outerShdw blurRad="38100" dist="38100" dir="2700000" algn="tl">
                    <a:srgbClr val="000000"/>
                  </a:outerShdw>
                </a:effectLst>
                <a:latin typeface="Verdana" pitchFamily="34" charset="0"/>
              </a:rPr>
              <a:t>5- YÖNETİMDE SİSTEM YAKLAŞIMI</a:t>
            </a:r>
            <a:endParaRPr lang="en-AU">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500"/>
                                        <p:tgtEl>
                                          <p:spTgt spid="3">
                                            <p:txEl>
                                              <p:pRg st="1" end="1"/>
                                            </p:txEl>
                                          </p:spTgt>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linds(horizontal)">
                                      <p:cBhvr>
                                        <p:cTn id="24" dur="500"/>
                                        <p:tgtEl>
                                          <p:spTgt spid="3">
                                            <p:txEl>
                                              <p:pRg st="3" end="3"/>
                                            </p:txEl>
                                          </p:spTgt>
                                        </p:tgtEl>
                                      </p:cBhvr>
                                    </p:animEffect>
                                  </p:childTnLst>
                                </p:cTn>
                              </p:par>
                            </p:childTnLst>
                          </p:cTn>
                        </p:par>
                        <p:par>
                          <p:cTn id="25" fill="hold">
                            <p:stCondLst>
                              <p:cond delay="2500"/>
                            </p:stCondLst>
                            <p:childTnLst>
                              <p:par>
                                <p:cTn id="26" presetID="3" presetClass="entr" presetSubtype="10"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linds(horizontal)">
                                      <p:cBhvr>
                                        <p:cTn id="28" dur="500"/>
                                        <p:tgtEl>
                                          <p:spTgt spid="3">
                                            <p:txEl>
                                              <p:pRg st="4" end="4"/>
                                            </p:txEl>
                                          </p:spTgt>
                                        </p:tgtEl>
                                      </p:cBhvr>
                                    </p:animEffect>
                                  </p:childTnLst>
                                </p:cTn>
                              </p:par>
                            </p:childTnLst>
                          </p:cTn>
                        </p:par>
                        <p:par>
                          <p:cTn id="29" fill="hold">
                            <p:stCondLst>
                              <p:cond delay="3000"/>
                            </p:stCondLst>
                            <p:childTnLst>
                              <p:par>
                                <p:cTn id="30" presetID="2" presetClass="entr" presetSubtype="8" fill="hold" grpId="0" nodeType="afterEffect">
                                  <p:stCondLst>
                                    <p:cond delay="0"/>
                                  </p:stCondLst>
                                  <p:childTnLst>
                                    <p:set>
                                      <p:cBhvr>
                                        <p:cTn id="31" dur="1" fill="hold">
                                          <p:stCondLst>
                                            <p:cond delay="0"/>
                                          </p:stCondLst>
                                        </p:cTn>
                                        <p:tgtEl>
                                          <p:spTgt spid="60418"/>
                                        </p:tgtEl>
                                        <p:attrNameLst>
                                          <p:attrName>style.visibility</p:attrName>
                                        </p:attrNameLst>
                                      </p:cBhvr>
                                      <p:to>
                                        <p:strVal val="visible"/>
                                      </p:to>
                                    </p:set>
                                    <p:anim calcmode="lin" valueType="num">
                                      <p:cBhvr additive="base">
                                        <p:cTn id="32" dur="500" fill="hold"/>
                                        <p:tgtEl>
                                          <p:spTgt spid="60418"/>
                                        </p:tgtEl>
                                        <p:attrNameLst>
                                          <p:attrName>ppt_x</p:attrName>
                                        </p:attrNameLst>
                                      </p:cBhvr>
                                      <p:tavLst>
                                        <p:tav tm="0">
                                          <p:val>
                                            <p:strVal val="0-#ppt_w/2"/>
                                          </p:val>
                                        </p:tav>
                                        <p:tav tm="100000">
                                          <p:val>
                                            <p:strVal val="#ppt_x"/>
                                          </p:val>
                                        </p:tav>
                                      </p:tavLst>
                                    </p:anim>
                                    <p:anim calcmode="lin" valueType="num">
                                      <p:cBhvr additive="base">
                                        <p:cTn id="33" dur="500" fill="hold"/>
                                        <p:tgtEl>
                                          <p:spTgt spid="604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advAuto="0"/>
      <p:bldP spid="60418"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452610" name="Rectangle 2"/>
          <p:cNvSpPr>
            <a:spLocks noGrp="1" noChangeArrowheads="1"/>
          </p:cNvSpPr>
          <p:nvPr>
            <p:ph type="title" idx="4294967295"/>
          </p:nvPr>
        </p:nvSpPr>
        <p:spPr>
          <a:xfrm>
            <a:off x="0" y="0"/>
            <a:ext cx="9144000" cy="1066800"/>
          </a:xfrm>
          <a:ln/>
        </p:spPr>
        <p:txBody>
          <a:bodyPr/>
          <a:lstStyle/>
          <a:p>
            <a:r>
              <a:rPr lang="tr-TR" sz="2800" b="1">
                <a:effectLst>
                  <a:outerShdw blurRad="38100" dist="38100" dir="2700000" algn="tl">
                    <a:srgbClr val="000000"/>
                  </a:outerShdw>
                </a:effectLst>
              </a:rPr>
              <a:t>PERSONEL BELGELENDİRME </a:t>
            </a:r>
          </a:p>
        </p:txBody>
      </p:sp>
      <p:sp>
        <p:nvSpPr>
          <p:cNvPr id="290819" name="Rectangle 3"/>
          <p:cNvSpPr>
            <a:spLocks noChangeArrowheads="1"/>
          </p:cNvSpPr>
          <p:nvPr>
            <p:ph type="body" idx="4294967295"/>
          </p:nvPr>
        </p:nvSpPr>
        <p:spPr>
          <a:xfrm>
            <a:off x="685800" y="1447800"/>
            <a:ext cx="7772400" cy="4572000"/>
          </a:xfrm>
          <a:ln/>
        </p:spPr>
        <p:txBody>
          <a:bodyPr/>
          <a:lstStyle/>
          <a:p>
            <a:pPr>
              <a:buFont typeface="Wingdings" pitchFamily="2" charset="2"/>
              <a:buBlip>
                <a:blip r:embed="rId2"/>
              </a:buBlip>
            </a:pPr>
            <a:r>
              <a:rPr lang="tr-TR" sz="2000" b="1">
                <a:effectLst>
                  <a:outerShdw blurRad="38100" dist="38100" dir="2700000" algn="tl">
                    <a:srgbClr val="C0C0C0"/>
                  </a:outerShdw>
                </a:effectLst>
              </a:rPr>
              <a:t>Personel Belgelendirme faaliyetleri TS EN ISO/IEC 17024 “Uygunluk değerlendirmesi - Personel Belgelendirmesi Yapan Kuruluşlar için Genel Şartlar” standardı çerçevesinde Kalite, Çevre, İş Sağlığı ve Güvenliği, Gıda Güvenliği Yönetim Sistemi alanlarında Baştetkik Görevlisi  ve  Yönetici  çalışmalarını yürütmektedir. </a:t>
            </a:r>
          </a:p>
          <a:p>
            <a:pPr>
              <a:buFont typeface="Wingdings" pitchFamily="2" charset="2"/>
              <a:buNone/>
            </a:pPr>
            <a:endParaRPr lang="tr-TR" sz="2000" b="1">
              <a:effectLst>
                <a:outerShdw blurRad="38100" dist="38100" dir="2700000" algn="tl">
                  <a:srgbClr val="C0C0C0"/>
                </a:outerShdw>
              </a:effectLst>
            </a:endParaRPr>
          </a:p>
          <a:p>
            <a:pPr>
              <a:buFont typeface="Wingdings" pitchFamily="2" charset="2"/>
              <a:buBlip>
                <a:blip r:embed="rId2"/>
              </a:buBlip>
            </a:pPr>
            <a:r>
              <a:rPr lang="tr-TR" sz="2000" b="1">
                <a:effectLst>
                  <a:outerShdw blurRad="38100" dist="38100" dir="2700000" algn="tl">
                    <a:srgbClr val="C0C0C0"/>
                  </a:outerShdw>
                </a:effectLst>
              </a:rPr>
              <a:t>Personel Belgelendirme Türkiye’de Avrupa Kalite Teşkilatı’nın (EOQ) tek yetkilisi ve TÜRKAK’tan akredite  olarak faaliyetlerini yürütmektedir. </a:t>
            </a:r>
          </a:p>
        </p:txBody>
      </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75778"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75779"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FE2E2564-B250-4570-96B4-1845D38D22F1}" type="slidenum">
              <a:rPr lang="en-US" sz="1400">
                <a:latin typeface="Arial Narrow" pitchFamily="34" charset="0"/>
              </a:rPr>
              <a:pPr algn="r" eaLnBrk="0" hangingPunct="0">
                <a:spcBef>
                  <a:spcPct val="50000"/>
                </a:spcBef>
              </a:pPr>
              <a:t>60</a:t>
            </a:fld>
            <a:endParaRPr lang="en-US" sz="1400">
              <a:latin typeface="Arial Narrow" pitchFamily="34" charset="0"/>
            </a:endParaRPr>
          </a:p>
        </p:txBody>
      </p:sp>
      <p:sp>
        <p:nvSpPr>
          <p:cNvPr id="2" name="Rectangle 2"/>
          <p:cNvSpPr>
            <a:spLocks noGrp="1" noChangeArrowheads="1"/>
          </p:cNvSpPr>
          <p:nvPr>
            <p:ph type="title" idx="4294967295"/>
          </p:nvPr>
        </p:nvSpPr>
        <p:spPr>
          <a:xfrm>
            <a:off x="0" y="0"/>
            <a:ext cx="9144000" cy="1219200"/>
          </a:xfrm>
        </p:spPr>
        <p:txBody>
          <a:bodyPr/>
          <a:lstStyle/>
          <a:p>
            <a:r>
              <a:rPr lang="en-AU">
                <a:effectLst>
                  <a:outerShdw blurRad="38100" dist="38100" dir="2700000" algn="tl">
                    <a:srgbClr val="000000"/>
                  </a:outerShdw>
                </a:effectLst>
              </a:rPr>
              <a:t>Uygulama</a:t>
            </a:r>
          </a:p>
        </p:txBody>
      </p:sp>
      <p:sp>
        <p:nvSpPr>
          <p:cNvPr id="3" name="Rectangle 3"/>
          <p:cNvSpPr>
            <a:spLocks noGrp="1" noChangeArrowheads="1"/>
          </p:cNvSpPr>
          <p:nvPr>
            <p:ph type="body" idx="4294967295"/>
          </p:nvPr>
        </p:nvSpPr>
        <p:spPr>
          <a:xfrm>
            <a:off x="755650" y="1773238"/>
            <a:ext cx="7772400" cy="4114800"/>
          </a:xfrm>
        </p:spPr>
        <p:txBody>
          <a:bodyPr/>
          <a:lstStyle/>
          <a:p>
            <a:pPr marL="533400" indent="-533400" algn="just">
              <a:lnSpc>
                <a:spcPct val="90000"/>
              </a:lnSpc>
              <a:buFont typeface="Wingdings" pitchFamily="2" charset="2"/>
              <a:buAutoNum type="arabicPeriod"/>
            </a:pPr>
            <a:r>
              <a:rPr lang="tr-TR" sz="2400">
                <a:solidFill>
                  <a:srgbClr val="3333CC"/>
                </a:solidFill>
                <a:effectLst>
                  <a:outerShdw blurRad="38100" dist="38100" dir="2700000" algn="tl">
                    <a:srgbClr val="C0C0C0"/>
                  </a:outerShdw>
                </a:effectLst>
              </a:rPr>
              <a:t>Belli bir hedefi etkileyen proseslerin tanımlanması ve geliştirilmesi</a:t>
            </a:r>
          </a:p>
          <a:p>
            <a:pPr marL="533400" indent="-533400" algn="just">
              <a:lnSpc>
                <a:spcPct val="90000"/>
              </a:lnSpc>
              <a:buFont typeface="Wingdings" pitchFamily="2" charset="2"/>
              <a:buAutoNum type="arabicPeriod"/>
            </a:pPr>
            <a:r>
              <a:rPr lang="tr-TR" sz="2400">
                <a:solidFill>
                  <a:srgbClr val="3333CC"/>
                </a:solidFill>
                <a:effectLst>
                  <a:outerShdw blurRad="38100" dist="38100" dir="2700000" algn="tl">
                    <a:srgbClr val="C0C0C0"/>
                  </a:outerShdw>
                </a:effectLst>
              </a:rPr>
              <a:t>Sistemin, hedefe ulaşmak için etkin şekilde yapılandırılması</a:t>
            </a:r>
          </a:p>
          <a:p>
            <a:pPr marL="533400" indent="-533400" algn="just">
              <a:lnSpc>
                <a:spcPct val="90000"/>
              </a:lnSpc>
              <a:buFont typeface="Wingdings" pitchFamily="2" charset="2"/>
              <a:buAutoNum type="arabicPeriod"/>
            </a:pPr>
            <a:r>
              <a:rPr lang="tr-TR" sz="2400">
                <a:solidFill>
                  <a:srgbClr val="3333CC"/>
                </a:solidFill>
                <a:effectLst>
                  <a:outerShdw blurRad="38100" dist="38100" dir="2700000" algn="tl">
                    <a:srgbClr val="C0C0C0"/>
                  </a:outerShdw>
                </a:effectLst>
              </a:rPr>
              <a:t>Sistem prosesleri arasındaki bağımlılığın anlaşılması</a:t>
            </a:r>
          </a:p>
          <a:p>
            <a:pPr marL="533400" indent="-533400" algn="just">
              <a:lnSpc>
                <a:spcPct val="90000"/>
              </a:lnSpc>
              <a:buFont typeface="Wingdings" pitchFamily="2" charset="2"/>
              <a:buAutoNum type="arabicPeriod"/>
            </a:pPr>
            <a:r>
              <a:rPr lang="tr-TR" sz="2400">
                <a:solidFill>
                  <a:srgbClr val="3333CC"/>
                </a:solidFill>
                <a:effectLst>
                  <a:outerShdw blurRad="38100" dist="38100" dir="2700000" algn="tl">
                    <a:srgbClr val="C0C0C0"/>
                  </a:outerShdw>
                </a:effectLst>
              </a:rPr>
              <a:t>Sistemi ölçüm ve değerlendirme yoluyla geliştirme</a:t>
            </a:r>
          </a:p>
          <a:p>
            <a:pPr marL="533400" indent="-533400" algn="just">
              <a:lnSpc>
                <a:spcPct val="90000"/>
              </a:lnSpc>
              <a:buFont typeface="Wingdings" pitchFamily="2" charset="2"/>
              <a:buAutoNum type="arabicPeriod"/>
            </a:pPr>
            <a:r>
              <a:rPr lang="en-AU" sz="2400">
                <a:solidFill>
                  <a:srgbClr val="3333CC"/>
                </a:solidFill>
                <a:effectLst>
                  <a:outerShdw blurRad="38100" dist="38100" dir="2700000" algn="tl">
                    <a:srgbClr val="C0C0C0"/>
                  </a:outerShdw>
                </a:effectLst>
              </a:rPr>
              <a:t>Kaynak sınırlamalarını faaliyetler öncesi belirlemek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500"/>
                                        <p:tgtEl>
                                          <p:spTgt spid="3">
                                            <p:txEl>
                                              <p:pRg st="1" end="1"/>
                                            </p:txEl>
                                          </p:spTgt>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linds(horizontal)">
                                      <p:cBhvr>
                                        <p:cTn id="24" dur="500"/>
                                        <p:tgtEl>
                                          <p:spTgt spid="3">
                                            <p:txEl>
                                              <p:pRg st="3" end="3"/>
                                            </p:txEl>
                                          </p:spTgt>
                                        </p:tgtEl>
                                      </p:cBhvr>
                                    </p:animEffect>
                                  </p:childTnLst>
                                </p:cTn>
                              </p:par>
                            </p:childTnLst>
                          </p:cTn>
                        </p:par>
                        <p:par>
                          <p:cTn id="25" fill="hold">
                            <p:stCondLst>
                              <p:cond delay="2500"/>
                            </p:stCondLst>
                            <p:childTnLst>
                              <p:par>
                                <p:cTn id="26" presetID="3" presetClass="entr" presetSubtype="10"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linds(horizontal)">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build="p" autoUpdateAnimBg="0" advAuto="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76802"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76803"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CDA0F4B4-7BA2-43F5-B6D8-9C94766BF861}" type="slidenum">
              <a:rPr lang="en-US" sz="1400">
                <a:latin typeface="Arial Narrow" pitchFamily="34" charset="0"/>
              </a:rPr>
              <a:pPr algn="r" eaLnBrk="0" hangingPunct="0">
                <a:spcBef>
                  <a:spcPct val="50000"/>
                </a:spcBef>
              </a:pPr>
              <a:t>61</a:t>
            </a:fld>
            <a:endParaRPr lang="en-US" sz="1400">
              <a:latin typeface="Arial Narrow" pitchFamily="34" charset="0"/>
            </a:endParaRPr>
          </a:p>
        </p:txBody>
      </p:sp>
      <p:sp>
        <p:nvSpPr>
          <p:cNvPr id="77826" name="Rectangle 2"/>
          <p:cNvSpPr>
            <a:spLocks noGrp="1" noChangeArrowheads="1"/>
          </p:cNvSpPr>
          <p:nvPr>
            <p:ph type="title" idx="4294967295"/>
          </p:nvPr>
        </p:nvSpPr>
        <p:spPr>
          <a:noFill/>
        </p:spPr>
        <p:txBody>
          <a:bodyPr lIns="92075" tIns="46038" rIns="92075" bIns="46038" anchor="ctr"/>
          <a:lstStyle/>
          <a:p>
            <a:r>
              <a:rPr lang="tr-TR" sz="1800" b="1">
                <a:effectLst>
                  <a:outerShdw blurRad="38100" dist="38100" dir="2700000" algn="tl">
                    <a:srgbClr val="C0C0C0"/>
                  </a:outerShdw>
                </a:effectLst>
              </a:rPr>
              <a:t>6-</a:t>
            </a:r>
            <a:r>
              <a:rPr lang="en-AU" sz="1800" b="1">
                <a:effectLst>
                  <a:outerShdw blurRad="38100" dist="38100" dir="2700000" algn="tl">
                    <a:srgbClr val="C0C0C0"/>
                  </a:outerShdw>
                </a:effectLst>
              </a:rPr>
              <a:t>SÜREKLİ </a:t>
            </a:r>
            <a:r>
              <a:rPr lang="tr-TR" sz="1800" b="1">
                <a:effectLst>
                  <a:outerShdw blurRad="38100" dist="38100" dir="2700000" algn="tl">
                    <a:srgbClr val="C0C0C0"/>
                  </a:outerShdw>
                </a:effectLst>
              </a:rPr>
              <a:t> </a:t>
            </a:r>
            <a:r>
              <a:rPr lang="en-AU" sz="1800" b="1">
                <a:effectLst>
                  <a:outerShdw blurRad="38100" dist="38100" dir="2700000" algn="tl">
                    <a:srgbClr val="C0C0C0"/>
                  </a:outerShdw>
                </a:effectLst>
              </a:rPr>
              <a:t>İYİLEŞ</a:t>
            </a:r>
            <a:r>
              <a:rPr lang="tr-TR" sz="1800" b="1">
                <a:effectLst>
                  <a:outerShdw blurRad="38100" dist="38100" dir="2700000" algn="tl">
                    <a:srgbClr val="C0C0C0"/>
                  </a:outerShdw>
                </a:effectLst>
              </a:rPr>
              <a:t>TİR</a:t>
            </a:r>
            <a:r>
              <a:rPr lang="en-AU" sz="1800" b="1">
                <a:effectLst>
                  <a:outerShdw blurRad="38100" dist="38100" dir="2700000" algn="tl">
                    <a:srgbClr val="C0C0C0"/>
                  </a:outerShdw>
                </a:effectLst>
              </a:rPr>
              <a:t>ME</a:t>
            </a:r>
            <a:endParaRPr lang="en-AU" sz="1800">
              <a:solidFill>
                <a:schemeClr val="tx1"/>
              </a:solidFill>
              <a:effectLst>
                <a:outerShdw blurRad="38100" dist="38100" dir="2700000" algn="tl">
                  <a:srgbClr val="C0C0C0"/>
                </a:outerShdw>
              </a:effectLst>
            </a:endParaRPr>
          </a:p>
        </p:txBody>
      </p:sp>
      <p:sp>
        <p:nvSpPr>
          <p:cNvPr id="77827" name="Rectangle 3"/>
          <p:cNvSpPr>
            <a:spLocks noGrp="1" noChangeArrowheads="1"/>
          </p:cNvSpPr>
          <p:nvPr>
            <p:ph type="body" idx="4294967295"/>
          </p:nvPr>
        </p:nvSpPr>
        <p:spPr>
          <a:xfrm>
            <a:off x="685800" y="2057400"/>
            <a:ext cx="7772400" cy="4114800"/>
          </a:xfrm>
          <a:noFill/>
        </p:spPr>
        <p:txBody>
          <a:bodyPr lIns="92075" tIns="46038" rIns="92075" bIns="46038"/>
          <a:lstStyle/>
          <a:p>
            <a:r>
              <a:rPr lang="en-AU">
                <a:effectLst>
                  <a:outerShdw blurRad="38100" dist="38100" dir="2700000" algn="tl">
                    <a:srgbClr val="C0C0C0"/>
                  </a:outerShdw>
                </a:effectLst>
              </a:rPr>
              <a:t>Sürekli iyileş</a:t>
            </a:r>
            <a:r>
              <a:rPr lang="tr-TR">
                <a:effectLst>
                  <a:outerShdw blurRad="38100" dist="38100" dir="2700000" algn="tl">
                    <a:srgbClr val="C0C0C0"/>
                  </a:outerShdw>
                </a:effectLst>
              </a:rPr>
              <a:t>tir</a:t>
            </a:r>
            <a:r>
              <a:rPr lang="en-AU">
                <a:effectLst>
                  <a:outerShdw blurRad="38100" dist="38100" dir="2700000" algn="tl">
                    <a:srgbClr val="C0C0C0"/>
                  </a:outerShdw>
                </a:effectLst>
              </a:rPr>
              <a:t>me kuruluşun en kalıcı amacı olmalıdır.	</a:t>
            </a:r>
          </a:p>
        </p:txBody>
      </p:sp>
      <p:sp>
        <p:nvSpPr>
          <p:cNvPr id="77828" name="Rectangle 4"/>
          <p:cNvSpPr>
            <a:spLocks noChangeArrowheads="1"/>
          </p:cNvSpPr>
          <p:nvPr/>
        </p:nvSpPr>
        <p:spPr bwMode="auto">
          <a:xfrm>
            <a:off x="3359150" y="2901950"/>
            <a:ext cx="1968500" cy="469900"/>
          </a:xfrm>
          <a:prstGeom prst="rect">
            <a:avLst/>
          </a:prstGeom>
          <a:noFill/>
          <a:ln w="12700">
            <a:solidFill>
              <a:schemeClr val="tx1"/>
            </a:solidFill>
            <a:miter lim="800000"/>
            <a:headEnd/>
            <a:tailEnd/>
          </a:ln>
        </p:spPr>
        <p:txBody>
          <a:bodyPr lIns="92075" tIns="46038" rIns="92075" bIns="46038">
            <a:spAutoFit/>
          </a:bodyPr>
          <a:lstStyle/>
          <a:p>
            <a:pPr algn="ctr" eaLnBrk="0" hangingPunct="0">
              <a:spcBef>
                <a:spcPct val="50000"/>
              </a:spcBef>
            </a:pPr>
            <a:r>
              <a:rPr lang="en-AU"/>
              <a:t>PLANLA</a:t>
            </a:r>
          </a:p>
        </p:txBody>
      </p:sp>
      <p:sp>
        <p:nvSpPr>
          <p:cNvPr id="77829" name="Rectangle 5"/>
          <p:cNvSpPr>
            <a:spLocks noChangeArrowheads="1"/>
          </p:cNvSpPr>
          <p:nvPr/>
        </p:nvSpPr>
        <p:spPr bwMode="auto">
          <a:xfrm>
            <a:off x="5692775" y="3863975"/>
            <a:ext cx="1844675" cy="469900"/>
          </a:xfrm>
          <a:prstGeom prst="rect">
            <a:avLst/>
          </a:prstGeom>
          <a:noFill/>
          <a:ln w="12700">
            <a:solidFill>
              <a:schemeClr val="tx1"/>
            </a:solidFill>
            <a:miter lim="800000"/>
            <a:headEnd/>
            <a:tailEnd/>
          </a:ln>
        </p:spPr>
        <p:txBody>
          <a:bodyPr lIns="92075" tIns="46038" rIns="92075" bIns="46038">
            <a:spAutoFit/>
          </a:bodyPr>
          <a:lstStyle/>
          <a:p>
            <a:pPr algn="ctr" eaLnBrk="0" hangingPunct="0"/>
            <a:r>
              <a:rPr lang="en-AU"/>
              <a:t>UYGULA</a:t>
            </a:r>
          </a:p>
        </p:txBody>
      </p:sp>
      <p:sp>
        <p:nvSpPr>
          <p:cNvPr id="77830" name="Rectangle 6"/>
          <p:cNvSpPr>
            <a:spLocks noChangeArrowheads="1"/>
          </p:cNvSpPr>
          <p:nvPr/>
        </p:nvSpPr>
        <p:spPr bwMode="auto">
          <a:xfrm>
            <a:off x="3411538" y="5006975"/>
            <a:ext cx="1939925" cy="469900"/>
          </a:xfrm>
          <a:prstGeom prst="rect">
            <a:avLst/>
          </a:prstGeom>
          <a:noFill/>
          <a:ln w="12700">
            <a:solidFill>
              <a:schemeClr val="tx1"/>
            </a:solidFill>
            <a:miter lim="800000"/>
            <a:headEnd/>
            <a:tailEnd/>
          </a:ln>
        </p:spPr>
        <p:txBody>
          <a:bodyPr wrap="none" lIns="92075" tIns="46038" rIns="92075" bIns="46038">
            <a:spAutoFit/>
          </a:bodyPr>
          <a:lstStyle/>
          <a:p>
            <a:pPr algn="ctr" eaLnBrk="0" hangingPunct="0"/>
            <a:r>
              <a:rPr lang="en-AU"/>
              <a:t>KONTROL ET</a:t>
            </a:r>
          </a:p>
        </p:txBody>
      </p:sp>
      <p:sp>
        <p:nvSpPr>
          <p:cNvPr id="77831" name="Rectangle 7"/>
          <p:cNvSpPr>
            <a:spLocks noChangeArrowheads="1"/>
          </p:cNvSpPr>
          <p:nvPr/>
        </p:nvSpPr>
        <p:spPr bwMode="auto">
          <a:xfrm>
            <a:off x="1417638" y="3940175"/>
            <a:ext cx="1627187" cy="469900"/>
          </a:xfrm>
          <a:prstGeom prst="rect">
            <a:avLst/>
          </a:prstGeom>
          <a:noFill/>
          <a:ln w="12700">
            <a:solidFill>
              <a:schemeClr val="tx1"/>
            </a:solidFill>
            <a:miter lim="800000"/>
            <a:headEnd/>
            <a:tailEnd/>
          </a:ln>
        </p:spPr>
        <p:txBody>
          <a:bodyPr wrap="none" lIns="92075" tIns="46038" rIns="92075" bIns="46038">
            <a:spAutoFit/>
          </a:bodyPr>
          <a:lstStyle/>
          <a:p>
            <a:pPr algn="ctr" eaLnBrk="0" hangingPunct="0"/>
            <a:r>
              <a:rPr lang="en-AU"/>
              <a:t>ÖNLEM AL</a:t>
            </a:r>
          </a:p>
        </p:txBody>
      </p:sp>
      <p:graphicFrame>
        <p:nvGraphicFramePr>
          <p:cNvPr id="482304" name="Object 1024"/>
          <p:cNvGraphicFramePr>
            <a:graphicFrameLocks/>
          </p:cNvGraphicFramePr>
          <p:nvPr/>
        </p:nvGraphicFramePr>
        <p:xfrm>
          <a:off x="3711575" y="3451225"/>
          <a:ext cx="1411288" cy="1504950"/>
        </p:xfrm>
        <a:graphic>
          <a:graphicData uri="http://schemas.openxmlformats.org/presentationml/2006/ole">
            <p:oleObj spid="_x0000_s76810" name="Clip" r:id="rId3" imgW="3660480" imgH="3601800" progId="MS_ClipArt_Gallery.2">
              <p:embed/>
            </p:oleObj>
          </a:graphicData>
        </a:graphic>
      </p:graphicFrame>
      <p:sp>
        <p:nvSpPr>
          <p:cNvPr id="60418"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a:solidFill>
                  <a:schemeClr val="bg1"/>
                </a:solidFill>
                <a:effectLst>
                  <a:outerShdw blurRad="38100" dist="38100" dir="2700000" algn="tl">
                    <a:srgbClr val="000000"/>
                  </a:outerShdw>
                </a:effectLst>
                <a:latin typeface="Verdana" pitchFamily="34" charset="0"/>
              </a:rPr>
              <a:t>6- SÜREKLİ İYİLEŞTİRME </a:t>
            </a:r>
            <a:endParaRPr lang="en-AU">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7826"/>
                                        </p:tgtEl>
                                        <p:attrNameLst>
                                          <p:attrName>style.visibility</p:attrName>
                                        </p:attrNameLst>
                                      </p:cBhvr>
                                      <p:to>
                                        <p:strVal val="visible"/>
                                      </p:to>
                                    </p:set>
                                    <p:anim calcmode="lin" valueType="num">
                                      <p:cBhvr additive="base">
                                        <p:cTn id="7" dur="500" fill="hold"/>
                                        <p:tgtEl>
                                          <p:spTgt spid="77826"/>
                                        </p:tgtEl>
                                        <p:attrNameLst>
                                          <p:attrName>ppt_x</p:attrName>
                                        </p:attrNameLst>
                                      </p:cBhvr>
                                      <p:tavLst>
                                        <p:tav tm="0">
                                          <p:val>
                                            <p:strVal val="0-#ppt_w/2"/>
                                          </p:val>
                                        </p:tav>
                                        <p:tav tm="100000">
                                          <p:val>
                                            <p:strVal val="#ppt_x"/>
                                          </p:val>
                                        </p:tav>
                                      </p:tavLst>
                                    </p:anim>
                                    <p:anim calcmode="lin" valueType="num">
                                      <p:cBhvr additive="base">
                                        <p:cTn id="8" dur="500" fill="hold"/>
                                        <p:tgtEl>
                                          <p:spTgt spid="778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77827">
                                            <p:txEl>
                                              <p:pRg st="0" end="0"/>
                                            </p:txEl>
                                          </p:spTgt>
                                        </p:tgtEl>
                                        <p:attrNameLst>
                                          <p:attrName>style.visibility</p:attrName>
                                        </p:attrNameLst>
                                      </p:cBhvr>
                                      <p:to>
                                        <p:strVal val="visible"/>
                                      </p:to>
                                    </p:set>
                                    <p:animEffect transition="in" filter="blinds(horizontal)">
                                      <p:cBhvr>
                                        <p:cTn id="12" dur="500"/>
                                        <p:tgtEl>
                                          <p:spTgt spid="77827">
                                            <p:txEl>
                                              <p:pRg st="0" end="0"/>
                                            </p:txEl>
                                          </p:spTgt>
                                        </p:tgtEl>
                                      </p:cBhvr>
                                    </p:animEffect>
                                  </p:childTnLst>
                                </p:cTn>
                              </p:par>
                            </p:childTnLst>
                          </p:cTn>
                        </p:par>
                        <p:par>
                          <p:cTn id="13" fill="hold">
                            <p:stCondLst>
                              <p:cond delay="1000"/>
                            </p:stCondLst>
                            <p:childTnLst>
                              <p:par>
                                <p:cTn id="14" presetID="2" presetClass="entr" presetSubtype="3" fill="hold" grpId="0" nodeType="afterEffect">
                                  <p:stCondLst>
                                    <p:cond delay="0"/>
                                  </p:stCondLst>
                                  <p:childTnLst>
                                    <p:set>
                                      <p:cBhvr>
                                        <p:cTn id="15" dur="1" fill="hold">
                                          <p:stCondLst>
                                            <p:cond delay="0"/>
                                          </p:stCondLst>
                                        </p:cTn>
                                        <p:tgtEl>
                                          <p:spTgt spid="77828"/>
                                        </p:tgtEl>
                                        <p:attrNameLst>
                                          <p:attrName>style.visibility</p:attrName>
                                        </p:attrNameLst>
                                      </p:cBhvr>
                                      <p:to>
                                        <p:strVal val="visible"/>
                                      </p:to>
                                    </p:set>
                                    <p:anim calcmode="lin" valueType="num">
                                      <p:cBhvr additive="base">
                                        <p:cTn id="16" dur="500" fill="hold"/>
                                        <p:tgtEl>
                                          <p:spTgt spid="77828"/>
                                        </p:tgtEl>
                                        <p:attrNameLst>
                                          <p:attrName>ppt_x</p:attrName>
                                        </p:attrNameLst>
                                      </p:cBhvr>
                                      <p:tavLst>
                                        <p:tav tm="0">
                                          <p:val>
                                            <p:strVal val="1+#ppt_w/2"/>
                                          </p:val>
                                        </p:tav>
                                        <p:tav tm="100000">
                                          <p:val>
                                            <p:strVal val="#ppt_x"/>
                                          </p:val>
                                        </p:tav>
                                      </p:tavLst>
                                    </p:anim>
                                    <p:anim calcmode="lin" valueType="num">
                                      <p:cBhvr additive="base">
                                        <p:cTn id="17" dur="500" fill="hold"/>
                                        <p:tgtEl>
                                          <p:spTgt spid="77828"/>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6" fill="hold" grpId="0" nodeType="clickEffect">
                                  <p:stCondLst>
                                    <p:cond delay="0"/>
                                  </p:stCondLst>
                                  <p:childTnLst>
                                    <p:set>
                                      <p:cBhvr>
                                        <p:cTn id="21" dur="1" fill="hold">
                                          <p:stCondLst>
                                            <p:cond delay="0"/>
                                          </p:stCondLst>
                                        </p:cTn>
                                        <p:tgtEl>
                                          <p:spTgt spid="77829"/>
                                        </p:tgtEl>
                                        <p:attrNameLst>
                                          <p:attrName>style.visibility</p:attrName>
                                        </p:attrNameLst>
                                      </p:cBhvr>
                                      <p:to>
                                        <p:strVal val="visible"/>
                                      </p:to>
                                    </p:set>
                                    <p:anim calcmode="lin" valueType="num">
                                      <p:cBhvr additive="base">
                                        <p:cTn id="22" dur="500" fill="hold"/>
                                        <p:tgtEl>
                                          <p:spTgt spid="77829"/>
                                        </p:tgtEl>
                                        <p:attrNameLst>
                                          <p:attrName>ppt_x</p:attrName>
                                        </p:attrNameLst>
                                      </p:cBhvr>
                                      <p:tavLst>
                                        <p:tav tm="0">
                                          <p:val>
                                            <p:strVal val="1+#ppt_w/2"/>
                                          </p:val>
                                        </p:tav>
                                        <p:tav tm="100000">
                                          <p:val>
                                            <p:strVal val="#ppt_x"/>
                                          </p:val>
                                        </p:tav>
                                      </p:tavLst>
                                    </p:anim>
                                    <p:anim calcmode="lin" valueType="num">
                                      <p:cBhvr additive="base">
                                        <p:cTn id="23" dur="500" fill="hold"/>
                                        <p:tgtEl>
                                          <p:spTgt spid="77829"/>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12" fill="hold" grpId="0" nodeType="afterEffect">
                                  <p:stCondLst>
                                    <p:cond delay="0"/>
                                  </p:stCondLst>
                                  <p:childTnLst>
                                    <p:set>
                                      <p:cBhvr>
                                        <p:cTn id="26" dur="1" fill="hold">
                                          <p:stCondLst>
                                            <p:cond delay="0"/>
                                          </p:stCondLst>
                                        </p:cTn>
                                        <p:tgtEl>
                                          <p:spTgt spid="77830"/>
                                        </p:tgtEl>
                                        <p:attrNameLst>
                                          <p:attrName>style.visibility</p:attrName>
                                        </p:attrNameLst>
                                      </p:cBhvr>
                                      <p:to>
                                        <p:strVal val="visible"/>
                                      </p:to>
                                    </p:set>
                                    <p:anim calcmode="lin" valueType="num">
                                      <p:cBhvr additive="base">
                                        <p:cTn id="27" dur="500" fill="hold"/>
                                        <p:tgtEl>
                                          <p:spTgt spid="77830"/>
                                        </p:tgtEl>
                                        <p:attrNameLst>
                                          <p:attrName>ppt_x</p:attrName>
                                        </p:attrNameLst>
                                      </p:cBhvr>
                                      <p:tavLst>
                                        <p:tav tm="0">
                                          <p:val>
                                            <p:strVal val="0-#ppt_w/2"/>
                                          </p:val>
                                        </p:tav>
                                        <p:tav tm="100000">
                                          <p:val>
                                            <p:strVal val="#ppt_x"/>
                                          </p:val>
                                        </p:tav>
                                      </p:tavLst>
                                    </p:anim>
                                    <p:anim calcmode="lin" valueType="num">
                                      <p:cBhvr additive="base">
                                        <p:cTn id="28" dur="500" fill="hold"/>
                                        <p:tgtEl>
                                          <p:spTgt spid="77830"/>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 presetClass="entr" presetSubtype="9" fill="hold" grpId="0" nodeType="afterEffect">
                                  <p:stCondLst>
                                    <p:cond delay="0"/>
                                  </p:stCondLst>
                                  <p:childTnLst>
                                    <p:set>
                                      <p:cBhvr>
                                        <p:cTn id="31" dur="1" fill="hold">
                                          <p:stCondLst>
                                            <p:cond delay="0"/>
                                          </p:stCondLst>
                                        </p:cTn>
                                        <p:tgtEl>
                                          <p:spTgt spid="77831"/>
                                        </p:tgtEl>
                                        <p:attrNameLst>
                                          <p:attrName>style.visibility</p:attrName>
                                        </p:attrNameLst>
                                      </p:cBhvr>
                                      <p:to>
                                        <p:strVal val="visible"/>
                                      </p:to>
                                    </p:set>
                                    <p:anim calcmode="lin" valueType="num">
                                      <p:cBhvr additive="base">
                                        <p:cTn id="32" dur="500" fill="hold"/>
                                        <p:tgtEl>
                                          <p:spTgt spid="77831"/>
                                        </p:tgtEl>
                                        <p:attrNameLst>
                                          <p:attrName>ppt_x</p:attrName>
                                        </p:attrNameLst>
                                      </p:cBhvr>
                                      <p:tavLst>
                                        <p:tav tm="0">
                                          <p:val>
                                            <p:strVal val="0-#ppt_w/2"/>
                                          </p:val>
                                        </p:tav>
                                        <p:tav tm="100000">
                                          <p:val>
                                            <p:strVal val="#ppt_x"/>
                                          </p:val>
                                        </p:tav>
                                      </p:tavLst>
                                    </p:anim>
                                    <p:anim calcmode="lin" valueType="num">
                                      <p:cBhvr additive="base">
                                        <p:cTn id="33" dur="500" fill="hold"/>
                                        <p:tgtEl>
                                          <p:spTgt spid="77831"/>
                                        </p:tgtEl>
                                        <p:attrNameLst>
                                          <p:attrName>ppt_y</p:attrName>
                                        </p:attrNameLst>
                                      </p:cBhvr>
                                      <p:tavLst>
                                        <p:tav tm="0">
                                          <p:val>
                                            <p:strVal val="0-#ppt_h/2"/>
                                          </p:val>
                                        </p:tav>
                                        <p:tav tm="100000">
                                          <p:val>
                                            <p:strVal val="#ppt_y"/>
                                          </p:val>
                                        </p:tav>
                                      </p:tavLst>
                                    </p:anim>
                                  </p:childTnLst>
                                </p:cTn>
                              </p:par>
                            </p:childTnLst>
                          </p:cTn>
                        </p:par>
                        <p:par>
                          <p:cTn id="34" fill="hold">
                            <p:stCondLst>
                              <p:cond delay="1500"/>
                            </p:stCondLst>
                            <p:childTnLst>
                              <p:par>
                                <p:cTn id="35" presetID="22" presetClass="entr" presetSubtype="4" fill="hold" nodeType="afterEffect">
                                  <p:stCondLst>
                                    <p:cond delay="0"/>
                                  </p:stCondLst>
                                  <p:childTnLst>
                                    <p:set>
                                      <p:cBhvr>
                                        <p:cTn id="36" dur="1" fill="hold">
                                          <p:stCondLst>
                                            <p:cond delay="0"/>
                                          </p:stCondLst>
                                        </p:cTn>
                                        <p:tgtEl>
                                          <p:spTgt spid="482304"/>
                                        </p:tgtEl>
                                        <p:attrNameLst>
                                          <p:attrName>style.visibility</p:attrName>
                                        </p:attrNameLst>
                                      </p:cBhvr>
                                      <p:to>
                                        <p:strVal val="visible"/>
                                      </p:to>
                                    </p:set>
                                    <p:animEffect transition="in" filter="wipe(down)">
                                      <p:cBhvr>
                                        <p:cTn id="37" dur="500"/>
                                        <p:tgtEl>
                                          <p:spTgt spid="482304"/>
                                        </p:tgtEl>
                                      </p:cBhvr>
                                    </p:animEffect>
                                  </p:childTnLst>
                                </p:cTn>
                              </p:par>
                            </p:childTnLst>
                          </p:cTn>
                        </p:par>
                        <p:par>
                          <p:cTn id="38" fill="hold">
                            <p:stCondLst>
                              <p:cond delay="2000"/>
                            </p:stCondLst>
                            <p:childTnLst>
                              <p:par>
                                <p:cTn id="39" presetID="2" presetClass="entr" presetSubtype="8" fill="hold" grpId="0" nodeType="afterEffect">
                                  <p:stCondLst>
                                    <p:cond delay="0"/>
                                  </p:stCondLst>
                                  <p:childTnLst>
                                    <p:set>
                                      <p:cBhvr>
                                        <p:cTn id="40" dur="1" fill="hold">
                                          <p:stCondLst>
                                            <p:cond delay="0"/>
                                          </p:stCondLst>
                                        </p:cTn>
                                        <p:tgtEl>
                                          <p:spTgt spid="60418"/>
                                        </p:tgtEl>
                                        <p:attrNameLst>
                                          <p:attrName>style.visibility</p:attrName>
                                        </p:attrNameLst>
                                      </p:cBhvr>
                                      <p:to>
                                        <p:strVal val="visible"/>
                                      </p:to>
                                    </p:set>
                                    <p:anim calcmode="lin" valueType="num">
                                      <p:cBhvr additive="base">
                                        <p:cTn id="41" dur="500" fill="hold"/>
                                        <p:tgtEl>
                                          <p:spTgt spid="60418"/>
                                        </p:tgtEl>
                                        <p:attrNameLst>
                                          <p:attrName>ppt_x</p:attrName>
                                        </p:attrNameLst>
                                      </p:cBhvr>
                                      <p:tavLst>
                                        <p:tav tm="0">
                                          <p:val>
                                            <p:strVal val="0-#ppt_w/2"/>
                                          </p:val>
                                        </p:tav>
                                        <p:tav tm="100000">
                                          <p:val>
                                            <p:strVal val="#ppt_x"/>
                                          </p:val>
                                        </p:tav>
                                      </p:tavLst>
                                    </p:anim>
                                    <p:anim calcmode="lin" valueType="num">
                                      <p:cBhvr additive="base">
                                        <p:cTn id="42" dur="500" fill="hold"/>
                                        <p:tgtEl>
                                          <p:spTgt spid="604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utoUpdateAnimBg="0"/>
      <p:bldP spid="77827" grpId="0" build="p" autoUpdateAnimBg="0" advAuto="0"/>
      <p:bldP spid="77828" grpId="0" animBg="1" autoUpdateAnimBg="0"/>
      <p:bldP spid="77829" grpId="0" animBg="1" autoUpdateAnimBg="0"/>
      <p:bldP spid="77830" grpId="0" animBg="1" autoUpdateAnimBg="0"/>
      <p:bldP spid="77831" grpId="0" animBg="1" autoUpdateAnimBg="0"/>
      <p:bldP spid="60418" grpId="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77826"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77827"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47C6AB69-A532-4B2A-B40A-C55343C5739A}" type="slidenum">
              <a:rPr lang="en-US" sz="1400">
                <a:latin typeface="Arial Narrow" pitchFamily="34" charset="0"/>
              </a:rPr>
              <a:pPr algn="r" eaLnBrk="0" hangingPunct="0">
                <a:spcBef>
                  <a:spcPct val="50000"/>
                </a:spcBef>
              </a:pPr>
              <a:t>62</a:t>
            </a:fld>
            <a:endParaRPr lang="en-US" sz="1400">
              <a:latin typeface="Arial Narrow" pitchFamily="34" charset="0"/>
            </a:endParaRPr>
          </a:p>
        </p:txBody>
      </p:sp>
      <p:sp>
        <p:nvSpPr>
          <p:cNvPr id="78850" name="Rectangle 2"/>
          <p:cNvSpPr>
            <a:spLocks noGrp="1" noChangeArrowheads="1"/>
          </p:cNvSpPr>
          <p:nvPr>
            <p:ph type="title" idx="4294967295"/>
          </p:nvPr>
        </p:nvSpPr>
        <p:spPr/>
        <p:txBody>
          <a:bodyPr/>
          <a:lstStyle/>
          <a:p>
            <a:r>
              <a:rPr lang="en-AU">
                <a:effectLst>
                  <a:outerShdw blurRad="38100" dist="38100" dir="2700000" algn="tl">
                    <a:srgbClr val="000000"/>
                  </a:outerShdw>
                </a:effectLst>
              </a:rPr>
              <a:t>Uygulama</a:t>
            </a:r>
          </a:p>
        </p:txBody>
      </p:sp>
      <p:sp>
        <p:nvSpPr>
          <p:cNvPr id="78851" name="Rectangle 3"/>
          <p:cNvSpPr>
            <a:spLocks noGrp="1" noChangeArrowheads="1"/>
          </p:cNvSpPr>
          <p:nvPr>
            <p:ph type="body" idx="4294967295"/>
          </p:nvPr>
        </p:nvSpPr>
        <p:spPr>
          <a:xfrm>
            <a:off x="1090613" y="2057400"/>
            <a:ext cx="7772400" cy="4114800"/>
          </a:xfrm>
        </p:spPr>
        <p:txBody>
          <a:bodyPr/>
          <a:lstStyle/>
          <a:p>
            <a:pPr marL="609600" indent="-609600" algn="just">
              <a:lnSpc>
                <a:spcPct val="90000"/>
              </a:lnSpc>
              <a:buFont typeface="Monotype Sorts" charset="2"/>
              <a:buAutoNum type="arabicPeriod"/>
            </a:pPr>
            <a:r>
              <a:rPr lang="tr-TR" sz="1800">
                <a:effectLst>
                  <a:outerShdw blurRad="38100" dist="38100" dir="2700000" algn="tl">
                    <a:srgbClr val="C0C0C0"/>
                  </a:outerShdw>
                </a:effectLst>
              </a:rPr>
              <a:t>Gelişmelerin uygulanması</a:t>
            </a:r>
          </a:p>
          <a:p>
            <a:pPr marL="609600" indent="-609600" algn="just">
              <a:lnSpc>
                <a:spcPct val="90000"/>
              </a:lnSpc>
              <a:buFont typeface="Monotype Sorts" charset="2"/>
              <a:buAutoNum type="arabicPeriod"/>
            </a:pPr>
            <a:r>
              <a:rPr lang="tr-TR" sz="1800">
                <a:effectLst>
                  <a:outerShdw blurRad="38100" dist="38100" dir="2700000" algn="tl">
                    <a:srgbClr val="C0C0C0"/>
                  </a:outerShdw>
                </a:effectLst>
              </a:rPr>
              <a:t>Potansiyel gelişme alanlarının tanımlanması için belirlenmiş </a:t>
            </a:r>
            <a:r>
              <a:rPr lang="tr-TR" sz="1800">
                <a:solidFill>
                  <a:srgbClr val="FF3300"/>
                </a:solidFill>
                <a:effectLst>
                  <a:outerShdw blurRad="38100" dist="38100" dir="2700000" algn="tl">
                    <a:srgbClr val="C0C0C0"/>
                  </a:outerShdw>
                </a:effectLst>
              </a:rPr>
              <a:t>mükemmellik kriterlerini kullanarak periyodik tetkiklerin yapılması</a:t>
            </a:r>
          </a:p>
          <a:p>
            <a:pPr marL="609600" indent="-609600" algn="just">
              <a:lnSpc>
                <a:spcPct val="90000"/>
              </a:lnSpc>
              <a:buFont typeface="Monotype Sorts" charset="2"/>
              <a:buAutoNum type="arabicPeriod"/>
            </a:pPr>
            <a:r>
              <a:rPr lang="tr-TR" sz="1800" b="1">
                <a:solidFill>
                  <a:srgbClr val="FF3300"/>
                </a:solidFill>
                <a:effectLst>
                  <a:outerShdw blurRad="38100" dist="38100" dir="2700000" algn="tl">
                    <a:srgbClr val="C0C0C0"/>
                  </a:outerShdw>
                </a:effectLst>
              </a:rPr>
              <a:t>Tüm proseslerin etkinliğinin ve verimliliğinin sürekli iyileştirilmesi</a:t>
            </a:r>
          </a:p>
          <a:p>
            <a:pPr marL="609600" indent="-609600" algn="just">
              <a:lnSpc>
                <a:spcPct val="90000"/>
              </a:lnSpc>
              <a:buFont typeface="Monotype Sorts" charset="2"/>
              <a:buAutoNum type="arabicPeriod"/>
            </a:pPr>
            <a:r>
              <a:rPr lang="tr-TR" sz="1800">
                <a:solidFill>
                  <a:srgbClr val="FF3300"/>
                </a:solidFill>
                <a:effectLst>
                  <a:outerShdw blurRad="38100" dist="38100" dir="2700000" algn="tl">
                    <a:srgbClr val="C0C0C0"/>
                  </a:outerShdw>
                </a:effectLst>
              </a:rPr>
              <a:t>Önleme</a:t>
            </a:r>
            <a:r>
              <a:rPr lang="tr-TR" sz="1800">
                <a:effectLst>
                  <a:outerShdw blurRad="38100" dist="38100" dir="2700000" algn="tl">
                    <a:srgbClr val="C0C0C0"/>
                  </a:outerShdw>
                </a:effectLst>
              </a:rPr>
              <a:t> tabanlı aktivitelerin özendirilmesi</a:t>
            </a:r>
          </a:p>
          <a:p>
            <a:pPr marL="609600" indent="-609600" algn="just">
              <a:lnSpc>
                <a:spcPct val="90000"/>
              </a:lnSpc>
              <a:buFont typeface="Monotype Sorts" charset="2"/>
              <a:buAutoNum type="arabicPeriod"/>
            </a:pPr>
            <a:r>
              <a:rPr lang="tr-TR" sz="1600" b="1">
                <a:solidFill>
                  <a:srgbClr val="FF3300"/>
                </a:solidFill>
                <a:effectLst>
                  <a:outerShdw blurRad="38100" dist="38100" dir="2700000" algn="tl">
                    <a:srgbClr val="C0C0C0"/>
                  </a:outerShdw>
                </a:effectLst>
              </a:rPr>
              <a:t>Kuruluştaki her kişinin  uygun sürekli iyileştirme araç ve metodlarıyla donatılması  için eğitim ve öğretim </a:t>
            </a:r>
          </a:p>
          <a:p>
            <a:pPr marL="1752600" lvl="3" indent="-381000" algn="just">
              <a:lnSpc>
                <a:spcPct val="90000"/>
              </a:lnSpc>
            </a:pPr>
            <a:r>
              <a:rPr lang="tr-TR" sz="1600" b="1">
                <a:solidFill>
                  <a:srgbClr val="FF3300"/>
                </a:solidFill>
                <a:effectLst>
                  <a:outerShdw blurRad="38100" dist="38100" dir="2700000" algn="tl">
                    <a:srgbClr val="C0C0C0"/>
                  </a:outerShdw>
                </a:effectLst>
              </a:rPr>
              <a:t>-PUKÖ Döngüsü</a:t>
            </a:r>
          </a:p>
          <a:p>
            <a:pPr marL="1752600" lvl="3" indent="-381000" algn="just">
              <a:lnSpc>
                <a:spcPct val="90000"/>
              </a:lnSpc>
            </a:pPr>
            <a:r>
              <a:rPr lang="tr-TR" sz="1600" b="1">
                <a:solidFill>
                  <a:srgbClr val="FF3300"/>
                </a:solidFill>
                <a:effectLst>
                  <a:outerShdw blurRad="38100" dist="38100" dir="2700000" algn="tl">
                    <a:srgbClr val="C0C0C0"/>
                  </a:outerShdw>
                </a:effectLst>
              </a:rPr>
              <a:t>-Problem Çözme</a:t>
            </a:r>
          </a:p>
          <a:p>
            <a:pPr marL="1752600" lvl="3" indent="-381000" algn="just">
              <a:lnSpc>
                <a:spcPct val="90000"/>
              </a:lnSpc>
            </a:pPr>
            <a:r>
              <a:rPr lang="tr-TR" sz="1600" b="1">
                <a:solidFill>
                  <a:srgbClr val="FF3300"/>
                </a:solidFill>
                <a:effectLst>
                  <a:outerShdw blurRad="38100" dist="38100" dir="2700000" algn="tl">
                    <a:srgbClr val="C0C0C0"/>
                  </a:outerShdw>
                </a:effectLst>
              </a:rPr>
              <a:t>-Proses Mühendislği</a:t>
            </a:r>
          </a:p>
          <a:p>
            <a:pPr marL="1752600" lvl="3" indent="-381000" algn="just">
              <a:lnSpc>
                <a:spcPct val="90000"/>
              </a:lnSpc>
            </a:pPr>
            <a:r>
              <a:rPr lang="tr-TR" sz="1600" b="1">
                <a:solidFill>
                  <a:srgbClr val="FF3300"/>
                </a:solidFill>
                <a:effectLst>
                  <a:outerShdw blurRad="38100" dist="38100" dir="2700000" algn="tl">
                    <a:srgbClr val="C0C0C0"/>
                  </a:outerShdw>
                </a:effectLst>
              </a:rPr>
              <a:t>-Proses İyileştirme</a:t>
            </a:r>
          </a:p>
          <a:p>
            <a:pPr marL="609600" indent="-609600" algn="just">
              <a:lnSpc>
                <a:spcPct val="90000"/>
              </a:lnSpc>
              <a:buFont typeface="Wingdings" pitchFamily="2" charset="2"/>
              <a:buAutoNum type="arabicPeriod"/>
            </a:pPr>
            <a:r>
              <a:rPr lang="tr-TR" sz="1800">
                <a:effectLst>
                  <a:outerShdw blurRad="38100" dist="38100" dir="2700000" algn="tl">
                    <a:srgbClr val="C0C0C0"/>
                  </a:outerShdw>
                </a:effectLst>
              </a:rPr>
              <a:t>İyileştirmeleri izlemek, kılavuzluk için ölçüm ve hedefler yerleştirmek</a:t>
            </a:r>
          </a:p>
          <a:p>
            <a:pPr marL="609600" indent="-609600" algn="just">
              <a:lnSpc>
                <a:spcPct val="90000"/>
              </a:lnSpc>
              <a:buFont typeface="Wingdings" pitchFamily="2" charset="2"/>
              <a:buAutoNum type="arabicPeriod"/>
            </a:pPr>
            <a:r>
              <a:rPr lang="tr-TR" sz="1800">
                <a:solidFill>
                  <a:srgbClr val="FF3300"/>
                </a:solidFill>
                <a:effectLst>
                  <a:outerShdw blurRad="38100" dist="38100" dir="2700000" algn="tl">
                    <a:srgbClr val="C0C0C0"/>
                  </a:outerShdw>
                </a:effectLst>
              </a:rPr>
              <a:t>İyileştirmelerin farkına varmak</a:t>
            </a:r>
            <a:endParaRPr lang="tr-TR" sz="2400">
              <a:solidFill>
                <a:srgbClr val="FF3300"/>
              </a:solidFill>
              <a:effectLst>
                <a:outerShdw blurRad="38100" dist="38100" dir="2700000" algn="tl">
                  <a:srgbClr val="C0C0C0"/>
                </a:outerShdw>
              </a:effectLst>
            </a:endParaRPr>
          </a:p>
          <a:p>
            <a:pPr marL="609600" indent="-609600">
              <a:lnSpc>
                <a:spcPct val="90000"/>
              </a:lnSpc>
              <a:buFont typeface="Wingdings" pitchFamily="2" charset="2"/>
              <a:buNone/>
            </a:pPr>
            <a:endParaRPr lang="en-AU">
              <a:solidFill>
                <a:srgbClr val="FF3300"/>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additive="base">
                                        <p:cTn id="7" dur="500" fill="hold"/>
                                        <p:tgtEl>
                                          <p:spTgt spid="78850"/>
                                        </p:tgtEl>
                                        <p:attrNameLst>
                                          <p:attrName>ppt_x</p:attrName>
                                        </p:attrNameLst>
                                      </p:cBhvr>
                                      <p:tavLst>
                                        <p:tav tm="0">
                                          <p:val>
                                            <p:strVal val="0-#ppt_w/2"/>
                                          </p:val>
                                        </p:tav>
                                        <p:tav tm="100000">
                                          <p:val>
                                            <p:strVal val="#ppt_x"/>
                                          </p:val>
                                        </p:tav>
                                      </p:tavLst>
                                    </p:anim>
                                    <p:anim calcmode="lin" valueType="num">
                                      <p:cBhvr additive="base">
                                        <p:cTn id="8" dur="500" fill="hold"/>
                                        <p:tgtEl>
                                          <p:spTgt spid="788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78851">
                                            <p:txEl>
                                              <p:pRg st="0" end="0"/>
                                            </p:txEl>
                                          </p:spTgt>
                                        </p:tgtEl>
                                        <p:attrNameLst>
                                          <p:attrName>style.visibility</p:attrName>
                                        </p:attrNameLst>
                                      </p:cBhvr>
                                      <p:to>
                                        <p:strVal val="visible"/>
                                      </p:to>
                                    </p:set>
                                    <p:animEffect transition="in" filter="blinds(horizontal)">
                                      <p:cBhvr>
                                        <p:cTn id="12" dur="500"/>
                                        <p:tgtEl>
                                          <p:spTgt spid="78851">
                                            <p:txEl>
                                              <p:pRg st="0" end="0"/>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78851">
                                            <p:txEl>
                                              <p:pRg st="1" end="1"/>
                                            </p:txEl>
                                          </p:spTgt>
                                        </p:tgtEl>
                                        <p:attrNameLst>
                                          <p:attrName>style.visibility</p:attrName>
                                        </p:attrNameLst>
                                      </p:cBhvr>
                                      <p:to>
                                        <p:strVal val="visible"/>
                                      </p:to>
                                    </p:set>
                                    <p:animEffect transition="in" filter="blinds(horizontal)">
                                      <p:cBhvr>
                                        <p:cTn id="16" dur="500"/>
                                        <p:tgtEl>
                                          <p:spTgt spid="78851">
                                            <p:txEl>
                                              <p:pRg st="1" end="1"/>
                                            </p:txEl>
                                          </p:spTgt>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78851">
                                            <p:txEl>
                                              <p:pRg st="2" end="2"/>
                                            </p:txEl>
                                          </p:spTgt>
                                        </p:tgtEl>
                                        <p:attrNameLst>
                                          <p:attrName>style.visibility</p:attrName>
                                        </p:attrNameLst>
                                      </p:cBhvr>
                                      <p:to>
                                        <p:strVal val="visible"/>
                                      </p:to>
                                    </p:set>
                                    <p:animEffect transition="in" filter="blinds(horizontal)">
                                      <p:cBhvr>
                                        <p:cTn id="20" dur="500"/>
                                        <p:tgtEl>
                                          <p:spTgt spid="78851">
                                            <p:txEl>
                                              <p:pRg st="2" end="2"/>
                                            </p:txEl>
                                          </p:spTgt>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78851">
                                            <p:txEl>
                                              <p:pRg st="3" end="3"/>
                                            </p:txEl>
                                          </p:spTgt>
                                        </p:tgtEl>
                                        <p:attrNameLst>
                                          <p:attrName>style.visibility</p:attrName>
                                        </p:attrNameLst>
                                      </p:cBhvr>
                                      <p:to>
                                        <p:strVal val="visible"/>
                                      </p:to>
                                    </p:set>
                                    <p:animEffect transition="in" filter="blinds(horizontal)">
                                      <p:cBhvr>
                                        <p:cTn id="24" dur="500"/>
                                        <p:tgtEl>
                                          <p:spTgt spid="78851">
                                            <p:txEl>
                                              <p:pRg st="3" end="3"/>
                                            </p:txEl>
                                          </p:spTgt>
                                        </p:tgtEl>
                                      </p:cBhvr>
                                    </p:animEffect>
                                  </p:childTnLst>
                                </p:cTn>
                              </p:par>
                            </p:childTnLst>
                          </p:cTn>
                        </p:par>
                        <p:par>
                          <p:cTn id="25" fill="hold">
                            <p:stCondLst>
                              <p:cond delay="2500"/>
                            </p:stCondLst>
                            <p:childTnLst>
                              <p:par>
                                <p:cTn id="26" presetID="3" presetClass="entr" presetSubtype="10" fill="hold" grpId="0" nodeType="afterEffect">
                                  <p:stCondLst>
                                    <p:cond delay="0"/>
                                  </p:stCondLst>
                                  <p:childTnLst>
                                    <p:set>
                                      <p:cBhvr>
                                        <p:cTn id="27" dur="1" fill="hold">
                                          <p:stCondLst>
                                            <p:cond delay="0"/>
                                          </p:stCondLst>
                                        </p:cTn>
                                        <p:tgtEl>
                                          <p:spTgt spid="78851">
                                            <p:txEl>
                                              <p:pRg st="4" end="4"/>
                                            </p:txEl>
                                          </p:spTgt>
                                        </p:tgtEl>
                                        <p:attrNameLst>
                                          <p:attrName>style.visibility</p:attrName>
                                        </p:attrNameLst>
                                      </p:cBhvr>
                                      <p:to>
                                        <p:strVal val="visible"/>
                                      </p:to>
                                    </p:set>
                                    <p:animEffect transition="in" filter="blinds(horizontal)">
                                      <p:cBhvr>
                                        <p:cTn id="28" dur="500"/>
                                        <p:tgtEl>
                                          <p:spTgt spid="78851">
                                            <p:txEl>
                                              <p:pRg st="4" end="4"/>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8851">
                                            <p:txEl>
                                              <p:pRg st="5" end="5"/>
                                            </p:txEl>
                                          </p:spTgt>
                                        </p:tgtEl>
                                        <p:attrNameLst>
                                          <p:attrName>style.visibility</p:attrName>
                                        </p:attrNameLst>
                                      </p:cBhvr>
                                      <p:to>
                                        <p:strVal val="visible"/>
                                      </p:to>
                                    </p:set>
                                    <p:animEffect transition="in" filter="blinds(horizontal)">
                                      <p:cBhvr>
                                        <p:cTn id="31" dur="500"/>
                                        <p:tgtEl>
                                          <p:spTgt spid="78851">
                                            <p:txEl>
                                              <p:pRg st="5" end="5"/>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78851">
                                            <p:txEl>
                                              <p:pRg st="6" end="6"/>
                                            </p:txEl>
                                          </p:spTgt>
                                        </p:tgtEl>
                                        <p:attrNameLst>
                                          <p:attrName>style.visibility</p:attrName>
                                        </p:attrNameLst>
                                      </p:cBhvr>
                                      <p:to>
                                        <p:strVal val="visible"/>
                                      </p:to>
                                    </p:set>
                                    <p:animEffect transition="in" filter="blinds(horizontal)">
                                      <p:cBhvr>
                                        <p:cTn id="34" dur="500"/>
                                        <p:tgtEl>
                                          <p:spTgt spid="78851">
                                            <p:txEl>
                                              <p:pRg st="6" end="6"/>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78851">
                                            <p:txEl>
                                              <p:pRg st="7" end="7"/>
                                            </p:txEl>
                                          </p:spTgt>
                                        </p:tgtEl>
                                        <p:attrNameLst>
                                          <p:attrName>style.visibility</p:attrName>
                                        </p:attrNameLst>
                                      </p:cBhvr>
                                      <p:to>
                                        <p:strVal val="visible"/>
                                      </p:to>
                                    </p:set>
                                    <p:animEffect transition="in" filter="blinds(horizontal)">
                                      <p:cBhvr>
                                        <p:cTn id="37" dur="500"/>
                                        <p:tgtEl>
                                          <p:spTgt spid="78851">
                                            <p:txEl>
                                              <p:pRg st="7" end="7"/>
                                            </p:tx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78851">
                                            <p:txEl>
                                              <p:pRg st="8" end="8"/>
                                            </p:txEl>
                                          </p:spTgt>
                                        </p:tgtEl>
                                        <p:attrNameLst>
                                          <p:attrName>style.visibility</p:attrName>
                                        </p:attrNameLst>
                                      </p:cBhvr>
                                      <p:to>
                                        <p:strVal val="visible"/>
                                      </p:to>
                                    </p:set>
                                    <p:animEffect transition="in" filter="blinds(horizontal)">
                                      <p:cBhvr>
                                        <p:cTn id="40" dur="500"/>
                                        <p:tgtEl>
                                          <p:spTgt spid="78851">
                                            <p:txEl>
                                              <p:pRg st="8" end="8"/>
                                            </p:txEl>
                                          </p:spTgt>
                                        </p:tgtEl>
                                      </p:cBhvr>
                                    </p:animEffect>
                                  </p:childTnLst>
                                </p:cTn>
                              </p:par>
                            </p:childTnLst>
                          </p:cTn>
                        </p:par>
                        <p:par>
                          <p:cTn id="41" fill="hold">
                            <p:stCondLst>
                              <p:cond delay="3000"/>
                            </p:stCondLst>
                            <p:childTnLst>
                              <p:par>
                                <p:cTn id="42" presetID="3" presetClass="entr" presetSubtype="10" fill="hold" grpId="0" nodeType="afterEffect">
                                  <p:stCondLst>
                                    <p:cond delay="0"/>
                                  </p:stCondLst>
                                  <p:childTnLst>
                                    <p:set>
                                      <p:cBhvr>
                                        <p:cTn id="43" dur="1" fill="hold">
                                          <p:stCondLst>
                                            <p:cond delay="0"/>
                                          </p:stCondLst>
                                        </p:cTn>
                                        <p:tgtEl>
                                          <p:spTgt spid="78851">
                                            <p:txEl>
                                              <p:pRg st="9" end="9"/>
                                            </p:txEl>
                                          </p:spTgt>
                                        </p:tgtEl>
                                        <p:attrNameLst>
                                          <p:attrName>style.visibility</p:attrName>
                                        </p:attrNameLst>
                                      </p:cBhvr>
                                      <p:to>
                                        <p:strVal val="visible"/>
                                      </p:to>
                                    </p:set>
                                    <p:animEffect transition="in" filter="blinds(horizontal)">
                                      <p:cBhvr>
                                        <p:cTn id="44" dur="500"/>
                                        <p:tgtEl>
                                          <p:spTgt spid="78851">
                                            <p:txEl>
                                              <p:pRg st="9" end="9"/>
                                            </p:txEl>
                                          </p:spTgt>
                                        </p:tgtEl>
                                      </p:cBhvr>
                                    </p:animEffect>
                                  </p:childTnLst>
                                </p:cTn>
                              </p:par>
                            </p:childTnLst>
                          </p:cTn>
                        </p:par>
                        <p:par>
                          <p:cTn id="45" fill="hold">
                            <p:stCondLst>
                              <p:cond delay="3500"/>
                            </p:stCondLst>
                            <p:childTnLst>
                              <p:par>
                                <p:cTn id="46" presetID="3" presetClass="entr" presetSubtype="10" fill="hold" grpId="0" nodeType="afterEffect">
                                  <p:stCondLst>
                                    <p:cond delay="0"/>
                                  </p:stCondLst>
                                  <p:childTnLst>
                                    <p:set>
                                      <p:cBhvr>
                                        <p:cTn id="47" dur="1" fill="hold">
                                          <p:stCondLst>
                                            <p:cond delay="0"/>
                                          </p:stCondLst>
                                        </p:cTn>
                                        <p:tgtEl>
                                          <p:spTgt spid="78851">
                                            <p:txEl>
                                              <p:pRg st="10" end="10"/>
                                            </p:txEl>
                                          </p:spTgt>
                                        </p:tgtEl>
                                        <p:attrNameLst>
                                          <p:attrName>style.visibility</p:attrName>
                                        </p:attrNameLst>
                                      </p:cBhvr>
                                      <p:to>
                                        <p:strVal val="visible"/>
                                      </p:to>
                                    </p:set>
                                    <p:animEffect transition="in" filter="blinds(horizontal)">
                                      <p:cBhvr>
                                        <p:cTn id="48" dur="500"/>
                                        <p:tgtEl>
                                          <p:spTgt spid="788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nimBg="1" autoUpdateAnimBg="0"/>
      <p:bldP spid="78851" grpId="0" build="p" autoUpdateAnimBg="0" advAuto="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78850"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78851"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3463B64E-C7F7-4A94-B97F-A558819D08BC}" type="slidenum">
              <a:rPr lang="en-US" sz="1400">
                <a:latin typeface="Arial Narrow" pitchFamily="34" charset="0"/>
              </a:rPr>
              <a:pPr algn="r" eaLnBrk="0" hangingPunct="0">
                <a:spcBef>
                  <a:spcPct val="50000"/>
                </a:spcBef>
              </a:pPr>
              <a:t>63</a:t>
            </a:fld>
            <a:endParaRPr lang="en-US" sz="1400">
              <a:latin typeface="Arial Narrow" pitchFamily="34" charset="0"/>
            </a:endParaRPr>
          </a:p>
        </p:txBody>
      </p:sp>
      <p:sp>
        <p:nvSpPr>
          <p:cNvPr id="80898" name="Rectangle 2"/>
          <p:cNvSpPr>
            <a:spLocks noGrp="1" noChangeArrowheads="1"/>
          </p:cNvSpPr>
          <p:nvPr>
            <p:ph type="title" idx="4294967295"/>
          </p:nvPr>
        </p:nvSpPr>
        <p:spPr>
          <a:noFill/>
        </p:spPr>
        <p:txBody>
          <a:bodyPr lIns="92075" tIns="46038" rIns="92075" bIns="46038" anchor="ctr"/>
          <a:lstStyle/>
          <a:p>
            <a:r>
              <a:rPr lang="tr-TR" sz="1800" b="1">
                <a:effectLst>
                  <a:outerShdw blurRad="38100" dist="38100" dir="2700000" algn="tl">
                    <a:srgbClr val="C0C0C0"/>
                  </a:outerShdw>
                </a:effectLst>
              </a:rPr>
              <a:t>7-</a:t>
            </a:r>
            <a:r>
              <a:rPr lang="en-AU" sz="1800" b="1">
                <a:effectLst>
                  <a:outerShdw blurRad="38100" dist="38100" dir="2700000" algn="tl">
                    <a:srgbClr val="C0C0C0"/>
                  </a:outerShdw>
                </a:effectLst>
              </a:rPr>
              <a:t>VERİLERE DAYALI KARAR VERME YAKLAŞIMI</a:t>
            </a:r>
            <a:endParaRPr lang="en-AU" sz="1800">
              <a:solidFill>
                <a:schemeClr val="tx1"/>
              </a:solidFill>
              <a:effectLst>
                <a:outerShdw blurRad="38100" dist="38100" dir="2700000" algn="tl">
                  <a:srgbClr val="C0C0C0"/>
                </a:outerShdw>
              </a:effectLst>
            </a:endParaRPr>
          </a:p>
        </p:txBody>
      </p:sp>
      <p:sp>
        <p:nvSpPr>
          <p:cNvPr id="80899" name="Rectangle 3"/>
          <p:cNvSpPr>
            <a:spLocks noGrp="1" noChangeArrowheads="1"/>
          </p:cNvSpPr>
          <p:nvPr>
            <p:ph type="body" idx="4294967295"/>
          </p:nvPr>
        </p:nvSpPr>
        <p:spPr>
          <a:noFill/>
        </p:spPr>
        <p:txBody>
          <a:bodyPr lIns="92075" tIns="46038" rIns="92075" bIns="46038"/>
          <a:lstStyle/>
          <a:p>
            <a:r>
              <a:rPr lang="en-AU">
                <a:solidFill>
                  <a:srgbClr val="3333CC"/>
                </a:solidFill>
                <a:effectLst>
                  <a:outerShdw blurRad="38100" dist="38100" dir="2700000" algn="tl">
                    <a:srgbClr val="C0C0C0"/>
                  </a:outerShdw>
                </a:effectLst>
              </a:rPr>
              <a:t>Etkin karar verme, verilerin ve bilgilerin analizine bağlıdır.</a:t>
            </a:r>
          </a:p>
        </p:txBody>
      </p:sp>
      <p:graphicFrame>
        <p:nvGraphicFramePr>
          <p:cNvPr id="483328" name="Object 1024"/>
          <p:cNvGraphicFramePr>
            <a:graphicFrameLocks/>
          </p:cNvGraphicFramePr>
          <p:nvPr/>
        </p:nvGraphicFramePr>
        <p:xfrm>
          <a:off x="3867150" y="3346450"/>
          <a:ext cx="1628775" cy="1919288"/>
        </p:xfrm>
        <a:graphic>
          <a:graphicData uri="http://schemas.openxmlformats.org/presentationml/2006/ole">
            <p:oleObj spid="_x0000_s78854" name="Clip" r:id="rId3" imgW="3365280" imgH="3660480" progId="MS_ClipArt_Gallery.2">
              <p:embed/>
            </p:oleObj>
          </a:graphicData>
        </a:graphic>
      </p:graphicFrame>
      <p:graphicFrame>
        <p:nvGraphicFramePr>
          <p:cNvPr id="483329" name="Object 1025"/>
          <p:cNvGraphicFramePr>
            <a:graphicFrameLocks/>
          </p:cNvGraphicFramePr>
          <p:nvPr/>
        </p:nvGraphicFramePr>
        <p:xfrm>
          <a:off x="1852613" y="2947988"/>
          <a:ext cx="2538412" cy="2546350"/>
        </p:xfrm>
        <a:graphic>
          <a:graphicData uri="http://schemas.openxmlformats.org/presentationml/2006/ole">
            <p:oleObj spid="_x0000_s78855" name="Clip" r:id="rId4" imgW="3660480" imgH="3390840" progId="MS_ClipArt_Gallery.2">
              <p:embed/>
            </p:oleObj>
          </a:graphicData>
        </a:graphic>
      </p:graphicFrame>
      <p:sp>
        <p:nvSpPr>
          <p:cNvPr id="60418"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a:solidFill>
                  <a:schemeClr val="bg1"/>
                </a:solidFill>
                <a:effectLst>
                  <a:outerShdw blurRad="38100" dist="38100" dir="2700000" algn="tl">
                    <a:srgbClr val="000000"/>
                  </a:outerShdw>
                </a:effectLst>
                <a:latin typeface="Verdana" pitchFamily="34" charset="0"/>
              </a:rPr>
              <a:t>7 VERİLERE DAYALI KARAR VERME YAKLAŞIMI </a:t>
            </a:r>
            <a:endParaRPr lang="en-AU">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additive="base">
                                        <p:cTn id="7" dur="500" fill="hold"/>
                                        <p:tgtEl>
                                          <p:spTgt spid="80898"/>
                                        </p:tgtEl>
                                        <p:attrNameLst>
                                          <p:attrName>ppt_x</p:attrName>
                                        </p:attrNameLst>
                                      </p:cBhvr>
                                      <p:tavLst>
                                        <p:tav tm="0">
                                          <p:val>
                                            <p:strVal val="0-#ppt_w/2"/>
                                          </p:val>
                                        </p:tav>
                                        <p:tav tm="100000">
                                          <p:val>
                                            <p:strVal val="#ppt_x"/>
                                          </p:val>
                                        </p:tav>
                                      </p:tavLst>
                                    </p:anim>
                                    <p:anim calcmode="lin" valueType="num">
                                      <p:cBhvr additive="base">
                                        <p:cTn id="8" dur="500" fill="hold"/>
                                        <p:tgtEl>
                                          <p:spTgt spid="808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80899">
                                            <p:txEl>
                                              <p:pRg st="0" end="0"/>
                                            </p:txEl>
                                          </p:spTgt>
                                        </p:tgtEl>
                                        <p:attrNameLst>
                                          <p:attrName>style.visibility</p:attrName>
                                        </p:attrNameLst>
                                      </p:cBhvr>
                                      <p:to>
                                        <p:strVal val="visible"/>
                                      </p:to>
                                    </p:set>
                                    <p:animEffect transition="in" filter="blinds(horizontal)">
                                      <p:cBhvr>
                                        <p:cTn id="12" dur="500"/>
                                        <p:tgtEl>
                                          <p:spTgt spid="80899">
                                            <p:txEl>
                                              <p:pRg st="0" end="0"/>
                                            </p:txEl>
                                          </p:spTgt>
                                        </p:tgtEl>
                                      </p:cBhvr>
                                    </p:animEffect>
                                  </p:childTnLst>
                                </p:cTn>
                              </p:par>
                            </p:childTnLst>
                          </p:cTn>
                        </p:par>
                        <p:par>
                          <p:cTn id="13" fill="hold">
                            <p:stCondLst>
                              <p:cond delay="1000"/>
                            </p:stCondLst>
                            <p:childTnLst>
                              <p:par>
                                <p:cTn id="14" presetID="4" presetClass="entr" presetSubtype="16" fill="hold" nodeType="afterEffect">
                                  <p:stCondLst>
                                    <p:cond delay="0"/>
                                  </p:stCondLst>
                                  <p:childTnLst>
                                    <p:set>
                                      <p:cBhvr>
                                        <p:cTn id="15" dur="1" fill="hold">
                                          <p:stCondLst>
                                            <p:cond delay="0"/>
                                          </p:stCondLst>
                                        </p:cTn>
                                        <p:tgtEl>
                                          <p:spTgt spid="483328"/>
                                        </p:tgtEl>
                                        <p:attrNameLst>
                                          <p:attrName>style.visibility</p:attrName>
                                        </p:attrNameLst>
                                      </p:cBhvr>
                                      <p:to>
                                        <p:strVal val="visible"/>
                                      </p:to>
                                    </p:set>
                                    <p:animEffect transition="in" filter="box(in)">
                                      <p:cBhvr>
                                        <p:cTn id="16" dur="500"/>
                                        <p:tgtEl>
                                          <p:spTgt spid="483328"/>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483329"/>
                                        </p:tgtEl>
                                        <p:attrNameLst>
                                          <p:attrName>style.visibility</p:attrName>
                                        </p:attrNameLst>
                                      </p:cBhvr>
                                      <p:to>
                                        <p:strVal val="visible"/>
                                      </p:to>
                                    </p:set>
                                    <p:anim calcmode="lin" valueType="num">
                                      <p:cBhvr additive="base">
                                        <p:cTn id="20" dur="500" fill="hold"/>
                                        <p:tgtEl>
                                          <p:spTgt spid="483329"/>
                                        </p:tgtEl>
                                        <p:attrNameLst>
                                          <p:attrName>ppt_x</p:attrName>
                                        </p:attrNameLst>
                                      </p:cBhvr>
                                      <p:tavLst>
                                        <p:tav tm="0">
                                          <p:val>
                                            <p:strVal val="0-#ppt_w/2"/>
                                          </p:val>
                                        </p:tav>
                                        <p:tav tm="100000">
                                          <p:val>
                                            <p:strVal val="#ppt_x"/>
                                          </p:val>
                                        </p:tav>
                                      </p:tavLst>
                                    </p:anim>
                                    <p:anim calcmode="lin" valueType="num">
                                      <p:cBhvr additive="base">
                                        <p:cTn id="21" dur="500" fill="hold"/>
                                        <p:tgtEl>
                                          <p:spTgt spid="48332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60418"/>
                                        </p:tgtEl>
                                        <p:attrNameLst>
                                          <p:attrName>style.visibility</p:attrName>
                                        </p:attrNameLst>
                                      </p:cBhvr>
                                      <p:to>
                                        <p:strVal val="visible"/>
                                      </p:to>
                                    </p:set>
                                    <p:anim calcmode="lin" valueType="num">
                                      <p:cBhvr additive="base">
                                        <p:cTn id="25" dur="500" fill="hold"/>
                                        <p:tgtEl>
                                          <p:spTgt spid="60418"/>
                                        </p:tgtEl>
                                        <p:attrNameLst>
                                          <p:attrName>ppt_x</p:attrName>
                                        </p:attrNameLst>
                                      </p:cBhvr>
                                      <p:tavLst>
                                        <p:tav tm="0">
                                          <p:val>
                                            <p:strVal val="0-#ppt_w/2"/>
                                          </p:val>
                                        </p:tav>
                                        <p:tav tm="100000">
                                          <p:val>
                                            <p:strVal val="#ppt_x"/>
                                          </p:val>
                                        </p:tav>
                                      </p:tavLst>
                                    </p:anim>
                                    <p:anim calcmode="lin" valueType="num">
                                      <p:cBhvr additive="base">
                                        <p:cTn id="26" dur="500" fill="hold"/>
                                        <p:tgtEl>
                                          <p:spTgt spid="604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autoUpdateAnimBg="0"/>
      <p:bldP spid="80899" grpId="0" build="p" autoUpdateAnimBg="0" advAuto="0"/>
      <p:bldP spid="60418"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79874"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79875"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9186540B-1436-4596-A878-8CC4E5C4A33F}" type="slidenum">
              <a:rPr lang="en-US" sz="1400">
                <a:latin typeface="Arial Narrow" pitchFamily="34" charset="0"/>
              </a:rPr>
              <a:pPr algn="r" eaLnBrk="0" hangingPunct="0">
                <a:spcBef>
                  <a:spcPct val="50000"/>
                </a:spcBef>
              </a:pPr>
              <a:t>64</a:t>
            </a:fld>
            <a:endParaRPr lang="en-US" sz="1400">
              <a:latin typeface="Arial Narrow" pitchFamily="34" charset="0"/>
            </a:endParaRPr>
          </a:p>
        </p:txBody>
      </p:sp>
      <p:sp>
        <p:nvSpPr>
          <p:cNvPr id="81922" name="Rectangle 2"/>
          <p:cNvSpPr>
            <a:spLocks noGrp="1" noChangeArrowheads="1"/>
          </p:cNvSpPr>
          <p:nvPr>
            <p:ph type="title" idx="4294967295"/>
          </p:nvPr>
        </p:nvSpPr>
        <p:spPr>
          <a:xfrm>
            <a:off x="0" y="0"/>
            <a:ext cx="9144000" cy="1600200"/>
          </a:xfrm>
        </p:spPr>
        <p:txBody>
          <a:bodyPr/>
          <a:lstStyle/>
          <a:p>
            <a:r>
              <a:rPr lang="en-AU">
                <a:effectLst>
                  <a:outerShdw blurRad="38100" dist="38100" dir="2700000" algn="tl">
                    <a:srgbClr val="000000"/>
                  </a:outerShdw>
                </a:effectLst>
              </a:rPr>
              <a:t>Uygulama</a:t>
            </a:r>
          </a:p>
        </p:txBody>
      </p:sp>
      <p:sp>
        <p:nvSpPr>
          <p:cNvPr id="81923" name="Rectangle 3"/>
          <p:cNvSpPr>
            <a:spLocks noGrp="1" noChangeArrowheads="1"/>
          </p:cNvSpPr>
          <p:nvPr>
            <p:ph type="body" idx="4294967295"/>
          </p:nvPr>
        </p:nvSpPr>
        <p:spPr>
          <a:xfrm>
            <a:off x="703263" y="2209800"/>
            <a:ext cx="7772400" cy="4114800"/>
          </a:xfrm>
        </p:spPr>
        <p:txBody>
          <a:bodyPr/>
          <a:lstStyle/>
          <a:p>
            <a:pPr marL="990600" lvl="1" indent="-533400" algn="just">
              <a:buFont typeface="Wingdings" pitchFamily="2" charset="2"/>
              <a:buAutoNum type="arabicPeriod"/>
            </a:pPr>
            <a:r>
              <a:rPr lang="tr-TR" sz="2000">
                <a:solidFill>
                  <a:srgbClr val="FF3300"/>
                </a:solidFill>
                <a:effectLst>
                  <a:outerShdw blurRad="38100" dist="38100" dir="2700000" algn="tl">
                    <a:srgbClr val="C0C0C0"/>
                  </a:outerShdw>
                </a:effectLst>
              </a:rPr>
              <a:t>Hedeflerle ilgili ölçümlerin alınması, veri ve bilgi toplanması</a:t>
            </a:r>
          </a:p>
          <a:p>
            <a:pPr marL="990600" lvl="1" indent="-533400" algn="just">
              <a:buFont typeface="Wingdings" pitchFamily="2" charset="2"/>
              <a:buAutoNum type="arabicPeriod"/>
            </a:pPr>
            <a:r>
              <a:rPr lang="tr-TR" sz="2000">
                <a:effectLst>
                  <a:outerShdw blurRad="38100" dist="38100" dir="2700000" algn="tl">
                    <a:srgbClr val="C0C0C0"/>
                  </a:outerShdw>
                </a:effectLst>
              </a:rPr>
              <a:t>Veri ve bilgilerin yeterli doğrulukta, güvenilir ve erişilebilir </a:t>
            </a:r>
            <a:r>
              <a:rPr lang="tr-TR" sz="2000">
                <a:solidFill>
                  <a:srgbClr val="FF3300"/>
                </a:solidFill>
                <a:effectLst>
                  <a:outerShdw blurRad="38100" dist="38100" dir="2700000" algn="tl">
                    <a:srgbClr val="C0C0C0"/>
                  </a:outerShdw>
                </a:effectLst>
              </a:rPr>
              <a:t>geçerli metodlarla veri ve bilgi analizinin yapılması</a:t>
            </a:r>
          </a:p>
          <a:p>
            <a:pPr marL="990600" lvl="1" indent="-533400" algn="just">
              <a:buFont typeface="Wingdings" pitchFamily="2" charset="2"/>
              <a:buAutoNum type="arabicPeriod"/>
            </a:pPr>
            <a:r>
              <a:rPr lang="tr-TR" sz="2000">
                <a:effectLst>
                  <a:outerShdw blurRad="38100" dist="38100" dir="2700000" algn="tl">
                    <a:srgbClr val="C0C0C0"/>
                  </a:outerShdw>
                </a:effectLst>
              </a:rPr>
              <a:t>Uygun istatistik tekniklerin belirlenmesi ve anlaşılması </a:t>
            </a:r>
          </a:p>
          <a:p>
            <a:pPr marL="990600" lvl="1" indent="-533400" algn="just">
              <a:buFont typeface="Wingdings" pitchFamily="2" charset="2"/>
              <a:buAutoNum type="arabicPeriod"/>
            </a:pPr>
            <a:r>
              <a:rPr lang="tr-TR" sz="2000">
                <a:effectLst>
                  <a:outerShdw blurRad="38100" dist="38100" dir="2700000" algn="tl">
                    <a:srgbClr val="C0C0C0"/>
                  </a:outerShdw>
                </a:effectLst>
              </a:rPr>
              <a:t>Sezgi ve deneyimle dengelenmiş mantıksal analiz sonuçlarının temel olarak karar verme ve aksiyon başlatma amacıyla kullanılması </a:t>
            </a:r>
          </a:p>
          <a:p>
            <a:pPr marL="609600" indent="-609600">
              <a:buFont typeface="Wingdings" pitchFamily="2" charset="2"/>
              <a:buNone/>
            </a:pPr>
            <a:endParaRPr lang="en-AU" sz="2400">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additive="base">
                                        <p:cTn id="7" dur="500" fill="hold"/>
                                        <p:tgtEl>
                                          <p:spTgt spid="81922"/>
                                        </p:tgtEl>
                                        <p:attrNameLst>
                                          <p:attrName>ppt_x</p:attrName>
                                        </p:attrNameLst>
                                      </p:cBhvr>
                                      <p:tavLst>
                                        <p:tav tm="0">
                                          <p:val>
                                            <p:strVal val="0-#ppt_w/2"/>
                                          </p:val>
                                        </p:tav>
                                        <p:tav tm="100000">
                                          <p:val>
                                            <p:strVal val="#ppt_x"/>
                                          </p:val>
                                        </p:tav>
                                      </p:tavLst>
                                    </p:anim>
                                    <p:anim calcmode="lin" valueType="num">
                                      <p:cBhvr additive="base">
                                        <p:cTn id="8" dur="500" fill="hold"/>
                                        <p:tgtEl>
                                          <p:spTgt spid="819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81923">
                                            <p:txEl>
                                              <p:pRg st="0" end="0"/>
                                            </p:txEl>
                                          </p:spTgt>
                                        </p:tgtEl>
                                        <p:attrNameLst>
                                          <p:attrName>style.visibility</p:attrName>
                                        </p:attrNameLst>
                                      </p:cBhvr>
                                      <p:to>
                                        <p:strVal val="visible"/>
                                      </p:to>
                                    </p:set>
                                    <p:animEffect transition="in" filter="blinds(horizontal)">
                                      <p:cBhvr>
                                        <p:cTn id="12" dur="500"/>
                                        <p:tgtEl>
                                          <p:spTgt spid="81923">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1923">
                                            <p:txEl>
                                              <p:pRg st="1" end="1"/>
                                            </p:txEl>
                                          </p:spTgt>
                                        </p:tgtEl>
                                        <p:attrNameLst>
                                          <p:attrName>style.visibility</p:attrName>
                                        </p:attrNameLst>
                                      </p:cBhvr>
                                      <p:to>
                                        <p:strVal val="visible"/>
                                      </p:to>
                                    </p:set>
                                    <p:animEffect transition="in" filter="blinds(horizontal)">
                                      <p:cBhvr>
                                        <p:cTn id="15" dur="500"/>
                                        <p:tgtEl>
                                          <p:spTgt spid="81923">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1923">
                                            <p:txEl>
                                              <p:pRg st="2" end="2"/>
                                            </p:txEl>
                                          </p:spTgt>
                                        </p:tgtEl>
                                        <p:attrNameLst>
                                          <p:attrName>style.visibility</p:attrName>
                                        </p:attrNameLst>
                                      </p:cBhvr>
                                      <p:to>
                                        <p:strVal val="visible"/>
                                      </p:to>
                                    </p:set>
                                    <p:animEffect transition="in" filter="blinds(horizontal)">
                                      <p:cBhvr>
                                        <p:cTn id="18" dur="500"/>
                                        <p:tgtEl>
                                          <p:spTgt spid="81923">
                                            <p:txEl>
                                              <p:pRg st="2" end="2"/>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1923">
                                            <p:txEl>
                                              <p:pRg st="3" end="3"/>
                                            </p:txEl>
                                          </p:spTgt>
                                        </p:tgtEl>
                                        <p:attrNameLst>
                                          <p:attrName>style.visibility</p:attrName>
                                        </p:attrNameLst>
                                      </p:cBhvr>
                                      <p:to>
                                        <p:strVal val="visible"/>
                                      </p:to>
                                    </p:set>
                                    <p:animEffect transition="in" filter="blinds(horizontal)">
                                      <p:cBhvr>
                                        <p:cTn id="21" dur="500"/>
                                        <p:tgtEl>
                                          <p:spTgt spid="819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nimBg="1" autoUpdateAnimBg="0"/>
      <p:bldP spid="81923" grpId="0" build="p" autoUpdateAnimBg="0" advAuto="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80898"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80899"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0CAD37CC-A82E-4BA0-A62E-2339182B4542}" type="slidenum">
              <a:rPr lang="en-US" sz="1400">
                <a:latin typeface="Arial Narrow" pitchFamily="34" charset="0"/>
              </a:rPr>
              <a:pPr algn="r" eaLnBrk="0" hangingPunct="0">
                <a:spcBef>
                  <a:spcPct val="50000"/>
                </a:spcBef>
              </a:pPr>
              <a:t>65</a:t>
            </a:fld>
            <a:endParaRPr lang="en-US" sz="1400">
              <a:latin typeface="Arial Narrow" pitchFamily="34" charset="0"/>
            </a:endParaRPr>
          </a:p>
        </p:txBody>
      </p:sp>
      <p:sp>
        <p:nvSpPr>
          <p:cNvPr id="83970" name="Rectangle 2"/>
          <p:cNvSpPr>
            <a:spLocks noGrp="1" noChangeArrowheads="1"/>
          </p:cNvSpPr>
          <p:nvPr>
            <p:ph type="title" idx="4294967295"/>
          </p:nvPr>
        </p:nvSpPr>
        <p:spPr>
          <a:noFill/>
        </p:spPr>
        <p:txBody>
          <a:bodyPr lIns="92075" tIns="46038" rIns="92075" bIns="46038" anchor="ctr"/>
          <a:lstStyle/>
          <a:p>
            <a:r>
              <a:rPr lang="en-AU" sz="1800" b="1">
                <a:effectLst>
                  <a:outerShdw blurRad="38100" dist="38100" dir="2700000" algn="tl">
                    <a:srgbClr val="C0C0C0"/>
                  </a:outerShdw>
                </a:effectLst>
              </a:rPr>
              <a:t>8-TEDARİKÇİLERLE KARŞILIKLI FAYDAYA DAYANAN İLİŞKİLER</a:t>
            </a:r>
            <a:endParaRPr lang="en-AU" sz="1800">
              <a:solidFill>
                <a:schemeClr val="tx1"/>
              </a:solidFill>
              <a:effectLst>
                <a:outerShdw blurRad="38100" dist="38100" dir="2700000" algn="tl">
                  <a:srgbClr val="C0C0C0"/>
                </a:outerShdw>
              </a:effectLst>
            </a:endParaRPr>
          </a:p>
        </p:txBody>
      </p:sp>
      <p:sp>
        <p:nvSpPr>
          <p:cNvPr id="83971" name="Rectangle 3"/>
          <p:cNvSpPr>
            <a:spLocks noGrp="1" noChangeArrowheads="1"/>
          </p:cNvSpPr>
          <p:nvPr>
            <p:ph type="body" idx="4294967295"/>
          </p:nvPr>
        </p:nvSpPr>
        <p:spPr>
          <a:noFill/>
        </p:spPr>
        <p:txBody>
          <a:bodyPr lIns="92075" tIns="46038" rIns="92075" bIns="46038"/>
          <a:lstStyle/>
          <a:p>
            <a:r>
              <a:rPr lang="en-AU">
                <a:solidFill>
                  <a:srgbClr val="3333CC"/>
                </a:solidFill>
                <a:effectLst>
                  <a:outerShdw blurRad="38100" dist="38100" dir="2700000" algn="tl">
                    <a:srgbClr val="C0C0C0"/>
                  </a:outerShdw>
                </a:effectLst>
              </a:rPr>
              <a:t>Kuruluş ve tedarikçileri birbirlerinden bağımsız olmalarına rağmen karşılıklı faydaya dayanan ilişki değer yaratır .</a:t>
            </a:r>
          </a:p>
        </p:txBody>
      </p:sp>
      <p:graphicFrame>
        <p:nvGraphicFramePr>
          <p:cNvPr id="484352" name="Object 1024"/>
          <p:cNvGraphicFramePr>
            <a:graphicFrameLocks/>
          </p:cNvGraphicFramePr>
          <p:nvPr/>
        </p:nvGraphicFramePr>
        <p:xfrm>
          <a:off x="3360738" y="4038600"/>
          <a:ext cx="1973262" cy="1947863"/>
        </p:xfrm>
        <a:graphic>
          <a:graphicData uri="http://schemas.openxmlformats.org/presentationml/2006/ole">
            <p:oleObj spid="_x0000_s80902" name="Clip" r:id="rId3" imgW="3659040" imgH="3332160" progId="MS_ClipArt_Gallery.2">
              <p:embed/>
            </p:oleObj>
          </a:graphicData>
        </a:graphic>
      </p:graphicFrame>
      <p:sp>
        <p:nvSpPr>
          <p:cNvPr id="60418"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a:solidFill>
                  <a:schemeClr val="bg1"/>
                </a:solidFill>
                <a:effectLst>
                  <a:outerShdw blurRad="38100" dist="38100" dir="2700000" algn="tl">
                    <a:srgbClr val="000000"/>
                  </a:outerShdw>
                </a:effectLst>
                <a:latin typeface="Verdana" pitchFamily="34" charset="0"/>
              </a:rPr>
              <a:t>8- TEDARİKÇİLERLE KARŞILIKLI FAYDAYA DAYALI İLİŞKİLER </a:t>
            </a:r>
            <a:endParaRPr lang="en-AU">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additive="base">
                                        <p:cTn id="7" dur="500" fill="hold"/>
                                        <p:tgtEl>
                                          <p:spTgt spid="83970"/>
                                        </p:tgtEl>
                                        <p:attrNameLst>
                                          <p:attrName>ppt_x</p:attrName>
                                        </p:attrNameLst>
                                      </p:cBhvr>
                                      <p:tavLst>
                                        <p:tav tm="0">
                                          <p:val>
                                            <p:strVal val="0-#ppt_w/2"/>
                                          </p:val>
                                        </p:tav>
                                        <p:tav tm="100000">
                                          <p:val>
                                            <p:strVal val="#ppt_x"/>
                                          </p:val>
                                        </p:tav>
                                      </p:tavLst>
                                    </p:anim>
                                    <p:anim calcmode="lin" valueType="num">
                                      <p:cBhvr additive="base">
                                        <p:cTn id="8" dur="500" fill="hold"/>
                                        <p:tgtEl>
                                          <p:spTgt spid="839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83971">
                                            <p:txEl>
                                              <p:pRg st="0" end="0"/>
                                            </p:txEl>
                                          </p:spTgt>
                                        </p:tgtEl>
                                        <p:attrNameLst>
                                          <p:attrName>style.visibility</p:attrName>
                                        </p:attrNameLst>
                                      </p:cBhvr>
                                      <p:to>
                                        <p:strVal val="visible"/>
                                      </p:to>
                                    </p:set>
                                    <p:animEffect transition="in" filter="blinds(horizontal)">
                                      <p:cBhvr>
                                        <p:cTn id="12" dur="500"/>
                                        <p:tgtEl>
                                          <p:spTgt spid="83971">
                                            <p:txEl>
                                              <p:pRg st="0" end="0"/>
                                            </p:txEl>
                                          </p:spTgt>
                                        </p:tgtEl>
                                      </p:cBhvr>
                                    </p:animEffect>
                                  </p:childTnLst>
                                </p:cTn>
                              </p:par>
                            </p:childTnLst>
                          </p:cTn>
                        </p:par>
                        <p:par>
                          <p:cTn id="13" fill="hold">
                            <p:stCondLst>
                              <p:cond delay="1000"/>
                            </p:stCondLst>
                            <p:childTnLst>
                              <p:par>
                                <p:cTn id="14" presetID="4" presetClass="entr" presetSubtype="32" fill="hold" nodeType="afterEffect">
                                  <p:stCondLst>
                                    <p:cond delay="0"/>
                                  </p:stCondLst>
                                  <p:childTnLst>
                                    <p:set>
                                      <p:cBhvr>
                                        <p:cTn id="15" dur="1" fill="hold">
                                          <p:stCondLst>
                                            <p:cond delay="0"/>
                                          </p:stCondLst>
                                        </p:cTn>
                                        <p:tgtEl>
                                          <p:spTgt spid="484352"/>
                                        </p:tgtEl>
                                        <p:attrNameLst>
                                          <p:attrName>style.visibility</p:attrName>
                                        </p:attrNameLst>
                                      </p:cBhvr>
                                      <p:to>
                                        <p:strVal val="visible"/>
                                      </p:to>
                                    </p:set>
                                    <p:animEffect transition="in" filter="box(out)">
                                      <p:cBhvr>
                                        <p:cTn id="16" dur="500"/>
                                        <p:tgtEl>
                                          <p:spTgt spid="484352"/>
                                        </p:tgtEl>
                                      </p:cBhvr>
                                    </p:animEffect>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60418"/>
                                        </p:tgtEl>
                                        <p:attrNameLst>
                                          <p:attrName>style.visibility</p:attrName>
                                        </p:attrNameLst>
                                      </p:cBhvr>
                                      <p:to>
                                        <p:strVal val="visible"/>
                                      </p:to>
                                    </p:set>
                                    <p:anim calcmode="lin" valueType="num">
                                      <p:cBhvr additive="base">
                                        <p:cTn id="20" dur="500" fill="hold"/>
                                        <p:tgtEl>
                                          <p:spTgt spid="60418"/>
                                        </p:tgtEl>
                                        <p:attrNameLst>
                                          <p:attrName>ppt_x</p:attrName>
                                        </p:attrNameLst>
                                      </p:cBhvr>
                                      <p:tavLst>
                                        <p:tav tm="0">
                                          <p:val>
                                            <p:strVal val="0-#ppt_w/2"/>
                                          </p:val>
                                        </p:tav>
                                        <p:tav tm="100000">
                                          <p:val>
                                            <p:strVal val="#ppt_x"/>
                                          </p:val>
                                        </p:tav>
                                      </p:tavLst>
                                    </p:anim>
                                    <p:anim calcmode="lin" valueType="num">
                                      <p:cBhvr additive="base">
                                        <p:cTn id="21" dur="500" fill="hold"/>
                                        <p:tgtEl>
                                          <p:spTgt spid="604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utoUpdateAnimBg="0"/>
      <p:bldP spid="83971" grpId="0" build="p" autoUpdateAnimBg="0" advAuto="0"/>
      <p:bldP spid="60418" grpId="0"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81922"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81923"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09B041D0-A92D-4B53-A7E0-B08A93D91473}" type="slidenum">
              <a:rPr lang="en-US" sz="1400">
                <a:latin typeface="Arial Narrow" pitchFamily="34" charset="0"/>
              </a:rPr>
              <a:pPr algn="r" eaLnBrk="0" hangingPunct="0">
                <a:spcBef>
                  <a:spcPct val="50000"/>
                </a:spcBef>
              </a:pPr>
              <a:t>66</a:t>
            </a:fld>
            <a:endParaRPr lang="en-US" sz="1400">
              <a:latin typeface="Arial Narrow" pitchFamily="34" charset="0"/>
            </a:endParaRPr>
          </a:p>
        </p:txBody>
      </p:sp>
      <p:sp>
        <p:nvSpPr>
          <p:cNvPr id="84994" name="Rectangle 2"/>
          <p:cNvSpPr>
            <a:spLocks noGrp="1" noChangeArrowheads="1"/>
          </p:cNvSpPr>
          <p:nvPr>
            <p:ph type="title" idx="4294967295"/>
          </p:nvPr>
        </p:nvSpPr>
        <p:spPr>
          <a:xfrm>
            <a:off x="0" y="0"/>
            <a:ext cx="9144000" cy="1143000"/>
          </a:xfrm>
        </p:spPr>
        <p:txBody>
          <a:bodyPr/>
          <a:lstStyle/>
          <a:p>
            <a:r>
              <a:rPr lang="en-AU">
                <a:effectLst>
                  <a:outerShdw blurRad="38100" dist="38100" dir="2700000" algn="tl">
                    <a:srgbClr val="000000"/>
                  </a:outerShdw>
                </a:effectLst>
              </a:rPr>
              <a:t>Uygulama</a:t>
            </a:r>
          </a:p>
        </p:txBody>
      </p:sp>
      <p:sp>
        <p:nvSpPr>
          <p:cNvPr id="84995" name="Rectangle 3"/>
          <p:cNvSpPr>
            <a:spLocks noGrp="1" noChangeArrowheads="1"/>
          </p:cNvSpPr>
          <p:nvPr>
            <p:ph type="body" idx="4294967295"/>
          </p:nvPr>
        </p:nvSpPr>
        <p:spPr>
          <a:xfrm>
            <a:off x="611188" y="1773238"/>
            <a:ext cx="7772400" cy="4114800"/>
          </a:xfrm>
        </p:spPr>
        <p:txBody>
          <a:bodyPr/>
          <a:lstStyle/>
          <a:p>
            <a:pPr marL="914400" lvl="1" indent="-457200" algn="just">
              <a:buFont typeface="Wingdings" pitchFamily="2" charset="2"/>
              <a:buAutoNum type="arabicPeriod"/>
            </a:pPr>
            <a:r>
              <a:rPr lang="tr-TR" sz="2000">
                <a:solidFill>
                  <a:srgbClr val="3333CC"/>
                </a:solidFill>
                <a:effectLst>
                  <a:outerShdw blurRad="38100" dist="38100" dir="2700000" algn="tl">
                    <a:srgbClr val="C0C0C0"/>
                  </a:outerShdw>
                </a:effectLst>
              </a:rPr>
              <a:t>Anahtar tedarikçilerin tanımlanması ve seçimi</a:t>
            </a:r>
          </a:p>
          <a:p>
            <a:pPr marL="914400" lvl="1" indent="-457200" algn="just">
              <a:buFont typeface="Wingdings" pitchFamily="2" charset="2"/>
              <a:buAutoNum type="arabicPeriod"/>
            </a:pPr>
            <a:r>
              <a:rPr lang="tr-TR" sz="2000">
                <a:solidFill>
                  <a:srgbClr val="3333CC"/>
                </a:solidFill>
                <a:effectLst>
                  <a:outerShdw blurRad="38100" dist="38100" dir="2700000" algn="tl">
                    <a:srgbClr val="C0C0C0"/>
                  </a:outerShdw>
                </a:effectLst>
              </a:rPr>
              <a:t>Kuruluş ve toplumu gözeterek kısa dönem kazançlarını uzun dönem itibarını hesaba katarak tedarikçi ilişkisi yerleştirmek </a:t>
            </a:r>
          </a:p>
          <a:p>
            <a:pPr marL="914400" lvl="1" indent="-457200" algn="just">
              <a:buFont typeface="Wingdings" pitchFamily="2" charset="2"/>
              <a:buAutoNum type="arabicPeriod"/>
            </a:pPr>
            <a:r>
              <a:rPr lang="tr-TR" sz="2000">
                <a:solidFill>
                  <a:srgbClr val="3333CC"/>
                </a:solidFill>
                <a:effectLst>
                  <a:outerShdw blurRad="38100" dist="38100" dir="2700000" algn="tl">
                    <a:srgbClr val="C0C0C0"/>
                  </a:outerShdw>
                </a:effectLst>
              </a:rPr>
              <a:t>Açık ve temiz iletişim kurma</a:t>
            </a:r>
          </a:p>
          <a:p>
            <a:pPr marL="914400" lvl="1" indent="-457200" algn="just">
              <a:buFont typeface="Wingdings" pitchFamily="2" charset="2"/>
              <a:buAutoNum type="arabicPeriod"/>
            </a:pPr>
            <a:r>
              <a:rPr lang="tr-TR" sz="2000">
                <a:solidFill>
                  <a:srgbClr val="3333CC"/>
                </a:solidFill>
                <a:effectLst>
                  <a:outerShdw blurRad="38100" dist="38100" dir="2700000" algn="tl">
                    <a:srgbClr val="C0C0C0"/>
                  </a:outerShdw>
                </a:effectLst>
              </a:rPr>
              <a:t>Birleşik iyileştirme ve ürün/proses iyileştirme teşebbüsleri</a:t>
            </a:r>
          </a:p>
          <a:p>
            <a:pPr marL="914400" lvl="1" indent="-457200" algn="just">
              <a:buFont typeface="Wingdings" pitchFamily="2" charset="2"/>
              <a:buAutoNum type="arabicPeriod"/>
            </a:pPr>
            <a:r>
              <a:rPr lang="tr-TR" sz="2000">
                <a:solidFill>
                  <a:srgbClr val="3333CC"/>
                </a:solidFill>
                <a:effectLst>
                  <a:outerShdw blurRad="38100" dist="38100" dir="2700000" algn="tl">
                    <a:srgbClr val="C0C0C0"/>
                  </a:outerShdw>
                </a:effectLst>
              </a:rPr>
              <a:t>Müşterilerin ihtiyaçlarının açık olarak yerleştirilmesi</a:t>
            </a:r>
          </a:p>
          <a:p>
            <a:pPr marL="914400" lvl="1" indent="-457200" algn="just">
              <a:buFont typeface="Wingdings" pitchFamily="2" charset="2"/>
              <a:buAutoNum type="arabicPeriod"/>
            </a:pPr>
            <a:r>
              <a:rPr lang="tr-TR" sz="2000">
                <a:solidFill>
                  <a:srgbClr val="3333CC"/>
                </a:solidFill>
                <a:effectLst>
                  <a:outerShdw blurRad="38100" dist="38100" dir="2700000" algn="tl">
                    <a:srgbClr val="C0C0C0"/>
                  </a:outerShdw>
                </a:effectLst>
              </a:rPr>
              <a:t>Gelecek planlarının ve bilgilerinin paylaşımı</a:t>
            </a:r>
          </a:p>
          <a:p>
            <a:pPr marL="914400" lvl="1" indent="-457200" algn="just">
              <a:buFont typeface="Wingdings" pitchFamily="2" charset="2"/>
              <a:buAutoNum type="arabicPeriod"/>
            </a:pPr>
            <a:r>
              <a:rPr lang="tr-TR" sz="2000">
                <a:solidFill>
                  <a:srgbClr val="3333CC"/>
                </a:solidFill>
                <a:effectLst>
                  <a:outerShdw blurRad="38100" dist="38100" dir="2700000" algn="tl">
                    <a:srgbClr val="C0C0C0"/>
                  </a:outerShdw>
                </a:effectLst>
              </a:rPr>
              <a:t>Tedarikçi iyileştirme ve başarılarını farketmek</a:t>
            </a:r>
          </a:p>
          <a:p>
            <a:pPr marL="533400" indent="-533400">
              <a:buFont typeface="Wingdings" pitchFamily="2" charset="2"/>
              <a:buNone/>
            </a:pPr>
            <a:endParaRPr lang="en-AU" sz="1800">
              <a:solidFill>
                <a:srgbClr val="3333CC"/>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additive="base">
                                        <p:cTn id="7" dur="500" fill="hold"/>
                                        <p:tgtEl>
                                          <p:spTgt spid="84994"/>
                                        </p:tgtEl>
                                        <p:attrNameLst>
                                          <p:attrName>ppt_x</p:attrName>
                                        </p:attrNameLst>
                                      </p:cBhvr>
                                      <p:tavLst>
                                        <p:tav tm="0">
                                          <p:val>
                                            <p:strVal val="0-#ppt_w/2"/>
                                          </p:val>
                                        </p:tav>
                                        <p:tav tm="100000">
                                          <p:val>
                                            <p:strVal val="#ppt_x"/>
                                          </p:val>
                                        </p:tav>
                                      </p:tavLst>
                                    </p:anim>
                                    <p:anim calcmode="lin" valueType="num">
                                      <p:cBhvr additive="base">
                                        <p:cTn id="8" dur="500" fill="hold"/>
                                        <p:tgtEl>
                                          <p:spTgt spid="8499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84995">
                                            <p:txEl>
                                              <p:pRg st="0" end="0"/>
                                            </p:txEl>
                                          </p:spTgt>
                                        </p:tgtEl>
                                        <p:attrNameLst>
                                          <p:attrName>style.visibility</p:attrName>
                                        </p:attrNameLst>
                                      </p:cBhvr>
                                      <p:to>
                                        <p:strVal val="visible"/>
                                      </p:to>
                                    </p:set>
                                    <p:animEffect transition="in" filter="blinds(horizontal)">
                                      <p:cBhvr>
                                        <p:cTn id="12" dur="500"/>
                                        <p:tgtEl>
                                          <p:spTgt spid="84995">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4995">
                                            <p:txEl>
                                              <p:pRg st="1" end="1"/>
                                            </p:txEl>
                                          </p:spTgt>
                                        </p:tgtEl>
                                        <p:attrNameLst>
                                          <p:attrName>style.visibility</p:attrName>
                                        </p:attrNameLst>
                                      </p:cBhvr>
                                      <p:to>
                                        <p:strVal val="visible"/>
                                      </p:to>
                                    </p:set>
                                    <p:animEffect transition="in" filter="blinds(horizontal)">
                                      <p:cBhvr>
                                        <p:cTn id="15" dur="500"/>
                                        <p:tgtEl>
                                          <p:spTgt spid="84995">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4995">
                                            <p:txEl>
                                              <p:pRg st="2" end="2"/>
                                            </p:txEl>
                                          </p:spTgt>
                                        </p:tgtEl>
                                        <p:attrNameLst>
                                          <p:attrName>style.visibility</p:attrName>
                                        </p:attrNameLst>
                                      </p:cBhvr>
                                      <p:to>
                                        <p:strVal val="visible"/>
                                      </p:to>
                                    </p:set>
                                    <p:animEffect transition="in" filter="blinds(horizontal)">
                                      <p:cBhvr>
                                        <p:cTn id="18" dur="500"/>
                                        <p:tgtEl>
                                          <p:spTgt spid="84995">
                                            <p:txEl>
                                              <p:pRg st="2" end="2"/>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4995">
                                            <p:txEl>
                                              <p:pRg st="3" end="3"/>
                                            </p:txEl>
                                          </p:spTgt>
                                        </p:tgtEl>
                                        <p:attrNameLst>
                                          <p:attrName>style.visibility</p:attrName>
                                        </p:attrNameLst>
                                      </p:cBhvr>
                                      <p:to>
                                        <p:strVal val="visible"/>
                                      </p:to>
                                    </p:set>
                                    <p:animEffect transition="in" filter="blinds(horizontal)">
                                      <p:cBhvr>
                                        <p:cTn id="21" dur="500"/>
                                        <p:tgtEl>
                                          <p:spTgt spid="84995">
                                            <p:txEl>
                                              <p:pRg st="3" end="3"/>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84995">
                                            <p:txEl>
                                              <p:pRg st="4" end="4"/>
                                            </p:txEl>
                                          </p:spTgt>
                                        </p:tgtEl>
                                        <p:attrNameLst>
                                          <p:attrName>style.visibility</p:attrName>
                                        </p:attrNameLst>
                                      </p:cBhvr>
                                      <p:to>
                                        <p:strVal val="visible"/>
                                      </p:to>
                                    </p:set>
                                    <p:animEffect transition="in" filter="blinds(horizontal)">
                                      <p:cBhvr>
                                        <p:cTn id="24" dur="500"/>
                                        <p:tgtEl>
                                          <p:spTgt spid="84995">
                                            <p:txEl>
                                              <p:pRg st="4" end="4"/>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84995">
                                            <p:txEl>
                                              <p:pRg st="5" end="5"/>
                                            </p:txEl>
                                          </p:spTgt>
                                        </p:tgtEl>
                                        <p:attrNameLst>
                                          <p:attrName>style.visibility</p:attrName>
                                        </p:attrNameLst>
                                      </p:cBhvr>
                                      <p:to>
                                        <p:strVal val="visible"/>
                                      </p:to>
                                    </p:set>
                                    <p:animEffect transition="in" filter="blinds(horizontal)">
                                      <p:cBhvr>
                                        <p:cTn id="27" dur="500"/>
                                        <p:tgtEl>
                                          <p:spTgt spid="84995">
                                            <p:txEl>
                                              <p:pRg st="5" end="5"/>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84995">
                                            <p:txEl>
                                              <p:pRg st="6" end="6"/>
                                            </p:txEl>
                                          </p:spTgt>
                                        </p:tgtEl>
                                        <p:attrNameLst>
                                          <p:attrName>style.visibility</p:attrName>
                                        </p:attrNameLst>
                                      </p:cBhvr>
                                      <p:to>
                                        <p:strVal val="visible"/>
                                      </p:to>
                                    </p:set>
                                    <p:animEffect transition="in" filter="blinds(horizontal)">
                                      <p:cBhvr>
                                        <p:cTn id="30" dur="500"/>
                                        <p:tgtEl>
                                          <p:spTgt spid="849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nimBg="1" autoUpdateAnimBg="0"/>
      <p:bldP spid="84995" grpId="0" build="p" autoUpdateAnimBg="0" advAuto="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82946" name="Rectangle 8"/>
          <p:cNvSpPr txBox="1">
            <a:spLocks noGrp="1" noChangeArrowheads="1"/>
          </p:cNvSpPr>
          <p:nvPr/>
        </p:nvSpPr>
        <p:spPr bwMode="auto">
          <a:xfrm>
            <a:off x="3733800" y="6248400"/>
            <a:ext cx="2895600" cy="457200"/>
          </a:xfrm>
          <a:prstGeom prst="rect">
            <a:avLst/>
          </a:prstGeom>
          <a:noFill/>
          <a:ln w="9525">
            <a:noFill/>
            <a:miter lim="800000"/>
            <a:headEnd/>
            <a:tailEnd/>
          </a:ln>
        </p:spPr>
        <p:txBody>
          <a:bodyPr/>
          <a:lstStyle/>
          <a:p>
            <a:pPr algn="ctr" eaLnBrk="0" hangingPunct="0">
              <a:spcBef>
                <a:spcPct val="50000"/>
              </a:spcBef>
            </a:pPr>
            <a:r>
              <a:rPr lang="en-US" sz="1400">
                <a:solidFill>
                  <a:srgbClr val="FFFFFF"/>
                </a:solidFill>
                <a:latin typeface="Arial Narrow" pitchFamily="34" charset="0"/>
              </a:rPr>
              <a:t>TÜRK STANDARDLARI ENSTİTÜSÜ</a:t>
            </a:r>
          </a:p>
        </p:txBody>
      </p:sp>
      <p:sp>
        <p:nvSpPr>
          <p:cNvPr id="82947" name="Rectangle 9"/>
          <p:cNvSpPr txBox="1">
            <a:spLocks noGrp="1" noChangeArrowheads="1"/>
          </p:cNvSpPr>
          <p:nvPr/>
        </p:nvSpPr>
        <p:spPr bwMode="auto">
          <a:xfrm>
            <a:off x="7162800" y="6248400"/>
            <a:ext cx="1905000" cy="457200"/>
          </a:xfrm>
          <a:prstGeom prst="rect">
            <a:avLst/>
          </a:prstGeom>
          <a:noFill/>
          <a:ln w="9525">
            <a:noFill/>
            <a:miter lim="800000"/>
            <a:headEnd/>
            <a:tailEnd/>
          </a:ln>
        </p:spPr>
        <p:txBody>
          <a:bodyPr/>
          <a:lstStyle/>
          <a:p>
            <a:pPr algn="r" eaLnBrk="0" hangingPunct="0">
              <a:spcBef>
                <a:spcPct val="50000"/>
              </a:spcBef>
            </a:pPr>
            <a:fld id="{1F0D4099-8F5C-44F5-AE0A-04E18EF67C94}" type="slidenum">
              <a:rPr lang="en-US" sz="1400">
                <a:solidFill>
                  <a:srgbClr val="FFFFFF"/>
                </a:solidFill>
                <a:latin typeface="Arial Narrow" pitchFamily="34" charset="0"/>
              </a:rPr>
              <a:pPr algn="r" eaLnBrk="0" hangingPunct="0">
                <a:spcBef>
                  <a:spcPct val="50000"/>
                </a:spcBef>
              </a:pPr>
              <a:t>67</a:t>
            </a:fld>
            <a:endParaRPr lang="en-US" sz="1400">
              <a:solidFill>
                <a:srgbClr val="FFFFFF"/>
              </a:solidFill>
              <a:latin typeface="Arial Narrow" pitchFamily="34" charset="0"/>
            </a:endParaRPr>
          </a:p>
        </p:txBody>
      </p:sp>
      <p:sp>
        <p:nvSpPr>
          <p:cNvPr id="82948" name="Rectangle 1026"/>
          <p:cNvSpPr>
            <a:spLocks noGrp="1" noChangeArrowheads="1"/>
          </p:cNvSpPr>
          <p:nvPr>
            <p:ph type="ctrTitle" idx="4294967295"/>
          </p:nvPr>
        </p:nvSpPr>
        <p:spPr>
          <a:xfrm>
            <a:off x="900113" y="1844675"/>
            <a:ext cx="7772400" cy="1143000"/>
          </a:xfrm>
        </p:spPr>
        <p:txBody>
          <a:bodyPr/>
          <a:lstStyle/>
          <a:p>
            <a:r>
              <a:rPr lang="tr-TR" sz="3500">
                <a:solidFill>
                  <a:schemeClr val="tx1"/>
                </a:solidFill>
              </a:rPr>
              <a:t>TS-EN ISO 9000 </a:t>
            </a:r>
            <a:r>
              <a:rPr lang="tr-TR" sz="3500">
                <a:solidFill>
                  <a:schemeClr val="tx1"/>
                </a:solidFill>
                <a:latin typeface="Times New Roman" pitchFamily="18" charset="0"/>
              </a:rPr>
              <a:t>STANDARDLAR  SERİSİ</a:t>
            </a:r>
            <a:endParaRPr lang="en-AU" sz="3500">
              <a:solidFill>
                <a:schemeClr val="tx1"/>
              </a:solidFill>
              <a:latin typeface="Times New Roman" pitchFamily="18" charset="0"/>
            </a:endParaRPr>
          </a:p>
        </p:txBody>
      </p:sp>
      <p:sp>
        <p:nvSpPr>
          <p:cNvPr id="60418"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endParaRPr lang="en-AU">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0418"/>
                                        </p:tgtEl>
                                        <p:attrNameLst>
                                          <p:attrName>style.visibility</p:attrName>
                                        </p:attrNameLst>
                                      </p:cBhvr>
                                      <p:to>
                                        <p:strVal val="visible"/>
                                      </p:to>
                                    </p:set>
                                    <p:anim calcmode="lin" valueType="num">
                                      <p:cBhvr additive="base">
                                        <p:cTn id="7" dur="500" fill="hold"/>
                                        <p:tgtEl>
                                          <p:spTgt spid="60418"/>
                                        </p:tgtEl>
                                        <p:attrNameLst>
                                          <p:attrName>ppt_x</p:attrName>
                                        </p:attrNameLst>
                                      </p:cBhvr>
                                      <p:tavLst>
                                        <p:tav tm="0">
                                          <p:val>
                                            <p:strVal val="0-#ppt_w/2"/>
                                          </p:val>
                                        </p:tav>
                                        <p:tav tm="100000">
                                          <p:val>
                                            <p:strVal val="#ppt_x"/>
                                          </p:val>
                                        </p:tav>
                                      </p:tavLst>
                                    </p:anim>
                                    <p:anim calcmode="lin" valueType="num">
                                      <p:cBhvr additive="base">
                                        <p:cTn id="8" dur="500" fill="hold"/>
                                        <p:tgtEl>
                                          <p:spTgt spid="604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83970"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83971"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319A9EB9-F1D4-407F-A70E-DF7F060B14DA}" type="slidenum">
              <a:rPr lang="en-US" sz="1400">
                <a:latin typeface="Arial Narrow" pitchFamily="34" charset="0"/>
              </a:rPr>
              <a:pPr algn="r" eaLnBrk="0" hangingPunct="0">
                <a:spcBef>
                  <a:spcPct val="50000"/>
                </a:spcBef>
              </a:pPr>
              <a:t>68</a:t>
            </a:fld>
            <a:endParaRPr lang="en-US" sz="1400">
              <a:latin typeface="Arial Narrow" pitchFamily="34" charset="0"/>
            </a:endParaRPr>
          </a:p>
        </p:txBody>
      </p:sp>
      <p:sp>
        <p:nvSpPr>
          <p:cNvPr id="101378" name="Rectangle 1026"/>
          <p:cNvSpPr>
            <a:spLocks noGrp="1" noChangeArrowheads="1"/>
          </p:cNvSpPr>
          <p:nvPr>
            <p:ph type="title" idx="4294967295"/>
          </p:nvPr>
        </p:nvSpPr>
        <p:spPr/>
        <p:txBody>
          <a:bodyPr/>
          <a:lstStyle/>
          <a:p>
            <a:r>
              <a:rPr lang="en-AU">
                <a:effectLst>
                  <a:outerShdw blurRad="38100" dist="38100" dir="2700000" algn="tl">
                    <a:srgbClr val="000000"/>
                  </a:outerShdw>
                </a:effectLst>
              </a:rPr>
              <a:t>TS-EN ISO 9000...</a:t>
            </a:r>
          </a:p>
        </p:txBody>
      </p:sp>
      <p:sp>
        <p:nvSpPr>
          <p:cNvPr id="83973" name="Text Box 1027"/>
          <p:cNvSpPr txBox="1">
            <a:spLocks noChangeArrowheads="1"/>
          </p:cNvSpPr>
          <p:nvPr/>
        </p:nvSpPr>
        <p:spPr bwMode="auto">
          <a:xfrm>
            <a:off x="838200" y="2209800"/>
            <a:ext cx="7239000" cy="3013075"/>
          </a:xfrm>
          <a:prstGeom prst="rect">
            <a:avLst/>
          </a:prstGeom>
          <a:noFill/>
          <a:ln w="9525">
            <a:noFill/>
            <a:miter lim="800000"/>
            <a:headEnd/>
            <a:tailEnd/>
          </a:ln>
        </p:spPr>
        <p:txBody>
          <a:bodyPr>
            <a:spAutoFit/>
          </a:bodyPr>
          <a:lstStyle/>
          <a:p>
            <a:pPr lvl="1" eaLnBrk="0" hangingPunct="0">
              <a:buFontTx/>
              <a:buChar char="•"/>
            </a:pPr>
            <a:r>
              <a:rPr lang="en-AU">
                <a:solidFill>
                  <a:srgbClr val="3333CC"/>
                </a:solidFill>
              </a:rPr>
              <a:t>Kalite yönetim sisteminin geliştirilmesi, uygulanması ve etkinliğinin iyileştirilmesi,</a:t>
            </a:r>
            <a:br>
              <a:rPr lang="en-AU">
                <a:solidFill>
                  <a:srgbClr val="3333CC"/>
                </a:solidFill>
              </a:rPr>
            </a:br>
            <a:r>
              <a:rPr lang="en-AU">
                <a:solidFill>
                  <a:srgbClr val="3333CC"/>
                </a:solidFill>
              </a:rPr>
              <a:t/>
            </a:r>
            <a:br>
              <a:rPr lang="en-AU">
                <a:solidFill>
                  <a:srgbClr val="3333CC"/>
                </a:solidFill>
              </a:rPr>
            </a:br>
            <a:endParaRPr lang="en-AU">
              <a:solidFill>
                <a:srgbClr val="3333CC"/>
              </a:solidFill>
            </a:endParaRPr>
          </a:p>
          <a:p>
            <a:pPr lvl="1" eaLnBrk="0" hangingPunct="0">
              <a:buFontTx/>
              <a:buChar char="•"/>
            </a:pPr>
            <a:r>
              <a:rPr lang="en-AU">
                <a:solidFill>
                  <a:srgbClr val="3333CC"/>
                </a:solidFill>
              </a:rPr>
              <a:t>müşteri şartlarının karşılanması yoluyla müşteri memnuniyetinin arttırılması,</a:t>
            </a:r>
          </a:p>
          <a:p>
            <a:pPr eaLnBrk="0" hangingPunct="0"/>
            <a:endParaRPr lang="en-AU">
              <a:solidFill>
                <a:srgbClr val="3333CC"/>
              </a:solidFill>
            </a:endParaRPr>
          </a:p>
          <a:p>
            <a:pPr eaLnBrk="0" hangingPunct="0"/>
            <a:r>
              <a:rPr lang="tr-TR">
                <a:solidFill>
                  <a:srgbClr val="3333CC"/>
                </a:solidFill>
              </a:rPr>
              <a:t>      </a:t>
            </a:r>
            <a:r>
              <a:rPr lang="en-AU">
                <a:solidFill>
                  <a:srgbClr val="3333CC"/>
                </a:solidFill>
              </a:rPr>
              <a:t>için  proses yaklaşımının benimsenmesidir.</a:t>
            </a:r>
          </a:p>
        </p:txBody>
      </p:sp>
    </p:spTree>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84994"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84995"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E741A578-9FCB-43A2-9DCB-E480C7FCDBB0}" type="slidenum">
              <a:rPr lang="en-US" sz="1400">
                <a:latin typeface="Arial Narrow" pitchFamily="34" charset="0"/>
              </a:rPr>
              <a:pPr algn="r" eaLnBrk="0" hangingPunct="0">
                <a:spcBef>
                  <a:spcPct val="50000"/>
                </a:spcBef>
              </a:pPr>
              <a:t>69</a:t>
            </a:fld>
            <a:endParaRPr lang="en-US" sz="1400">
              <a:latin typeface="Arial Narrow" pitchFamily="34" charset="0"/>
            </a:endParaRPr>
          </a:p>
        </p:txBody>
      </p:sp>
      <p:sp>
        <p:nvSpPr>
          <p:cNvPr id="102402" name="Rectangle 1026"/>
          <p:cNvSpPr>
            <a:spLocks noGrp="1" noChangeArrowheads="1"/>
          </p:cNvSpPr>
          <p:nvPr>
            <p:ph type="title" idx="4294967295"/>
          </p:nvPr>
        </p:nvSpPr>
        <p:spPr/>
        <p:txBody>
          <a:bodyPr/>
          <a:lstStyle/>
          <a:p>
            <a:r>
              <a:rPr lang="en-AU">
                <a:effectLst>
                  <a:outerShdw blurRad="38100" dist="38100" dir="2700000" algn="tl">
                    <a:srgbClr val="000000"/>
                  </a:outerShdw>
                </a:effectLst>
              </a:rPr>
              <a:t>Standardın Amacı Nedir?</a:t>
            </a:r>
          </a:p>
        </p:txBody>
      </p:sp>
      <p:sp>
        <p:nvSpPr>
          <p:cNvPr id="84997" name="Text Box 1027"/>
          <p:cNvSpPr txBox="1">
            <a:spLocks noChangeArrowheads="1"/>
          </p:cNvSpPr>
          <p:nvPr/>
        </p:nvSpPr>
        <p:spPr bwMode="auto">
          <a:xfrm>
            <a:off x="1125538" y="2209800"/>
            <a:ext cx="7559675" cy="3013075"/>
          </a:xfrm>
          <a:prstGeom prst="rect">
            <a:avLst/>
          </a:prstGeom>
          <a:noFill/>
          <a:ln w="9525">
            <a:noFill/>
            <a:miter lim="800000"/>
            <a:headEnd/>
            <a:tailEnd/>
          </a:ln>
        </p:spPr>
        <p:txBody>
          <a:bodyPr>
            <a:spAutoFit/>
          </a:bodyPr>
          <a:lstStyle/>
          <a:p>
            <a:pPr eaLnBrk="0" hangingPunct="0">
              <a:buFontTx/>
              <a:buChar char="•"/>
            </a:pPr>
            <a:r>
              <a:rPr lang="en-AU">
                <a:solidFill>
                  <a:srgbClr val="3333CC"/>
                </a:solidFill>
              </a:rPr>
              <a:t>Kalite Yönetimi için genel bir çerçeve sağlar (yönetim sistemi ve yapısı)</a:t>
            </a:r>
          </a:p>
          <a:p>
            <a:pPr eaLnBrk="0" hangingPunct="0">
              <a:buFontTx/>
              <a:buChar char="•"/>
            </a:pPr>
            <a:r>
              <a:rPr lang="en-AU">
                <a:solidFill>
                  <a:srgbClr val="3333CC"/>
                </a:solidFill>
              </a:rPr>
              <a:t>Kuruluşlar arasında güven ortamı yaratır</a:t>
            </a:r>
          </a:p>
          <a:p>
            <a:pPr eaLnBrk="0" hangingPunct="0">
              <a:buFontTx/>
              <a:buChar char="•"/>
            </a:pPr>
            <a:r>
              <a:rPr lang="en-AU">
                <a:solidFill>
                  <a:srgbClr val="3333CC"/>
                </a:solidFill>
              </a:rPr>
              <a:t>Proseslerin yönetilmesiyle ürün/hizmet kalitesinin sağlanması, devam ettirilmesi, ve iyileştirilmesine olanak verir,</a:t>
            </a:r>
          </a:p>
          <a:p>
            <a:pPr eaLnBrk="0" hangingPunct="0">
              <a:buFontTx/>
              <a:buChar char="•"/>
            </a:pPr>
            <a:r>
              <a:rPr lang="en-AU">
                <a:solidFill>
                  <a:srgbClr val="3333CC"/>
                </a:solidFill>
              </a:rPr>
              <a:t>Müşteriye ürün ve hizmetlerin tutarlılığının güveninin verilmesini sağlar</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91842" name="Rectangle 2"/>
          <p:cNvSpPr>
            <a:spLocks noChangeArrowheads="1"/>
          </p:cNvSpPr>
          <p:nvPr>
            <p:ph type="title" idx="4294967295"/>
          </p:nvPr>
        </p:nvSpPr>
        <p:spPr>
          <a:xfrm>
            <a:off x="0" y="0"/>
            <a:ext cx="9144000" cy="1066800"/>
          </a:xfrm>
          <a:ln/>
        </p:spPr>
        <p:txBody>
          <a:bodyPr/>
          <a:lstStyle/>
          <a:p>
            <a:r>
              <a:rPr lang="tr-TR" sz="2800" b="1">
                <a:effectLst>
                  <a:outerShdw blurRad="38100" dist="38100" dir="2700000" algn="tl">
                    <a:srgbClr val="000000"/>
                  </a:outerShdw>
                </a:effectLst>
              </a:rPr>
              <a:t>EĞİTİMLER</a:t>
            </a:r>
          </a:p>
        </p:txBody>
      </p:sp>
      <p:sp>
        <p:nvSpPr>
          <p:cNvPr id="453635" name="Rectangle 3"/>
          <p:cNvSpPr>
            <a:spLocks noChangeArrowheads="1"/>
          </p:cNvSpPr>
          <p:nvPr>
            <p:ph type="body" idx="4294967295"/>
          </p:nvPr>
        </p:nvSpPr>
        <p:spPr>
          <a:xfrm>
            <a:off x="609600" y="1219200"/>
            <a:ext cx="7772400" cy="4800600"/>
          </a:xfrm>
          <a:ln/>
        </p:spPr>
        <p:txBody>
          <a:bodyPr/>
          <a:lstStyle/>
          <a:p>
            <a:pPr>
              <a:lnSpc>
                <a:spcPct val="80000"/>
              </a:lnSpc>
              <a:buFont typeface="Wingdings" pitchFamily="2" charset="2"/>
              <a:buBlip>
                <a:blip r:embed="rId2"/>
              </a:buBlip>
            </a:pPr>
            <a:r>
              <a:rPr lang="tr-TR" sz="1800">
                <a:effectLst>
                  <a:outerShdw blurRad="38100" dist="38100" dir="2700000" algn="tl">
                    <a:srgbClr val="C0C0C0"/>
                  </a:outerShdw>
                </a:effectLst>
              </a:rPr>
              <a:t>YÖNETİM SİSTEMLERİ EĞİTİMLERİ</a:t>
            </a:r>
          </a:p>
          <a:p>
            <a:pPr>
              <a:lnSpc>
                <a:spcPct val="80000"/>
              </a:lnSpc>
              <a:buFont typeface="Wingdings" pitchFamily="2" charset="2"/>
              <a:buBlip>
                <a:blip r:embed="rId2"/>
              </a:buBlip>
            </a:pPr>
            <a:r>
              <a:rPr lang="tr-TR" sz="1800">
                <a:effectLst>
                  <a:outerShdw blurRad="38100" dist="38100" dir="2700000" algn="tl">
                    <a:srgbClr val="C0C0C0"/>
                  </a:outerShdw>
                </a:effectLst>
              </a:rPr>
              <a:t>YÖNETİM SİSTEMLERİ ENTEGRE EĞİTİMLERİ</a:t>
            </a:r>
          </a:p>
          <a:p>
            <a:pPr>
              <a:lnSpc>
                <a:spcPct val="80000"/>
              </a:lnSpc>
              <a:buFont typeface="Wingdings" pitchFamily="2" charset="2"/>
              <a:buBlip>
                <a:blip r:embed="rId2"/>
              </a:buBlip>
            </a:pPr>
            <a:r>
              <a:rPr lang="tr-TR" sz="1800">
                <a:effectLst>
                  <a:outerShdw blurRad="38100" dist="38100" dir="2700000" algn="tl">
                    <a:srgbClr val="C0C0C0"/>
                  </a:outerShdw>
                </a:effectLst>
              </a:rPr>
              <a:t>YÖNETİM SİSTEMLERİ ÇALIŞTAYLARI</a:t>
            </a:r>
          </a:p>
          <a:p>
            <a:pPr>
              <a:lnSpc>
                <a:spcPct val="80000"/>
              </a:lnSpc>
              <a:buFont typeface="Wingdings" pitchFamily="2" charset="2"/>
              <a:buBlip>
                <a:blip r:embed="rId2"/>
              </a:buBlip>
            </a:pPr>
            <a:r>
              <a:rPr lang="tr-TR" sz="1800">
                <a:effectLst>
                  <a:outerShdw blurRad="38100" dist="38100" dir="2700000" algn="tl">
                    <a:srgbClr val="C0C0C0"/>
                  </a:outerShdw>
                </a:effectLst>
              </a:rPr>
              <a:t>SÜREKLİ İYİLEŞTİRME EĞİTİMLERİ</a:t>
            </a:r>
          </a:p>
          <a:p>
            <a:pPr>
              <a:lnSpc>
                <a:spcPct val="80000"/>
              </a:lnSpc>
              <a:buFont typeface="Wingdings" pitchFamily="2" charset="2"/>
              <a:buBlip>
                <a:blip r:embed="rId2"/>
              </a:buBlip>
            </a:pPr>
            <a:r>
              <a:rPr lang="tr-TR" sz="1800">
                <a:effectLst>
                  <a:outerShdw blurRad="38100" dist="38100" dir="2700000" algn="tl">
                    <a:srgbClr val="C0C0C0"/>
                  </a:outerShdw>
                </a:effectLst>
              </a:rPr>
              <a:t>STRATEJİK PLANLAMA EĞİTİMLERİ/ÇALIŞTAYLARI</a:t>
            </a:r>
          </a:p>
          <a:p>
            <a:pPr>
              <a:lnSpc>
                <a:spcPct val="80000"/>
              </a:lnSpc>
              <a:buFont typeface="Wingdings" pitchFamily="2" charset="2"/>
              <a:buBlip>
                <a:blip r:embed="rId2"/>
              </a:buBlip>
            </a:pPr>
            <a:r>
              <a:rPr lang="tr-TR" sz="1800">
                <a:effectLst>
                  <a:outerShdw blurRad="38100" dist="38100" dir="2700000" algn="tl">
                    <a:srgbClr val="C0C0C0"/>
                  </a:outerShdw>
                </a:effectLst>
              </a:rPr>
              <a:t>YÖNETİM SİSTEMLERİ TETKİK/BAŞTETKİK GÖREVLİSİ EĞİTİMLERİ/SINAVLARI</a:t>
            </a:r>
          </a:p>
          <a:p>
            <a:pPr>
              <a:lnSpc>
                <a:spcPct val="80000"/>
              </a:lnSpc>
              <a:buFont typeface="Wingdings" pitchFamily="2" charset="2"/>
              <a:buBlip>
                <a:blip r:embed="rId2"/>
              </a:buBlip>
            </a:pPr>
            <a:r>
              <a:rPr lang="tr-TR" sz="1800">
                <a:effectLst>
                  <a:outerShdw blurRad="38100" dist="38100" dir="2700000" algn="tl">
                    <a:srgbClr val="C0C0C0"/>
                  </a:outerShdw>
                </a:effectLst>
              </a:rPr>
              <a:t>TSE-EOQ YÖNETİM SİSTEMLERİ/PROSES YÖNETİCİ SINAVLARI</a:t>
            </a:r>
          </a:p>
          <a:p>
            <a:pPr>
              <a:lnSpc>
                <a:spcPct val="80000"/>
              </a:lnSpc>
              <a:buFont typeface="Wingdings" pitchFamily="2" charset="2"/>
              <a:buBlip>
                <a:blip r:embed="rId2"/>
              </a:buBlip>
            </a:pPr>
            <a:r>
              <a:rPr lang="tr-TR" sz="1800">
                <a:effectLst>
                  <a:outerShdw blurRad="38100" dist="38100" dir="2700000" algn="tl">
                    <a:srgbClr val="C0C0C0"/>
                  </a:outerShdw>
                </a:effectLst>
              </a:rPr>
              <a:t>ENTEGRE İÇ TETKİK &amp; GIDA GÜVENLİĞİ ÖN GEREKSİNİM EĞİTİM/SINAV PROGRAMI</a:t>
            </a:r>
          </a:p>
          <a:p>
            <a:pPr>
              <a:lnSpc>
                <a:spcPct val="80000"/>
              </a:lnSpc>
              <a:buFont typeface="Wingdings" pitchFamily="2" charset="2"/>
              <a:buBlip>
                <a:blip r:embed="rId2"/>
              </a:buBlip>
            </a:pPr>
            <a:r>
              <a:rPr lang="tr-TR" sz="1800">
                <a:effectLst>
                  <a:outerShdw blurRad="38100" dist="38100" dir="2700000" algn="tl">
                    <a:srgbClr val="C0C0C0"/>
                  </a:outerShdw>
                </a:effectLst>
              </a:rPr>
              <a:t>YÖNETİM SİSTEMLERİ ENTEGRE İÇ TETKİKÇİ BELGELENDİRME  EĞİTİMİ/SINAVI </a:t>
            </a:r>
          </a:p>
          <a:p>
            <a:pPr>
              <a:lnSpc>
                <a:spcPct val="80000"/>
              </a:lnSpc>
              <a:buFont typeface="Wingdings" pitchFamily="2" charset="2"/>
              <a:buBlip>
                <a:blip r:embed="rId2"/>
              </a:buBlip>
            </a:pPr>
            <a:r>
              <a:rPr lang="tr-TR" sz="1800">
                <a:effectLst>
                  <a:outerShdw blurRad="38100" dist="38100" dir="2700000" algn="tl">
                    <a:srgbClr val="C0C0C0"/>
                  </a:outerShdw>
                </a:effectLst>
              </a:rPr>
              <a:t>GIDA GÜVENLİĞİ YÖNETİM SİSTEMİ ÖN GEREKSİNİM PROGRAMLARI</a:t>
            </a:r>
          </a:p>
          <a:p>
            <a:pPr>
              <a:lnSpc>
                <a:spcPct val="80000"/>
              </a:lnSpc>
              <a:buFont typeface="Wingdings" pitchFamily="2" charset="2"/>
              <a:buBlip>
                <a:blip r:embed="rId2"/>
              </a:buBlip>
            </a:pPr>
            <a:r>
              <a:rPr lang="tr-TR" sz="1800">
                <a:effectLst>
                  <a:outerShdw blurRad="38100" dist="38100" dir="2700000" algn="tl">
                    <a:srgbClr val="C0C0C0"/>
                  </a:outerShdw>
                </a:effectLst>
              </a:rPr>
              <a:t>MESLEKİ YETKİNLİK EĞİTİMLERİ / SINAVLARI  </a:t>
            </a:r>
          </a:p>
          <a:p>
            <a:pPr>
              <a:lnSpc>
                <a:spcPct val="80000"/>
              </a:lnSpc>
              <a:buFont typeface="Wingdings" pitchFamily="2" charset="2"/>
              <a:buNone/>
            </a:pPr>
            <a:r>
              <a:rPr lang="tr-TR" sz="1800" b="1">
                <a:effectLst>
                  <a:outerShdw blurRad="38100" dist="38100" dir="2700000" algn="tl">
                    <a:srgbClr val="C0C0C0"/>
                  </a:outerShdw>
                </a:effectLst>
              </a:rPr>
              <a:t>     </a:t>
            </a:r>
            <a:r>
              <a:rPr lang="tr-TR" sz="1800">
                <a:effectLst>
                  <a:outerShdw blurRad="38100" dist="38100" dir="2700000" algn="tl">
                    <a:srgbClr val="C0C0C0"/>
                  </a:outerShdw>
                </a:effectLst>
              </a:rPr>
              <a:t>Daha detaylı bilgi PSBM tarafından yayımlanmış olan TSE EĞİTİM VE SERTİFİKA PROGRAMI’NDA(http://www.tse.org.tr) yer almaktadır.</a:t>
            </a:r>
          </a:p>
        </p:txBody>
      </p:sp>
    </p:spTree>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86018"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86019"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C8CEDE0E-6052-43D9-B892-B7A244A772AB}" type="slidenum">
              <a:rPr lang="en-US" sz="1400">
                <a:latin typeface="Arial Narrow" pitchFamily="34" charset="0"/>
              </a:rPr>
              <a:pPr algn="r" eaLnBrk="0" hangingPunct="0">
                <a:spcBef>
                  <a:spcPct val="50000"/>
                </a:spcBef>
              </a:pPr>
              <a:t>70</a:t>
            </a:fld>
            <a:endParaRPr lang="en-US" sz="1400">
              <a:latin typeface="Arial Narrow" pitchFamily="34" charset="0"/>
            </a:endParaRPr>
          </a:p>
        </p:txBody>
      </p:sp>
      <p:sp>
        <p:nvSpPr>
          <p:cNvPr id="103426" name="Rectangle 1026"/>
          <p:cNvSpPr>
            <a:spLocks noGrp="1" noChangeArrowheads="1"/>
          </p:cNvSpPr>
          <p:nvPr>
            <p:ph type="title" idx="4294967295"/>
          </p:nvPr>
        </p:nvSpPr>
        <p:spPr/>
        <p:txBody>
          <a:bodyPr/>
          <a:lstStyle/>
          <a:p>
            <a:r>
              <a:rPr lang="en-AU">
                <a:effectLst>
                  <a:outerShdw blurRad="38100" dist="38100" dir="2700000" algn="tl">
                    <a:srgbClr val="000000"/>
                  </a:outerShdw>
                </a:effectLst>
              </a:rPr>
              <a:t>TS-EN ISO 9000 Ne Değildir?</a:t>
            </a:r>
          </a:p>
        </p:txBody>
      </p:sp>
      <p:sp>
        <p:nvSpPr>
          <p:cNvPr id="86021" name="Text Box 1027"/>
          <p:cNvSpPr txBox="1">
            <a:spLocks noChangeArrowheads="1"/>
          </p:cNvSpPr>
          <p:nvPr/>
        </p:nvSpPr>
        <p:spPr bwMode="auto">
          <a:xfrm>
            <a:off x="539750" y="1844675"/>
            <a:ext cx="8004175" cy="2282825"/>
          </a:xfrm>
          <a:prstGeom prst="rect">
            <a:avLst/>
          </a:prstGeom>
          <a:noFill/>
          <a:ln w="9525">
            <a:noFill/>
            <a:miter lim="800000"/>
            <a:headEnd/>
            <a:tailEnd/>
          </a:ln>
        </p:spPr>
        <p:txBody>
          <a:bodyPr wrap="none">
            <a:spAutoFit/>
          </a:bodyPr>
          <a:lstStyle/>
          <a:p>
            <a:pPr eaLnBrk="0" hangingPunct="0">
              <a:buFontTx/>
              <a:buChar char="•"/>
            </a:pPr>
            <a:r>
              <a:rPr lang="en-AU">
                <a:solidFill>
                  <a:srgbClr val="3333CC"/>
                </a:solidFill>
              </a:rPr>
              <a:t>Kaliteyle ilgili tüm problemleri çözmez</a:t>
            </a:r>
            <a:br>
              <a:rPr lang="en-AU">
                <a:solidFill>
                  <a:srgbClr val="3333CC"/>
                </a:solidFill>
              </a:rPr>
            </a:br>
            <a:endParaRPr lang="en-AU">
              <a:solidFill>
                <a:srgbClr val="3333CC"/>
              </a:solidFill>
            </a:endParaRPr>
          </a:p>
          <a:p>
            <a:pPr eaLnBrk="0" hangingPunct="0">
              <a:buFontTx/>
              <a:buChar char="•"/>
            </a:pPr>
            <a:r>
              <a:rPr lang="en-AU">
                <a:solidFill>
                  <a:srgbClr val="3333CC"/>
                </a:solidFill>
              </a:rPr>
              <a:t>Neyin yapılacağını söyler, nasıl yapılacağını değil</a:t>
            </a:r>
            <a:br>
              <a:rPr lang="en-AU">
                <a:solidFill>
                  <a:srgbClr val="3333CC"/>
                </a:solidFill>
              </a:rPr>
            </a:br>
            <a:endParaRPr lang="en-AU">
              <a:solidFill>
                <a:srgbClr val="3333CC"/>
              </a:solidFill>
            </a:endParaRPr>
          </a:p>
          <a:p>
            <a:pPr eaLnBrk="0" hangingPunct="0">
              <a:buFontTx/>
              <a:buChar char="•"/>
            </a:pPr>
            <a:r>
              <a:rPr lang="en-AU">
                <a:solidFill>
                  <a:srgbClr val="3333CC"/>
                </a:solidFill>
              </a:rPr>
              <a:t>Etkin bir Kalite Yönetim Sistemi için minimum şartları belirtir.</a:t>
            </a:r>
          </a:p>
          <a:p>
            <a:pPr eaLnBrk="0" hangingPunct="0"/>
            <a:endParaRPr lang="en-AU">
              <a:solidFill>
                <a:srgbClr val="3333CC"/>
              </a:solidFill>
            </a:endParaRPr>
          </a:p>
        </p:txBody>
      </p:sp>
    </p:spTree>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87042"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87043"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400A6AE8-67B4-4E13-B374-BEFB16744333}" type="slidenum">
              <a:rPr lang="en-US" sz="1400">
                <a:latin typeface="Arial Narrow" pitchFamily="34" charset="0"/>
              </a:rPr>
              <a:pPr algn="r" eaLnBrk="0" hangingPunct="0">
                <a:spcBef>
                  <a:spcPct val="50000"/>
                </a:spcBef>
              </a:pPr>
              <a:t>71</a:t>
            </a:fld>
            <a:endParaRPr lang="en-US" sz="1400">
              <a:latin typeface="Arial Narrow" pitchFamily="34" charset="0"/>
            </a:endParaRPr>
          </a:p>
        </p:txBody>
      </p:sp>
      <p:sp>
        <p:nvSpPr>
          <p:cNvPr id="89090" name="Rectangle 2"/>
          <p:cNvSpPr>
            <a:spLocks noGrp="1" noChangeArrowheads="1"/>
          </p:cNvSpPr>
          <p:nvPr>
            <p:ph type="title" idx="4294967295"/>
          </p:nvPr>
        </p:nvSpPr>
        <p:spPr/>
        <p:txBody>
          <a:bodyPr/>
          <a:lstStyle/>
          <a:p>
            <a:r>
              <a:rPr lang="tr-TR">
                <a:effectLst>
                  <a:outerShdw blurRad="38100" dist="38100" dir="2700000" algn="tl">
                    <a:srgbClr val="000000"/>
                  </a:outerShdw>
                </a:effectLst>
                <a:cs typeface="Times New Roman" pitchFamily="18" charset="0"/>
              </a:rPr>
              <a:t>TS-EN ISO 9001:2008 Serisi Standardlar</a:t>
            </a:r>
            <a:endParaRPr lang="en-US">
              <a:effectLst>
                <a:outerShdw blurRad="38100" dist="38100" dir="2700000" algn="tl">
                  <a:srgbClr val="000000"/>
                </a:outerShdw>
              </a:effectLst>
              <a:cs typeface="Times New Roman" pitchFamily="18" charset="0"/>
            </a:endParaRPr>
          </a:p>
        </p:txBody>
      </p:sp>
      <p:sp>
        <p:nvSpPr>
          <p:cNvPr id="89091" name="Rectangle 3"/>
          <p:cNvSpPr>
            <a:spLocks noGrp="1" noChangeArrowheads="1"/>
          </p:cNvSpPr>
          <p:nvPr>
            <p:ph type="body" idx="4294967295"/>
          </p:nvPr>
        </p:nvSpPr>
        <p:spPr>
          <a:xfrm>
            <a:off x="971550" y="1989138"/>
            <a:ext cx="7964488" cy="4114800"/>
          </a:xfrm>
        </p:spPr>
        <p:txBody>
          <a:bodyPr/>
          <a:lstStyle/>
          <a:p>
            <a:pPr>
              <a:lnSpc>
                <a:spcPct val="90000"/>
              </a:lnSpc>
            </a:pPr>
            <a:r>
              <a:rPr lang="tr-TR" sz="2400">
                <a:solidFill>
                  <a:srgbClr val="3333CC"/>
                </a:solidFill>
                <a:effectLst>
                  <a:outerShdw blurRad="38100" dist="38100" dir="2700000" algn="tl">
                    <a:srgbClr val="C0C0C0"/>
                  </a:outerShdw>
                </a:effectLst>
                <a:latin typeface="Arial" pitchFamily="34" charset="0"/>
                <a:cs typeface="Times New Roman" pitchFamily="18" charset="0"/>
              </a:rPr>
              <a:t>TS-EN ISO 9000: 2007</a:t>
            </a:r>
            <a:r>
              <a:rPr lang="tr-TR" sz="2400">
                <a:solidFill>
                  <a:srgbClr val="3333CC"/>
                </a:solidFill>
                <a:effectLst>
                  <a:outerShdw blurRad="38100" dist="38100" dir="2700000" algn="tl">
                    <a:srgbClr val="C0C0C0"/>
                  </a:outerShdw>
                </a:effectLst>
                <a:latin typeface="Arial" pitchFamily="34" charset="0"/>
              </a:rPr>
              <a:t> </a:t>
            </a:r>
            <a:r>
              <a:rPr lang="tr-TR" sz="2400">
                <a:solidFill>
                  <a:srgbClr val="3333CC"/>
                </a:solidFill>
                <a:effectLst>
                  <a:outerShdw blurRad="38100" dist="38100" dir="2700000" algn="tl">
                    <a:srgbClr val="C0C0C0"/>
                  </a:outerShdw>
                </a:effectLst>
                <a:latin typeface="Arial" pitchFamily="34" charset="0"/>
                <a:cs typeface="Times New Roman" pitchFamily="18" charset="0"/>
              </a:rPr>
              <a:t>: Kalite Yönetim Sistemleri – Temel Kavramlar, Terimler ve Tarifler</a:t>
            </a:r>
          </a:p>
          <a:p>
            <a:pPr>
              <a:lnSpc>
                <a:spcPct val="90000"/>
              </a:lnSpc>
            </a:pPr>
            <a:r>
              <a:rPr lang="tr-TR" sz="2400">
                <a:solidFill>
                  <a:srgbClr val="3333CC"/>
                </a:solidFill>
                <a:effectLst>
                  <a:outerShdw blurRad="38100" dist="38100" dir="2700000" algn="tl">
                    <a:srgbClr val="C0C0C0"/>
                  </a:outerShdw>
                </a:effectLst>
                <a:latin typeface="Arial" pitchFamily="34" charset="0"/>
                <a:cs typeface="Times New Roman" pitchFamily="18" charset="0"/>
              </a:rPr>
              <a:t>TS-EN ISO 9001: 2008 :  Kalite Yönetim Sistemleri – Şartlar </a:t>
            </a:r>
          </a:p>
          <a:p>
            <a:pPr>
              <a:lnSpc>
                <a:spcPct val="90000"/>
              </a:lnSpc>
            </a:pPr>
            <a:r>
              <a:rPr lang="tr-TR" sz="2400">
                <a:solidFill>
                  <a:srgbClr val="3333CC"/>
                </a:solidFill>
                <a:effectLst>
                  <a:outerShdw blurRad="38100" dist="38100" dir="2700000" algn="tl">
                    <a:srgbClr val="C0C0C0"/>
                  </a:outerShdw>
                </a:effectLst>
                <a:latin typeface="Arial" pitchFamily="34" charset="0"/>
                <a:cs typeface="Times New Roman" pitchFamily="18" charset="0"/>
              </a:rPr>
              <a:t>TS-EN ISO 9004: 200? :  Kalite Yönetim Sistemleri – Performans</a:t>
            </a:r>
            <a:r>
              <a:rPr lang="tr-TR" sz="2400">
                <a:solidFill>
                  <a:srgbClr val="3333CC"/>
                </a:solidFill>
                <a:effectLst>
                  <a:outerShdw blurRad="38100" dist="38100" dir="2700000" algn="tl">
                    <a:srgbClr val="C0C0C0"/>
                  </a:outerShdw>
                </a:effectLst>
                <a:latin typeface="Arial" pitchFamily="34" charset="0"/>
              </a:rPr>
              <a:t> </a:t>
            </a:r>
            <a:r>
              <a:rPr lang="tr-TR" sz="2400">
                <a:solidFill>
                  <a:srgbClr val="3333CC"/>
                </a:solidFill>
                <a:effectLst>
                  <a:outerShdw blurRad="38100" dist="38100" dir="2700000" algn="tl">
                    <a:srgbClr val="C0C0C0"/>
                  </a:outerShdw>
                </a:effectLst>
                <a:latin typeface="Arial" pitchFamily="34" charset="0"/>
                <a:cs typeface="Times New Roman" pitchFamily="18" charset="0"/>
              </a:rPr>
              <a:t>İyileştirilmeleri İçin Kılavuz</a:t>
            </a:r>
          </a:p>
          <a:p>
            <a:pPr>
              <a:lnSpc>
                <a:spcPct val="90000"/>
              </a:lnSpc>
            </a:pPr>
            <a:r>
              <a:rPr lang="tr-TR" sz="2400">
                <a:solidFill>
                  <a:srgbClr val="3333CC"/>
                </a:solidFill>
                <a:effectLst>
                  <a:outerShdw blurRad="38100" dist="38100" dir="2700000" algn="tl">
                    <a:srgbClr val="C0C0C0"/>
                  </a:outerShdw>
                </a:effectLst>
                <a:latin typeface="Arial" pitchFamily="34" charset="0"/>
                <a:cs typeface="Times New Roman" pitchFamily="18" charset="0"/>
              </a:rPr>
              <a:t>ISO 19011</a:t>
            </a:r>
            <a:r>
              <a:rPr lang="tr-TR" sz="2400">
                <a:solidFill>
                  <a:srgbClr val="3333CC"/>
                </a:solidFill>
                <a:effectLst>
                  <a:outerShdw blurRad="38100" dist="38100" dir="2700000" algn="tl">
                    <a:srgbClr val="C0C0C0"/>
                  </a:outerShdw>
                </a:effectLst>
                <a:latin typeface="Arial" pitchFamily="34" charset="0"/>
              </a:rPr>
              <a:t> </a:t>
            </a:r>
            <a:r>
              <a:rPr lang="tr-TR" sz="2400">
                <a:solidFill>
                  <a:srgbClr val="3333CC"/>
                </a:solidFill>
                <a:effectLst>
                  <a:outerShdw blurRad="38100" dist="38100" dir="2700000" algn="tl">
                    <a:srgbClr val="C0C0C0"/>
                  </a:outerShdw>
                </a:effectLst>
                <a:latin typeface="Arial" pitchFamily="34" charset="0"/>
                <a:cs typeface="Times New Roman" pitchFamily="18" charset="0"/>
              </a:rPr>
              <a:t>:2002  Çevre ve Kalite Yönetim Sistemleri Tetkik Kılavuzu.</a:t>
            </a:r>
            <a:r>
              <a:rPr lang="en-US" sz="2400">
                <a:solidFill>
                  <a:srgbClr val="3333CC"/>
                </a:solidFill>
                <a:effectLst>
                  <a:outerShdw blurRad="38100" dist="38100" dir="2700000" algn="tl">
                    <a:srgbClr val="C0C0C0"/>
                  </a:outerShdw>
                </a:effectLst>
                <a:latin typeface="Arial" pitchFamily="34" charset="0"/>
              </a:rPr>
              <a:t> </a:t>
            </a:r>
          </a:p>
        </p:txBody>
      </p:sp>
    </p:spTree>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88066"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88067"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B1C0481E-7F42-42FA-A28B-38CBC83362E6}" type="slidenum">
              <a:rPr lang="en-US" sz="1400">
                <a:latin typeface="Arial Narrow" pitchFamily="34" charset="0"/>
              </a:rPr>
              <a:pPr algn="r" eaLnBrk="0" hangingPunct="0">
                <a:spcBef>
                  <a:spcPct val="50000"/>
                </a:spcBef>
              </a:pPr>
              <a:t>72</a:t>
            </a:fld>
            <a:endParaRPr lang="en-US" sz="1400">
              <a:latin typeface="Arial Narrow" pitchFamily="34" charset="0"/>
            </a:endParaRPr>
          </a:p>
        </p:txBody>
      </p:sp>
      <p:sp>
        <p:nvSpPr>
          <p:cNvPr id="90114" name="Rectangle 2"/>
          <p:cNvSpPr>
            <a:spLocks noGrp="1" noChangeArrowheads="1"/>
          </p:cNvSpPr>
          <p:nvPr>
            <p:ph type="title" idx="4294967295"/>
          </p:nvPr>
        </p:nvSpPr>
        <p:spPr/>
        <p:txBody>
          <a:bodyPr/>
          <a:lstStyle/>
          <a:p>
            <a:r>
              <a:rPr lang="en-AU">
                <a:effectLst>
                  <a:outerShdw blurRad="38100" dist="38100" dir="2700000" algn="tl">
                    <a:srgbClr val="000000"/>
                  </a:outerShdw>
                </a:effectLst>
              </a:rPr>
              <a:t>STANDARDLARIN YAPISI-1</a:t>
            </a:r>
          </a:p>
        </p:txBody>
      </p:sp>
      <p:sp>
        <p:nvSpPr>
          <p:cNvPr id="90115" name="Rectangle 3"/>
          <p:cNvSpPr>
            <a:spLocks noGrp="1" noChangeArrowheads="1"/>
          </p:cNvSpPr>
          <p:nvPr>
            <p:ph type="body" idx="4294967295"/>
          </p:nvPr>
        </p:nvSpPr>
        <p:spPr>
          <a:xfrm>
            <a:off x="1042988" y="1628775"/>
            <a:ext cx="7162800" cy="4114800"/>
          </a:xfrm>
        </p:spPr>
        <p:txBody>
          <a:bodyPr/>
          <a:lstStyle/>
          <a:p>
            <a:pPr algn="just">
              <a:buFont typeface="Wingdings" pitchFamily="2" charset="2"/>
              <a:buNone/>
            </a:pPr>
            <a:r>
              <a:rPr lang="en-AU">
                <a:solidFill>
                  <a:srgbClr val="3333CC"/>
                </a:solidFill>
                <a:effectLst>
                  <a:outerShdw blurRad="38100" dist="38100" dir="2700000" algn="tl">
                    <a:srgbClr val="C0C0C0"/>
                  </a:outerShdw>
                </a:effectLst>
              </a:rPr>
              <a:t>       TS-EN ISO 9000:200</a:t>
            </a:r>
            <a:r>
              <a:rPr lang="tr-TR">
                <a:solidFill>
                  <a:srgbClr val="3333CC"/>
                </a:solidFill>
                <a:effectLst>
                  <a:outerShdw blurRad="38100" dist="38100" dir="2700000" algn="tl">
                    <a:srgbClr val="C0C0C0"/>
                  </a:outerShdw>
                </a:effectLst>
              </a:rPr>
              <a:t>7</a:t>
            </a:r>
            <a:endParaRPr lang="en-AU">
              <a:solidFill>
                <a:srgbClr val="3333CC"/>
              </a:solidFill>
              <a:effectLst>
                <a:outerShdw blurRad="38100" dist="38100" dir="2700000" algn="tl">
                  <a:srgbClr val="C0C0C0"/>
                </a:outerShdw>
              </a:effectLst>
            </a:endParaRPr>
          </a:p>
          <a:p>
            <a:pPr algn="just"/>
            <a:endParaRPr lang="en-AU">
              <a:solidFill>
                <a:srgbClr val="3333CC"/>
              </a:solidFill>
              <a:effectLst>
                <a:outerShdw blurRad="38100" dist="38100" dir="2700000" algn="tl">
                  <a:srgbClr val="C0C0C0"/>
                </a:outerShdw>
              </a:effectLst>
            </a:endParaRPr>
          </a:p>
          <a:p>
            <a:pPr lvl="2" algn="just">
              <a:buFont typeface="Symbol" pitchFamily="18" charset="2"/>
              <a:buChar char="·"/>
            </a:pPr>
            <a:r>
              <a:rPr lang="en-AU">
                <a:solidFill>
                  <a:srgbClr val="3333CC"/>
                </a:solidFill>
                <a:effectLst>
                  <a:outerShdw blurRad="38100" dist="38100" dir="2700000" algn="tl">
                    <a:srgbClr val="C0C0C0"/>
                  </a:outerShdw>
                </a:effectLst>
              </a:rPr>
              <a:t>Temel Kavramlar, Terimler ve Tarifler ( ISO 8402 YERİNE )</a:t>
            </a:r>
          </a:p>
          <a:p>
            <a:pPr lvl="2" algn="just">
              <a:buFont typeface="Symbol" pitchFamily="18" charset="2"/>
              <a:buChar char="·"/>
            </a:pPr>
            <a:r>
              <a:rPr lang="en-AU">
                <a:solidFill>
                  <a:srgbClr val="3333CC"/>
                </a:solidFill>
                <a:effectLst>
                  <a:outerShdw blurRad="38100" dist="38100" dir="2700000" algn="tl">
                    <a:srgbClr val="C0C0C0"/>
                  </a:outerShdw>
                </a:effectLst>
              </a:rPr>
              <a:t>Kalite Yönetim Sistemlerinin temelleri ve elemanları </a:t>
            </a:r>
          </a:p>
          <a:p>
            <a:pPr lvl="2" algn="just">
              <a:buFont typeface="Symbol" pitchFamily="18" charset="2"/>
              <a:buChar char="·"/>
            </a:pPr>
            <a:r>
              <a:rPr lang="en-AU">
                <a:solidFill>
                  <a:srgbClr val="3333CC"/>
                </a:solidFill>
                <a:effectLst>
                  <a:outerShdw blurRad="38100" dist="38100" dir="2700000" algn="tl">
                    <a:srgbClr val="C0C0C0"/>
                  </a:outerShdw>
                </a:effectLst>
              </a:rPr>
              <a:t>Proses yaklaşımının altını çizer ve jenerik modelin tanıtılması</a:t>
            </a: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89090"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89091"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9FBE7F40-51BB-47FF-8F27-493D2CCD38DB}" type="slidenum">
              <a:rPr lang="en-US" sz="1400">
                <a:latin typeface="Arial Narrow" pitchFamily="34" charset="0"/>
              </a:rPr>
              <a:pPr algn="r" eaLnBrk="0" hangingPunct="0">
                <a:spcBef>
                  <a:spcPct val="50000"/>
                </a:spcBef>
              </a:pPr>
              <a:t>73</a:t>
            </a:fld>
            <a:endParaRPr lang="en-US" sz="1400">
              <a:latin typeface="Arial Narrow" pitchFamily="34" charset="0"/>
            </a:endParaRPr>
          </a:p>
        </p:txBody>
      </p:sp>
      <p:sp>
        <p:nvSpPr>
          <p:cNvPr id="91138" name="Rectangle 2"/>
          <p:cNvSpPr>
            <a:spLocks noGrp="1" noChangeArrowheads="1"/>
          </p:cNvSpPr>
          <p:nvPr>
            <p:ph type="title" idx="4294967295"/>
          </p:nvPr>
        </p:nvSpPr>
        <p:spPr/>
        <p:txBody>
          <a:bodyPr/>
          <a:lstStyle/>
          <a:p>
            <a:r>
              <a:rPr lang="en-AU">
                <a:effectLst>
                  <a:outerShdw blurRad="38100" dist="38100" dir="2700000" algn="tl">
                    <a:srgbClr val="000000"/>
                  </a:outerShdw>
                </a:effectLst>
              </a:rPr>
              <a:t>STANDARDLARIN YAPISI-2</a:t>
            </a:r>
          </a:p>
        </p:txBody>
      </p:sp>
      <p:sp>
        <p:nvSpPr>
          <p:cNvPr id="91139" name="Rectangle 3"/>
          <p:cNvSpPr>
            <a:spLocks noGrp="1" noChangeArrowheads="1"/>
          </p:cNvSpPr>
          <p:nvPr>
            <p:ph type="body" idx="4294967295"/>
          </p:nvPr>
        </p:nvSpPr>
        <p:spPr>
          <a:xfrm>
            <a:off x="0" y="1600200"/>
            <a:ext cx="9144000" cy="4111625"/>
          </a:xfrm>
        </p:spPr>
        <p:txBody>
          <a:bodyPr/>
          <a:lstStyle/>
          <a:p>
            <a:pPr algn="just">
              <a:buFont typeface="Wingdings" pitchFamily="2" charset="2"/>
              <a:buNone/>
            </a:pPr>
            <a:r>
              <a:rPr lang="en-AU">
                <a:solidFill>
                  <a:srgbClr val="3333CC"/>
                </a:solidFill>
                <a:effectLst>
                  <a:outerShdw blurRad="38100" dist="38100" dir="2700000" algn="tl">
                    <a:srgbClr val="C0C0C0"/>
                  </a:outerShdw>
                </a:effectLst>
              </a:rPr>
              <a:t>TS-EN ISO 9001:200</a:t>
            </a:r>
            <a:r>
              <a:rPr lang="tr-TR">
                <a:solidFill>
                  <a:srgbClr val="3333CC"/>
                </a:solidFill>
                <a:effectLst>
                  <a:outerShdw blurRad="38100" dist="38100" dir="2700000" algn="tl">
                    <a:srgbClr val="C0C0C0"/>
                  </a:outerShdw>
                </a:effectLst>
              </a:rPr>
              <a:t>8</a:t>
            </a:r>
            <a:endParaRPr lang="en-AU">
              <a:solidFill>
                <a:srgbClr val="3333CC"/>
              </a:solidFill>
              <a:effectLst>
                <a:outerShdw blurRad="38100" dist="38100" dir="2700000" algn="tl">
                  <a:srgbClr val="C0C0C0"/>
                </a:outerShdw>
              </a:effectLst>
            </a:endParaRPr>
          </a:p>
          <a:p>
            <a:pPr lvl="2" algn="just">
              <a:buFont typeface="Symbol" pitchFamily="18" charset="2"/>
              <a:buChar char="·"/>
            </a:pPr>
            <a:r>
              <a:rPr lang="en-AU" sz="2800">
                <a:solidFill>
                  <a:srgbClr val="3333CC"/>
                </a:solidFill>
                <a:effectLst>
                  <a:outerShdw blurRad="38100" dist="38100" dir="2700000" algn="tl">
                    <a:srgbClr val="C0C0C0"/>
                  </a:outerShdw>
                </a:effectLst>
              </a:rPr>
              <a:t>Sistem ve dokümantasyonun genel şartları </a:t>
            </a:r>
          </a:p>
          <a:p>
            <a:pPr lvl="2" algn="just">
              <a:buFont typeface="Symbol" pitchFamily="18" charset="2"/>
              <a:buChar char="·"/>
            </a:pPr>
            <a:r>
              <a:rPr lang="en-AU" sz="2800">
                <a:solidFill>
                  <a:srgbClr val="3333CC"/>
                </a:solidFill>
                <a:effectLst>
                  <a:outerShdw blurRad="38100" dist="38100" dir="2700000" algn="tl">
                    <a:srgbClr val="C0C0C0"/>
                  </a:outerShdw>
                </a:effectLst>
              </a:rPr>
              <a:t>Üst yönetimin sorumlulukları</a:t>
            </a:r>
          </a:p>
          <a:p>
            <a:pPr lvl="2" algn="just">
              <a:buFont typeface="Symbol" pitchFamily="18" charset="2"/>
              <a:buChar char="·"/>
            </a:pPr>
            <a:r>
              <a:rPr lang="en-AU" sz="2800">
                <a:solidFill>
                  <a:srgbClr val="3333CC"/>
                </a:solidFill>
                <a:effectLst>
                  <a:outerShdw blurRad="38100" dist="38100" dir="2700000" algn="tl">
                    <a:srgbClr val="C0C0C0"/>
                  </a:outerShdw>
                </a:effectLst>
              </a:rPr>
              <a:t>Kaynak Yönetimi</a:t>
            </a:r>
          </a:p>
          <a:p>
            <a:pPr lvl="2" algn="just">
              <a:buFont typeface="Symbol" pitchFamily="18" charset="2"/>
              <a:buChar char="·"/>
            </a:pPr>
            <a:r>
              <a:rPr lang="en-AU" sz="2800">
                <a:solidFill>
                  <a:srgbClr val="3333CC"/>
                </a:solidFill>
                <a:effectLst>
                  <a:outerShdw blurRad="38100" dist="38100" dir="2700000" algn="tl">
                    <a:srgbClr val="C0C0C0"/>
                  </a:outerShdw>
                </a:effectLst>
              </a:rPr>
              <a:t>Ürün Gerçekleştirme</a:t>
            </a:r>
          </a:p>
          <a:p>
            <a:pPr lvl="2" algn="just">
              <a:buFont typeface="Symbol" pitchFamily="18" charset="2"/>
              <a:buChar char="·"/>
            </a:pPr>
            <a:r>
              <a:rPr lang="en-AU" sz="2800">
                <a:solidFill>
                  <a:srgbClr val="3333CC"/>
                </a:solidFill>
                <a:effectLst>
                  <a:outerShdw blurRad="38100" dist="38100" dir="2700000" algn="tl">
                    <a:srgbClr val="C0C0C0"/>
                  </a:outerShdw>
                </a:effectLst>
              </a:rPr>
              <a:t>Ölçme, analiz ve iyileştirme</a:t>
            </a:r>
          </a:p>
          <a:p>
            <a:pPr>
              <a:buFont typeface="Wingdings" pitchFamily="2" charset="2"/>
              <a:buNone/>
            </a:pPr>
            <a:endParaRPr lang="en-AU">
              <a:solidFill>
                <a:srgbClr val="3333CC"/>
              </a:solidFill>
              <a:effectLst>
                <a:outerShdw blurRad="38100" dist="38100" dir="2700000" algn="tl">
                  <a:srgbClr val="C0C0C0"/>
                </a:outerShdw>
              </a:effectLst>
            </a:endParaRP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90114"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90115"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2EC6137B-2CF0-40F8-8076-6D5481907F74}" type="slidenum">
              <a:rPr lang="en-US" sz="1400">
                <a:latin typeface="Arial Narrow" pitchFamily="34" charset="0"/>
              </a:rPr>
              <a:pPr algn="r" eaLnBrk="0" hangingPunct="0">
                <a:spcBef>
                  <a:spcPct val="50000"/>
                </a:spcBef>
              </a:pPr>
              <a:t>74</a:t>
            </a:fld>
            <a:endParaRPr lang="en-US" sz="1400">
              <a:latin typeface="Arial Narrow" pitchFamily="34" charset="0"/>
            </a:endParaRPr>
          </a:p>
        </p:txBody>
      </p:sp>
      <p:sp>
        <p:nvSpPr>
          <p:cNvPr id="92162" name="Rectangle 2"/>
          <p:cNvSpPr>
            <a:spLocks noGrp="1" noChangeArrowheads="1"/>
          </p:cNvSpPr>
          <p:nvPr>
            <p:ph type="title" idx="4294967295"/>
          </p:nvPr>
        </p:nvSpPr>
        <p:spPr/>
        <p:txBody>
          <a:bodyPr/>
          <a:lstStyle/>
          <a:p>
            <a:r>
              <a:rPr lang="en-AU">
                <a:effectLst>
                  <a:outerShdw blurRad="38100" dist="38100" dir="2700000" algn="tl">
                    <a:srgbClr val="000000"/>
                  </a:outerShdw>
                </a:effectLst>
              </a:rPr>
              <a:t>STANDARDLARIN YAPISI-3</a:t>
            </a:r>
          </a:p>
        </p:txBody>
      </p:sp>
      <p:sp>
        <p:nvSpPr>
          <p:cNvPr id="92163" name="Rectangle 3"/>
          <p:cNvSpPr>
            <a:spLocks noGrp="1" noChangeArrowheads="1"/>
          </p:cNvSpPr>
          <p:nvPr>
            <p:ph type="body" idx="4294967295"/>
          </p:nvPr>
        </p:nvSpPr>
        <p:spPr>
          <a:xfrm>
            <a:off x="1160463" y="2057400"/>
            <a:ext cx="7772400" cy="4114800"/>
          </a:xfrm>
        </p:spPr>
        <p:txBody>
          <a:bodyPr/>
          <a:lstStyle/>
          <a:p>
            <a:pPr algn="just">
              <a:buFont typeface="Wingdings" pitchFamily="2" charset="2"/>
              <a:buNone/>
            </a:pPr>
            <a:r>
              <a:rPr lang="en-AU" sz="3200">
                <a:solidFill>
                  <a:srgbClr val="3333CC"/>
                </a:solidFill>
                <a:effectLst>
                  <a:outerShdw blurRad="38100" dist="38100" dir="2700000" algn="tl">
                    <a:srgbClr val="C0C0C0"/>
                  </a:outerShdw>
                </a:effectLst>
              </a:rPr>
              <a:t>TS-EN ISO 9004:200</a:t>
            </a:r>
            <a:r>
              <a:rPr lang="tr-TR" sz="3200">
                <a:solidFill>
                  <a:srgbClr val="3333CC"/>
                </a:solidFill>
                <a:effectLst>
                  <a:outerShdw blurRad="38100" dist="38100" dir="2700000" algn="tl">
                    <a:srgbClr val="C0C0C0"/>
                  </a:outerShdw>
                </a:effectLst>
              </a:rPr>
              <a:t>?</a:t>
            </a:r>
            <a:endParaRPr lang="en-AU" sz="3200">
              <a:solidFill>
                <a:srgbClr val="3333CC"/>
              </a:solidFill>
              <a:effectLst>
                <a:outerShdw blurRad="38100" dist="38100" dir="2700000" algn="tl">
                  <a:srgbClr val="C0C0C0"/>
                </a:outerShdw>
              </a:effectLst>
            </a:endParaRPr>
          </a:p>
          <a:p>
            <a:pPr algn="just">
              <a:buFont typeface="Wingdings" pitchFamily="2" charset="2"/>
              <a:buNone/>
            </a:pPr>
            <a:endParaRPr lang="en-AU">
              <a:solidFill>
                <a:srgbClr val="3333CC"/>
              </a:solidFill>
              <a:effectLst>
                <a:outerShdw blurRad="38100" dist="38100" dir="2700000" algn="tl">
                  <a:srgbClr val="C0C0C0"/>
                </a:outerShdw>
              </a:effectLst>
            </a:endParaRPr>
          </a:p>
          <a:p>
            <a:pPr lvl="1" algn="just">
              <a:buClr>
                <a:schemeClr val="tx1"/>
              </a:buClr>
            </a:pPr>
            <a:r>
              <a:rPr lang="en-AU" sz="2800">
                <a:solidFill>
                  <a:srgbClr val="3333CC"/>
                </a:solidFill>
                <a:effectLst>
                  <a:outerShdw blurRad="38100" dist="38100" dir="2700000" algn="tl">
                    <a:srgbClr val="C0C0C0"/>
                  </a:outerShdw>
                </a:effectLst>
              </a:rPr>
              <a:t>TS-EN ISO 9001 in yapılanmasına paralellik gösterir ve TS-EN ISO 9001 in şartlarının metnini içerir.</a:t>
            </a:r>
          </a:p>
          <a:p>
            <a:pPr lvl="1" algn="just">
              <a:buClr>
                <a:schemeClr val="tx1"/>
              </a:buClr>
            </a:pPr>
            <a:r>
              <a:rPr lang="en-AU" sz="2800">
                <a:solidFill>
                  <a:srgbClr val="3333CC"/>
                </a:solidFill>
                <a:effectLst>
                  <a:outerShdw blurRad="38100" dist="38100" dir="2700000" algn="tl">
                    <a:srgbClr val="C0C0C0"/>
                  </a:outerShdw>
                </a:effectLst>
              </a:rPr>
              <a:t>Özdeğerlendirme için kılavuzlar sağlar</a:t>
            </a:r>
          </a:p>
          <a:p>
            <a:pPr lvl="1" algn="just">
              <a:buClr>
                <a:schemeClr val="tx1"/>
              </a:buClr>
            </a:pPr>
            <a:r>
              <a:rPr lang="en-AU" sz="2800">
                <a:solidFill>
                  <a:srgbClr val="3333CC"/>
                </a:solidFill>
                <a:effectLst>
                  <a:outerShdw blurRad="38100" dist="38100" dir="2700000" algn="tl">
                    <a:srgbClr val="C0C0C0"/>
                  </a:outerShdw>
                </a:effectLst>
              </a:rPr>
              <a:t>İyileştirme için bir metod sağlar</a:t>
            </a:r>
            <a:endParaRPr lang="en-AU">
              <a:solidFill>
                <a:srgbClr val="3333CC"/>
              </a:solidFill>
              <a:effectLst>
                <a:outerShdw blurRad="38100" dist="38100" dir="2700000" algn="tl">
                  <a:srgbClr val="C0C0C0"/>
                </a:outerShdw>
              </a:effectLst>
            </a:endParaRPr>
          </a:p>
          <a:p>
            <a:pPr>
              <a:buFont typeface="Wingdings" pitchFamily="2" charset="2"/>
              <a:buNone/>
            </a:pPr>
            <a:endParaRPr lang="en-AU">
              <a:solidFill>
                <a:srgbClr val="3333CC"/>
              </a:solidFill>
              <a:effectLst>
                <a:outerShdw blurRad="38100" dist="38100" dir="2700000" algn="tl">
                  <a:srgbClr val="C0C0C0"/>
                </a:outerShdw>
              </a:effectLst>
            </a:endParaRP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91138"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91139"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72F65294-FC30-4CA3-A0A3-3D642DD100E2}" type="slidenum">
              <a:rPr lang="en-US" sz="1400">
                <a:latin typeface="Arial Narrow" pitchFamily="34" charset="0"/>
              </a:rPr>
              <a:pPr algn="r" eaLnBrk="0" hangingPunct="0">
                <a:spcBef>
                  <a:spcPct val="50000"/>
                </a:spcBef>
              </a:pPr>
              <a:t>75</a:t>
            </a:fld>
            <a:endParaRPr lang="en-US" sz="1400">
              <a:latin typeface="Arial Narrow" pitchFamily="34" charset="0"/>
            </a:endParaRPr>
          </a:p>
        </p:txBody>
      </p:sp>
      <p:sp>
        <p:nvSpPr>
          <p:cNvPr id="93186" name="Rectangle 2"/>
          <p:cNvSpPr>
            <a:spLocks noGrp="1" noChangeArrowheads="1"/>
          </p:cNvSpPr>
          <p:nvPr>
            <p:ph type="title" idx="4294967295"/>
          </p:nvPr>
        </p:nvSpPr>
        <p:spPr/>
        <p:txBody>
          <a:bodyPr/>
          <a:lstStyle/>
          <a:p>
            <a:r>
              <a:rPr lang="en-AU">
                <a:effectLst>
                  <a:outerShdw blurRad="38100" dist="38100" dir="2700000" algn="tl">
                    <a:srgbClr val="000000"/>
                  </a:outerShdw>
                </a:effectLst>
              </a:rPr>
              <a:t>YAPI</a:t>
            </a:r>
          </a:p>
        </p:txBody>
      </p:sp>
      <p:sp>
        <p:nvSpPr>
          <p:cNvPr id="93187" name="Rectangle 3"/>
          <p:cNvSpPr>
            <a:spLocks noGrp="1" noChangeArrowheads="1"/>
          </p:cNvSpPr>
          <p:nvPr>
            <p:ph type="body" idx="4294967295"/>
          </p:nvPr>
        </p:nvSpPr>
        <p:spPr/>
        <p:txBody>
          <a:bodyPr/>
          <a:lstStyle/>
          <a:p>
            <a:pPr algn="just">
              <a:buFont typeface="Wingdings" pitchFamily="2" charset="2"/>
              <a:buNone/>
            </a:pPr>
            <a:r>
              <a:rPr lang="en-AU" sz="2000">
                <a:solidFill>
                  <a:srgbClr val="3333CC"/>
                </a:solidFill>
                <a:effectLst>
                  <a:outerShdw blurRad="38100" dist="38100" dir="2700000" algn="tl">
                    <a:srgbClr val="C0C0C0"/>
                  </a:outerShdw>
                </a:effectLst>
              </a:rPr>
              <a:t>TS-EN ISO 9001:200</a:t>
            </a:r>
            <a:r>
              <a:rPr lang="tr-TR" sz="2000">
                <a:solidFill>
                  <a:srgbClr val="3333CC"/>
                </a:solidFill>
                <a:effectLst>
                  <a:outerShdw blurRad="38100" dist="38100" dir="2700000" algn="tl">
                    <a:srgbClr val="C0C0C0"/>
                  </a:outerShdw>
                </a:effectLst>
              </a:rPr>
              <a:t>8</a:t>
            </a:r>
            <a:r>
              <a:rPr lang="en-AU" sz="2000">
                <a:solidFill>
                  <a:srgbClr val="3333CC"/>
                </a:solidFill>
                <a:effectLst>
                  <a:outerShdw blurRad="38100" dist="38100" dir="2700000" algn="tl">
                    <a:srgbClr val="C0C0C0"/>
                  </a:outerShdw>
                </a:effectLst>
              </a:rPr>
              <a:t> beş ana bölümde yeniden yapılanmıştır.</a:t>
            </a:r>
          </a:p>
          <a:p>
            <a:pPr algn="just">
              <a:buFont typeface="Wingdings" pitchFamily="2" charset="2"/>
              <a:buNone/>
            </a:pPr>
            <a:endParaRPr lang="en-AU" sz="2000">
              <a:solidFill>
                <a:srgbClr val="3333CC"/>
              </a:solidFill>
              <a:effectLst>
                <a:outerShdw blurRad="38100" dist="38100" dir="2700000" algn="tl">
                  <a:srgbClr val="C0C0C0"/>
                </a:outerShdw>
              </a:effectLst>
            </a:endParaRPr>
          </a:p>
          <a:p>
            <a:pPr algn="just">
              <a:buFont typeface="Wingdings" pitchFamily="2" charset="2"/>
              <a:buNone/>
            </a:pPr>
            <a:r>
              <a:rPr lang="tr-TR" sz="2000">
                <a:solidFill>
                  <a:srgbClr val="3333CC"/>
                </a:solidFill>
                <a:effectLst>
                  <a:outerShdw blurRad="38100" dist="38100" dir="2700000" algn="tl">
                    <a:srgbClr val="C0C0C0"/>
                  </a:outerShdw>
                </a:effectLst>
              </a:rPr>
              <a:t>		- Kalite Yönetim Sistemi (Madde 4)</a:t>
            </a:r>
            <a:endParaRPr lang="en-AU">
              <a:solidFill>
                <a:srgbClr val="3333CC"/>
              </a:solidFill>
              <a:effectLst>
                <a:outerShdw blurRad="38100" dist="38100" dir="2700000" algn="tl">
                  <a:srgbClr val="C0C0C0"/>
                </a:outerShdw>
              </a:effectLst>
            </a:endParaRPr>
          </a:p>
          <a:p>
            <a:pPr lvl="2" algn="just">
              <a:buFont typeface="Symbol" pitchFamily="18" charset="2"/>
              <a:buNone/>
            </a:pPr>
            <a:r>
              <a:rPr lang="en-AU">
                <a:solidFill>
                  <a:srgbClr val="3333CC"/>
                </a:solidFill>
                <a:effectLst>
                  <a:outerShdw blurRad="38100" dist="38100" dir="2700000" algn="tl">
                    <a:srgbClr val="C0C0C0"/>
                  </a:outerShdw>
                </a:effectLst>
              </a:rPr>
              <a:t>- Yönetim sorumluluğu</a:t>
            </a:r>
            <a:r>
              <a:rPr lang="tr-TR">
                <a:solidFill>
                  <a:srgbClr val="3333CC"/>
                </a:solidFill>
                <a:effectLst>
                  <a:outerShdw blurRad="38100" dist="38100" dir="2700000" algn="tl">
                    <a:srgbClr val="C0C0C0"/>
                  </a:outerShdw>
                </a:effectLst>
              </a:rPr>
              <a:t>(Madde 5)</a:t>
            </a:r>
            <a:endParaRPr lang="en-AU">
              <a:solidFill>
                <a:srgbClr val="3333CC"/>
              </a:solidFill>
              <a:effectLst>
                <a:outerShdw blurRad="38100" dist="38100" dir="2700000" algn="tl">
                  <a:srgbClr val="C0C0C0"/>
                </a:outerShdw>
              </a:effectLst>
            </a:endParaRPr>
          </a:p>
          <a:p>
            <a:pPr lvl="2" algn="just">
              <a:buFont typeface="Symbol" pitchFamily="18" charset="2"/>
              <a:buNone/>
            </a:pPr>
            <a:r>
              <a:rPr lang="en-AU">
                <a:solidFill>
                  <a:srgbClr val="3333CC"/>
                </a:solidFill>
                <a:effectLst>
                  <a:outerShdw blurRad="38100" dist="38100" dir="2700000" algn="tl">
                    <a:srgbClr val="C0C0C0"/>
                  </a:outerShdw>
                </a:effectLst>
              </a:rPr>
              <a:t>- Kaynak yönetimi</a:t>
            </a:r>
            <a:r>
              <a:rPr lang="tr-TR">
                <a:solidFill>
                  <a:srgbClr val="3333CC"/>
                </a:solidFill>
                <a:effectLst>
                  <a:outerShdw blurRad="38100" dist="38100" dir="2700000" algn="tl">
                    <a:srgbClr val="C0C0C0"/>
                  </a:outerShdw>
                </a:effectLst>
              </a:rPr>
              <a:t>(Madde 6)</a:t>
            </a:r>
            <a:endParaRPr lang="en-AU">
              <a:solidFill>
                <a:srgbClr val="3333CC"/>
              </a:solidFill>
              <a:effectLst>
                <a:outerShdw blurRad="38100" dist="38100" dir="2700000" algn="tl">
                  <a:srgbClr val="C0C0C0"/>
                </a:outerShdw>
              </a:effectLst>
            </a:endParaRPr>
          </a:p>
          <a:p>
            <a:pPr lvl="2" algn="just">
              <a:buFont typeface="Symbol" pitchFamily="18" charset="2"/>
              <a:buNone/>
            </a:pPr>
            <a:r>
              <a:rPr lang="en-AU">
                <a:solidFill>
                  <a:srgbClr val="3333CC"/>
                </a:solidFill>
                <a:effectLst>
                  <a:outerShdw blurRad="38100" dist="38100" dir="2700000" algn="tl">
                    <a:srgbClr val="C0C0C0"/>
                  </a:outerShdw>
                </a:effectLst>
              </a:rPr>
              <a:t>- Ürün gerçekleştirme</a:t>
            </a:r>
            <a:r>
              <a:rPr lang="tr-TR">
                <a:solidFill>
                  <a:srgbClr val="3333CC"/>
                </a:solidFill>
                <a:effectLst>
                  <a:outerShdw blurRad="38100" dist="38100" dir="2700000" algn="tl">
                    <a:srgbClr val="C0C0C0"/>
                  </a:outerShdw>
                </a:effectLst>
              </a:rPr>
              <a:t>(Madde 7)</a:t>
            </a:r>
            <a:endParaRPr lang="en-AU">
              <a:solidFill>
                <a:srgbClr val="3333CC"/>
              </a:solidFill>
              <a:effectLst>
                <a:outerShdw blurRad="38100" dist="38100" dir="2700000" algn="tl">
                  <a:srgbClr val="C0C0C0"/>
                </a:outerShdw>
              </a:effectLst>
            </a:endParaRPr>
          </a:p>
          <a:p>
            <a:pPr lvl="2" algn="just">
              <a:buFont typeface="Symbol" pitchFamily="18" charset="2"/>
              <a:buNone/>
            </a:pPr>
            <a:r>
              <a:rPr lang="en-AU">
                <a:solidFill>
                  <a:srgbClr val="3333CC"/>
                </a:solidFill>
                <a:effectLst>
                  <a:outerShdw blurRad="38100" dist="38100" dir="2700000" algn="tl">
                    <a:srgbClr val="C0C0C0"/>
                  </a:outerShdw>
                </a:effectLst>
              </a:rPr>
              <a:t>- Ölçme, analiz ve iyileştirme</a:t>
            </a:r>
            <a:r>
              <a:rPr lang="tr-TR">
                <a:solidFill>
                  <a:srgbClr val="3333CC"/>
                </a:solidFill>
                <a:effectLst>
                  <a:outerShdw blurRad="38100" dist="38100" dir="2700000" algn="tl">
                    <a:srgbClr val="C0C0C0"/>
                  </a:outerShdw>
                </a:effectLst>
              </a:rPr>
              <a:t>(Madde 8)</a:t>
            </a:r>
            <a:endParaRPr lang="en-AU">
              <a:solidFill>
                <a:srgbClr val="3333CC"/>
              </a:solidFill>
              <a:effectLst>
                <a:outerShdw blurRad="38100" dist="38100" dir="2700000" algn="tl">
                  <a:srgbClr val="C0C0C0"/>
                </a:outerShdw>
              </a:effectLst>
            </a:endParaRPr>
          </a:p>
          <a:p>
            <a:endParaRPr lang="en-AU">
              <a:solidFill>
                <a:srgbClr val="3333CC"/>
              </a:solidFill>
              <a:effectLst>
                <a:outerShdw blurRad="38100" dist="38100" dir="2700000" algn="tl">
                  <a:srgbClr val="C0C0C0"/>
                </a:outerShdw>
              </a:effectLst>
            </a:endParaRPr>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92162" name="2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92163" name="3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2CAA7BC5-EBB1-4981-A9FD-677B18FFA705}" type="slidenum">
              <a:rPr lang="en-US" sz="1400">
                <a:latin typeface="Arial Narrow" pitchFamily="34" charset="0"/>
              </a:rPr>
              <a:pPr algn="r" eaLnBrk="0" hangingPunct="0">
                <a:spcBef>
                  <a:spcPct val="50000"/>
                </a:spcBef>
              </a:pPr>
              <a:t>76</a:t>
            </a:fld>
            <a:endParaRPr lang="en-US" sz="1400">
              <a:latin typeface="Arial Narrow" pitchFamily="34" charset="0"/>
            </a:endParaRPr>
          </a:p>
        </p:txBody>
      </p:sp>
      <p:sp>
        <p:nvSpPr>
          <p:cNvPr id="92164" name="Text Box 2"/>
          <p:cNvSpPr txBox="1">
            <a:spLocks noChangeArrowheads="1"/>
          </p:cNvSpPr>
          <p:nvPr/>
        </p:nvSpPr>
        <p:spPr bwMode="auto">
          <a:xfrm>
            <a:off x="827088" y="1844675"/>
            <a:ext cx="8058150" cy="4362450"/>
          </a:xfrm>
          <a:prstGeom prst="rect">
            <a:avLst/>
          </a:prstGeom>
          <a:noFill/>
          <a:ln w="12700">
            <a:noFill/>
            <a:miter lim="800000"/>
            <a:headEnd type="none" w="sm" len="sm"/>
            <a:tailEnd type="none" w="sm" len="sm"/>
          </a:ln>
        </p:spPr>
        <p:txBody>
          <a:bodyPr>
            <a:spAutoFit/>
          </a:bodyPr>
          <a:lstStyle/>
          <a:p>
            <a:pPr>
              <a:buFontTx/>
              <a:buChar char="•"/>
            </a:pPr>
            <a:r>
              <a:rPr lang="tr-TR" sz="2800">
                <a:solidFill>
                  <a:srgbClr val="3333CC"/>
                </a:solidFill>
                <a:latin typeface="Arial Tur" charset="-94"/>
              </a:rPr>
              <a:t>R</a:t>
            </a:r>
            <a:r>
              <a:rPr lang="tr-TR" sz="2800">
                <a:solidFill>
                  <a:srgbClr val="3333CC"/>
                </a:solidFill>
                <a:latin typeface="Arial Tur" charset="-94"/>
                <a:cs typeface="Times New Roman" pitchFamily="18" charset="0"/>
              </a:rPr>
              <a:t>olüne daha fazla ağırlık verilm</a:t>
            </a:r>
            <a:r>
              <a:rPr lang="tr-TR" sz="2800">
                <a:solidFill>
                  <a:srgbClr val="3333CC"/>
                </a:solidFill>
                <a:latin typeface="Arial Tur" charset="-94"/>
              </a:rPr>
              <a:t>esi</a:t>
            </a:r>
          </a:p>
          <a:p>
            <a:pPr>
              <a:buFontTx/>
              <a:buChar char="•"/>
            </a:pPr>
            <a:endParaRPr lang="tr-TR" sz="2800">
              <a:solidFill>
                <a:srgbClr val="3333CC"/>
              </a:solidFill>
              <a:latin typeface="Arial Tur" charset="-94"/>
            </a:endParaRPr>
          </a:p>
          <a:p>
            <a:pPr>
              <a:buFontTx/>
              <a:buChar char="•"/>
            </a:pPr>
            <a:r>
              <a:rPr lang="tr-TR" sz="2800">
                <a:solidFill>
                  <a:srgbClr val="3333CC"/>
                </a:solidFill>
                <a:latin typeface="Arial Tur" charset="-94"/>
              </a:rPr>
              <a:t>M</a:t>
            </a:r>
            <a:r>
              <a:rPr lang="tr-TR" sz="2800">
                <a:solidFill>
                  <a:srgbClr val="3333CC"/>
                </a:solidFill>
                <a:latin typeface="Arial Tur" charset="-94"/>
                <a:cs typeface="Times New Roman" pitchFamily="18" charset="0"/>
              </a:rPr>
              <a:t>üşteri odaklı olarak </a:t>
            </a:r>
            <a:r>
              <a:rPr lang="tr-TR" sz="2800">
                <a:solidFill>
                  <a:srgbClr val="3333CC"/>
                </a:solidFill>
                <a:latin typeface="Arial Tur" charset="-94"/>
              </a:rPr>
              <a:t>Kalite Yönetim Sisteminin </a:t>
            </a:r>
            <a:r>
              <a:rPr lang="tr-TR" sz="2800">
                <a:solidFill>
                  <a:srgbClr val="3333CC"/>
                </a:solidFill>
                <a:latin typeface="Arial Tur" charset="-94"/>
                <a:cs typeface="Times New Roman" pitchFamily="18" charset="0"/>
              </a:rPr>
              <a:t>geliştirilmesi ve iyileştirilmes</a:t>
            </a:r>
            <a:r>
              <a:rPr lang="tr-TR" sz="2800">
                <a:solidFill>
                  <a:srgbClr val="3333CC"/>
                </a:solidFill>
                <a:latin typeface="Arial Tur" charset="-94"/>
              </a:rPr>
              <a:t>i </a:t>
            </a:r>
            <a:r>
              <a:rPr lang="tr-TR" sz="2800">
                <a:solidFill>
                  <a:srgbClr val="3333CC"/>
                </a:solidFill>
                <a:latin typeface="Arial Tur" charset="-94"/>
                <a:cs typeface="Times New Roman" pitchFamily="18" charset="0"/>
              </a:rPr>
              <a:t>için kararlılık ve irade,</a:t>
            </a:r>
            <a:endParaRPr lang="tr-TR" sz="2800">
              <a:solidFill>
                <a:srgbClr val="3333CC"/>
              </a:solidFill>
              <a:latin typeface="Arial Tur" charset="-94"/>
            </a:endParaRPr>
          </a:p>
          <a:p>
            <a:r>
              <a:rPr lang="tr-TR" sz="2800">
                <a:solidFill>
                  <a:srgbClr val="3333CC"/>
                </a:solidFill>
                <a:latin typeface="Arial Tur" charset="-94"/>
                <a:cs typeface="Times New Roman" pitchFamily="18" charset="0"/>
              </a:rPr>
              <a:t> </a:t>
            </a:r>
            <a:endParaRPr lang="tr-TR" sz="2800">
              <a:solidFill>
                <a:srgbClr val="3333CC"/>
              </a:solidFill>
              <a:latin typeface="Arial Tur" charset="-94"/>
            </a:endParaRPr>
          </a:p>
          <a:p>
            <a:pPr>
              <a:buFontTx/>
              <a:buChar char="•"/>
            </a:pPr>
            <a:r>
              <a:rPr lang="tr-TR" sz="2800">
                <a:solidFill>
                  <a:srgbClr val="3333CC"/>
                </a:solidFill>
                <a:latin typeface="Arial Tur" charset="-94"/>
              </a:rPr>
              <a:t>D</a:t>
            </a:r>
            <a:r>
              <a:rPr lang="tr-TR" sz="2800">
                <a:solidFill>
                  <a:srgbClr val="3333CC"/>
                </a:solidFill>
                <a:latin typeface="Arial Tur" charset="-94"/>
                <a:cs typeface="Times New Roman" pitchFamily="18" charset="0"/>
              </a:rPr>
              <a:t>üzenleyici ve yasal şartların dikkate alınması</a:t>
            </a:r>
            <a:endParaRPr lang="tr-TR" sz="2800">
              <a:solidFill>
                <a:srgbClr val="3333CC"/>
              </a:solidFill>
              <a:latin typeface="Arial Tur" charset="-94"/>
            </a:endParaRPr>
          </a:p>
          <a:p>
            <a:pPr>
              <a:buFontTx/>
              <a:buChar char="•"/>
            </a:pPr>
            <a:endParaRPr lang="tr-TR" sz="2800">
              <a:solidFill>
                <a:srgbClr val="3333CC"/>
              </a:solidFill>
              <a:latin typeface="Arial Tur" charset="-94"/>
            </a:endParaRPr>
          </a:p>
          <a:p>
            <a:pPr>
              <a:buFontTx/>
              <a:buChar char="•"/>
            </a:pPr>
            <a:r>
              <a:rPr lang="tr-TR" sz="2800">
                <a:solidFill>
                  <a:srgbClr val="3333CC"/>
                </a:solidFill>
                <a:latin typeface="Arial Tur" charset="-94"/>
              </a:rPr>
              <a:t>İ</a:t>
            </a:r>
            <a:r>
              <a:rPr lang="tr-TR" sz="2800">
                <a:solidFill>
                  <a:srgbClr val="3333CC"/>
                </a:solidFill>
                <a:latin typeface="Arial Tur" charset="-94"/>
                <a:cs typeface="Times New Roman" pitchFamily="18" charset="0"/>
              </a:rPr>
              <a:t>lgili fonksiyon ve kademelerde ölçülebilir </a:t>
            </a:r>
            <a:r>
              <a:rPr lang="tr-TR" sz="2800">
                <a:solidFill>
                  <a:srgbClr val="3333CC"/>
                </a:solidFill>
                <a:latin typeface="Arial Tur" charset="-94"/>
              </a:rPr>
              <a:t>hedeflerin</a:t>
            </a:r>
            <a:r>
              <a:rPr lang="tr-TR" sz="2800">
                <a:solidFill>
                  <a:srgbClr val="3333CC"/>
                </a:solidFill>
                <a:latin typeface="Arial Tur" charset="-94"/>
                <a:cs typeface="Times New Roman" pitchFamily="18" charset="0"/>
              </a:rPr>
              <a:t> oluşturulması</a:t>
            </a:r>
          </a:p>
        </p:txBody>
      </p:sp>
      <p:sp>
        <p:nvSpPr>
          <p:cNvPr id="92165" name="Text Box 3"/>
          <p:cNvSpPr txBox="1">
            <a:spLocks noChangeArrowheads="1"/>
          </p:cNvSpPr>
          <p:nvPr/>
        </p:nvSpPr>
        <p:spPr bwMode="auto">
          <a:xfrm>
            <a:off x="1431925" y="404813"/>
            <a:ext cx="2592388" cy="1431925"/>
          </a:xfrm>
          <a:prstGeom prst="rect">
            <a:avLst/>
          </a:prstGeom>
          <a:noFill/>
          <a:ln w="12700">
            <a:noFill/>
            <a:miter lim="800000"/>
            <a:headEnd type="none" w="sm" len="sm"/>
            <a:tailEnd type="none" w="sm" len="sm"/>
          </a:ln>
        </p:spPr>
        <p:txBody>
          <a:bodyPr wrap="none">
            <a:spAutoFit/>
          </a:bodyPr>
          <a:lstStyle/>
          <a:p>
            <a:r>
              <a:rPr lang="tr-TR" sz="4400">
                <a:solidFill>
                  <a:srgbClr val="FF3300"/>
                </a:solidFill>
              </a:rPr>
              <a:t>üst yönetim</a:t>
            </a:r>
            <a:endParaRPr lang="en-US" sz="4400">
              <a:solidFill>
                <a:srgbClr val="FF3300"/>
              </a:solidFill>
            </a:endParaRPr>
          </a:p>
          <a:p>
            <a:endParaRPr lang="en-US" sz="4400">
              <a:solidFill>
                <a:schemeClr val="tx2"/>
              </a:solidFill>
            </a:endParaRPr>
          </a:p>
        </p:txBody>
      </p:sp>
      <p:sp>
        <p:nvSpPr>
          <p:cNvPr id="93186"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en-AU">
                <a:solidFill>
                  <a:schemeClr val="bg1"/>
                </a:solidFill>
                <a:effectLst>
                  <a:outerShdw blurRad="38100" dist="38100" dir="2700000" algn="tl">
                    <a:srgbClr val="000000"/>
                  </a:outerShdw>
                </a:effectLst>
                <a:latin typeface="Verdana" pitchFamily="34" charset="0"/>
              </a:rPr>
              <a:t>YAPI</a:t>
            </a:r>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93186" name="2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93187" name="3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EE7B62CC-0A4B-4D39-999B-6E47F0161A65}" type="slidenum">
              <a:rPr lang="en-US" sz="1400">
                <a:latin typeface="Arial Narrow" pitchFamily="34" charset="0"/>
              </a:rPr>
              <a:pPr algn="r" eaLnBrk="0" hangingPunct="0">
                <a:spcBef>
                  <a:spcPct val="50000"/>
                </a:spcBef>
              </a:pPr>
              <a:t>77</a:t>
            </a:fld>
            <a:endParaRPr lang="en-US" sz="1400">
              <a:latin typeface="Arial Narrow" pitchFamily="34" charset="0"/>
            </a:endParaRPr>
          </a:p>
        </p:txBody>
      </p:sp>
      <p:sp>
        <p:nvSpPr>
          <p:cNvPr id="93188" name="Text Box 2"/>
          <p:cNvSpPr txBox="1">
            <a:spLocks noChangeArrowheads="1"/>
          </p:cNvSpPr>
          <p:nvPr/>
        </p:nvSpPr>
        <p:spPr bwMode="auto">
          <a:xfrm>
            <a:off x="1195388" y="1905000"/>
            <a:ext cx="7559675" cy="3846513"/>
          </a:xfrm>
          <a:prstGeom prst="rect">
            <a:avLst/>
          </a:prstGeom>
          <a:noFill/>
          <a:ln w="12700">
            <a:noFill/>
            <a:miter lim="800000"/>
            <a:headEnd type="none" w="sm" len="sm"/>
            <a:tailEnd type="none" w="sm" len="sm"/>
          </a:ln>
        </p:spPr>
        <p:txBody>
          <a:bodyPr>
            <a:spAutoFit/>
          </a:bodyPr>
          <a:lstStyle/>
          <a:p>
            <a:pPr>
              <a:lnSpc>
                <a:spcPct val="150000"/>
              </a:lnSpc>
            </a:pPr>
            <a:endParaRPr lang="tr-TR" sz="2800">
              <a:solidFill>
                <a:srgbClr val="3333CC"/>
              </a:solidFill>
              <a:latin typeface="Arial Tur" charset="-94"/>
            </a:endParaRPr>
          </a:p>
          <a:p>
            <a:pPr>
              <a:lnSpc>
                <a:spcPct val="150000"/>
              </a:lnSpc>
            </a:pPr>
            <a:r>
              <a:rPr lang="tr-TR" sz="2800">
                <a:solidFill>
                  <a:srgbClr val="3333CC"/>
                </a:solidFill>
                <a:latin typeface="Arial Tur" charset="-94"/>
              </a:rPr>
              <a:t>Kalite Yönetim Sisteminin</a:t>
            </a:r>
            <a:r>
              <a:rPr lang="tr-TR" sz="2800">
                <a:solidFill>
                  <a:srgbClr val="3333CC"/>
                </a:solidFill>
                <a:latin typeface="Arial Tur" charset="-94"/>
                <a:cs typeface="Times New Roman" pitchFamily="18" charset="0"/>
              </a:rPr>
              <a:t> etkinliğini iyileştirmek amacıyla tam bir çevrim tanımlayan “sürekli iyileştirme” bir şart</a:t>
            </a:r>
            <a:r>
              <a:rPr lang="tr-TR" sz="2800">
                <a:solidFill>
                  <a:srgbClr val="3333CC"/>
                </a:solidFill>
                <a:latin typeface="Arial Tur" charset="-94"/>
              </a:rPr>
              <a:t> olarak</a:t>
            </a:r>
            <a:r>
              <a:rPr lang="tr-TR" sz="2800">
                <a:solidFill>
                  <a:srgbClr val="3333CC"/>
                </a:solidFill>
                <a:latin typeface="Arial Tur" charset="-94"/>
                <a:cs typeface="Times New Roman" pitchFamily="18" charset="0"/>
              </a:rPr>
              <a:t> TS-EN ISO 9001’</a:t>
            </a:r>
            <a:r>
              <a:rPr lang="tr-TR" sz="2800">
                <a:solidFill>
                  <a:srgbClr val="3333CC"/>
                </a:solidFill>
                <a:latin typeface="Arial Tur" charset="-94"/>
              </a:rPr>
              <a:t>e eklenmiştir.</a:t>
            </a:r>
            <a:endParaRPr lang="tr-TR" sz="2800">
              <a:solidFill>
                <a:srgbClr val="3333CC"/>
              </a:solidFill>
              <a:latin typeface="Arial Tur" charset="-94"/>
              <a:cs typeface="Times New Roman" pitchFamily="18" charset="0"/>
            </a:endParaRPr>
          </a:p>
          <a:p>
            <a:pPr>
              <a:lnSpc>
                <a:spcPct val="150000"/>
              </a:lnSpc>
            </a:pPr>
            <a:r>
              <a:rPr lang="tr-TR">
                <a:solidFill>
                  <a:srgbClr val="3333CC"/>
                </a:solidFill>
                <a:latin typeface="Arial Tur" charset="-94"/>
                <a:cs typeface="Times New Roman" pitchFamily="18" charset="0"/>
              </a:rPr>
              <a:t> </a:t>
            </a:r>
            <a:endParaRPr lang="en-US">
              <a:solidFill>
                <a:srgbClr val="3333CC"/>
              </a:solidFill>
              <a:latin typeface="Arial Tur" charset="-94"/>
            </a:endParaRPr>
          </a:p>
        </p:txBody>
      </p:sp>
      <p:sp>
        <p:nvSpPr>
          <p:cNvPr id="95235" name="Text Box 3"/>
          <p:cNvSpPr txBox="1">
            <a:spLocks noChangeArrowheads="1"/>
          </p:cNvSpPr>
          <p:nvPr/>
        </p:nvSpPr>
        <p:spPr bwMode="auto">
          <a:xfrm>
            <a:off x="1203325" y="404813"/>
            <a:ext cx="5713413" cy="1127125"/>
          </a:xfrm>
          <a:prstGeom prst="rect">
            <a:avLst/>
          </a:prstGeom>
          <a:noFill/>
          <a:ln w="12700">
            <a:noFill/>
            <a:miter lim="800000"/>
            <a:headEnd type="none" w="sm" len="sm"/>
            <a:tailEnd type="none" w="sm" len="sm"/>
          </a:ln>
          <a:effectLst/>
        </p:spPr>
        <p:txBody>
          <a:bodyPr wrap="none">
            <a:spAutoFit/>
          </a:bodyPr>
          <a:lstStyle/>
          <a:p>
            <a:pPr>
              <a:defRPr/>
            </a:pPr>
            <a:r>
              <a:rPr lang="tr-TR" sz="4400">
                <a:solidFill>
                  <a:schemeClr val="tx2"/>
                </a:solidFill>
              </a:rPr>
              <a:t>SÜREKLİ İYİLEŞTİRME</a:t>
            </a:r>
            <a:endParaRPr lang="en-US" sz="4400">
              <a:solidFill>
                <a:schemeClr val="tx2"/>
              </a:solidFill>
            </a:endParaRPr>
          </a:p>
          <a:p>
            <a:pPr>
              <a:defRPr/>
            </a:pPr>
            <a:endParaRPr lang="en-US">
              <a:effectLst>
                <a:outerShdw blurRad="38100" dist="38100" dir="2700000" algn="tl">
                  <a:srgbClr val="000000"/>
                </a:outerShdw>
              </a:effectLst>
              <a:latin typeface="Arial Tur" charset="-94"/>
            </a:endParaRPr>
          </a:p>
        </p:txBody>
      </p:sp>
      <p:sp>
        <p:nvSpPr>
          <p:cNvPr id="2"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a:solidFill>
                  <a:schemeClr val="bg1"/>
                </a:solidFill>
                <a:effectLst>
                  <a:outerShdw blurRad="38100" dist="38100" dir="2700000" algn="tl">
                    <a:srgbClr val="000000"/>
                  </a:outerShdw>
                </a:effectLst>
                <a:latin typeface="Verdana" pitchFamily="34" charset="0"/>
              </a:rPr>
              <a:t>SÜREKLİ İYİLEŞTİRME</a:t>
            </a:r>
            <a:endParaRPr lang="en-AU">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94210" name="2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94211" name="3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ABD7CB45-5781-46F3-BA5E-91C12B841B45}" type="slidenum">
              <a:rPr lang="en-US" sz="1400">
                <a:latin typeface="Arial Narrow" pitchFamily="34" charset="0"/>
              </a:rPr>
              <a:pPr algn="r" eaLnBrk="0" hangingPunct="0">
                <a:spcBef>
                  <a:spcPct val="50000"/>
                </a:spcBef>
              </a:pPr>
              <a:t>78</a:t>
            </a:fld>
            <a:endParaRPr lang="en-US" sz="1400">
              <a:latin typeface="Arial Narrow" pitchFamily="34" charset="0"/>
            </a:endParaRPr>
          </a:p>
        </p:txBody>
      </p:sp>
      <p:sp>
        <p:nvSpPr>
          <p:cNvPr id="94212" name="Text Box 2"/>
          <p:cNvSpPr txBox="1">
            <a:spLocks noChangeArrowheads="1"/>
          </p:cNvSpPr>
          <p:nvPr/>
        </p:nvSpPr>
        <p:spPr bwMode="auto">
          <a:xfrm>
            <a:off x="684213" y="2133600"/>
            <a:ext cx="8088312" cy="2870200"/>
          </a:xfrm>
          <a:prstGeom prst="rect">
            <a:avLst/>
          </a:prstGeom>
          <a:noFill/>
          <a:ln w="12700">
            <a:noFill/>
            <a:miter lim="800000"/>
            <a:headEnd type="none" w="sm" len="sm"/>
            <a:tailEnd type="none" w="sm" len="sm"/>
          </a:ln>
        </p:spPr>
        <p:txBody>
          <a:bodyPr>
            <a:spAutoFit/>
          </a:bodyPr>
          <a:lstStyle/>
          <a:p>
            <a:pPr>
              <a:lnSpc>
                <a:spcPct val="130000"/>
              </a:lnSpc>
            </a:pPr>
            <a:r>
              <a:rPr lang="tr-TR" sz="2800">
                <a:solidFill>
                  <a:srgbClr val="3333CC"/>
                </a:solidFill>
                <a:latin typeface="Arial Tur" charset="-94"/>
                <a:cs typeface="Times New Roman" pitchFamily="18" charset="0"/>
              </a:rPr>
              <a:t> “Uygulama” 1.2 maddesi ile, yeni standardı kullanacak olan</a:t>
            </a:r>
            <a:r>
              <a:rPr lang="tr-TR" sz="2800">
                <a:solidFill>
                  <a:srgbClr val="3333CC"/>
                </a:solidFill>
                <a:latin typeface="Arial Tur" charset="-94"/>
              </a:rPr>
              <a:t> </a:t>
            </a:r>
            <a:r>
              <a:rPr lang="tr-TR" sz="2800">
                <a:solidFill>
                  <a:srgbClr val="3333CC"/>
                </a:solidFill>
                <a:latin typeface="Arial Tur" charset="-94"/>
                <a:cs typeface="Times New Roman" pitchFamily="18" charset="0"/>
              </a:rPr>
              <a:t>geniş bir yelpazedeki kuruluş ve faaliyetlerle başa çıkabilmenin bir yolu olarak TS-EN ISO 9001:2008’in şartlarında </a:t>
            </a:r>
            <a:r>
              <a:rPr lang="tr-TR" sz="2800">
                <a:solidFill>
                  <a:srgbClr val="3333CC"/>
                </a:solidFill>
                <a:latin typeface="Arial Tur" charset="-94"/>
              </a:rPr>
              <a:t>hariç tutmalar</a:t>
            </a:r>
            <a:r>
              <a:rPr lang="tr-TR" sz="2800">
                <a:solidFill>
                  <a:srgbClr val="3333CC"/>
                </a:solidFill>
                <a:latin typeface="Arial Tur" charset="-94"/>
                <a:cs typeface="Times New Roman" pitchFamily="18" charset="0"/>
              </a:rPr>
              <a:t> kavramına yer verilmiştir.</a:t>
            </a:r>
          </a:p>
        </p:txBody>
      </p:sp>
      <p:sp>
        <p:nvSpPr>
          <p:cNvPr id="94213" name="Text Box 3"/>
          <p:cNvSpPr txBox="1">
            <a:spLocks noChangeArrowheads="1"/>
          </p:cNvSpPr>
          <p:nvPr/>
        </p:nvSpPr>
        <p:spPr bwMode="auto">
          <a:xfrm>
            <a:off x="1355725" y="404813"/>
            <a:ext cx="3176588" cy="1431925"/>
          </a:xfrm>
          <a:prstGeom prst="rect">
            <a:avLst/>
          </a:prstGeom>
          <a:noFill/>
          <a:ln w="12700">
            <a:noFill/>
            <a:miter lim="800000"/>
            <a:headEnd type="none" w="sm" len="sm"/>
            <a:tailEnd type="none" w="sm" len="sm"/>
          </a:ln>
        </p:spPr>
        <p:txBody>
          <a:bodyPr wrap="none">
            <a:spAutoFit/>
          </a:bodyPr>
          <a:lstStyle/>
          <a:p>
            <a:r>
              <a:rPr lang="tr-TR" sz="4400">
                <a:solidFill>
                  <a:schemeClr val="tx2"/>
                </a:solidFill>
              </a:rPr>
              <a:t>UYGULAMA</a:t>
            </a:r>
            <a:endParaRPr lang="en-US" sz="4400">
              <a:solidFill>
                <a:schemeClr val="tx2"/>
              </a:solidFill>
            </a:endParaRPr>
          </a:p>
          <a:p>
            <a:endParaRPr lang="en-US" sz="4400">
              <a:solidFill>
                <a:schemeClr val="tx2"/>
              </a:solidFill>
            </a:endParaRPr>
          </a:p>
        </p:txBody>
      </p:sp>
      <p:sp>
        <p:nvSpPr>
          <p:cNvPr id="93186"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a:solidFill>
                  <a:schemeClr val="bg1"/>
                </a:solidFill>
                <a:effectLst>
                  <a:outerShdw blurRad="38100" dist="38100" dir="2700000" algn="tl">
                    <a:srgbClr val="000000"/>
                  </a:outerShdw>
                </a:effectLst>
                <a:latin typeface="Verdana" pitchFamily="34" charset="0"/>
              </a:rPr>
              <a:t>UYGULAMA</a:t>
            </a:r>
            <a:endParaRPr lang="en-AU">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95234" name="2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95235" name="3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9871A045-54B9-4517-ADBF-F2B44D8B9E64}" type="slidenum">
              <a:rPr lang="en-US" sz="1400">
                <a:latin typeface="Arial Narrow" pitchFamily="34" charset="0"/>
              </a:rPr>
              <a:pPr algn="r" eaLnBrk="0" hangingPunct="0">
                <a:spcBef>
                  <a:spcPct val="50000"/>
                </a:spcBef>
              </a:pPr>
              <a:t>79</a:t>
            </a:fld>
            <a:endParaRPr lang="en-US" sz="1400">
              <a:latin typeface="Arial Narrow" pitchFamily="34" charset="0"/>
            </a:endParaRPr>
          </a:p>
        </p:txBody>
      </p:sp>
      <p:sp>
        <p:nvSpPr>
          <p:cNvPr id="95236" name="Text Box 2"/>
          <p:cNvSpPr txBox="1">
            <a:spLocks noChangeArrowheads="1"/>
          </p:cNvSpPr>
          <p:nvPr/>
        </p:nvSpPr>
        <p:spPr bwMode="auto">
          <a:xfrm>
            <a:off x="1165225" y="1847850"/>
            <a:ext cx="6935788" cy="1373188"/>
          </a:xfrm>
          <a:prstGeom prst="rect">
            <a:avLst/>
          </a:prstGeom>
          <a:noFill/>
          <a:ln w="12700">
            <a:noFill/>
            <a:miter lim="800000"/>
            <a:headEnd type="none" w="sm" len="sm"/>
            <a:tailEnd type="none" w="sm" len="sm"/>
          </a:ln>
        </p:spPr>
        <p:txBody>
          <a:bodyPr>
            <a:spAutoFit/>
          </a:bodyPr>
          <a:lstStyle/>
          <a:p>
            <a:r>
              <a:rPr lang="tr-TR" sz="2800" b="1">
                <a:solidFill>
                  <a:srgbClr val="3333CC"/>
                </a:solidFill>
                <a:latin typeface="Arial" pitchFamily="34" charset="0"/>
              </a:rPr>
              <a:t>S</a:t>
            </a:r>
            <a:r>
              <a:rPr lang="tr-TR" sz="2800" b="1">
                <a:solidFill>
                  <a:srgbClr val="3333CC"/>
                </a:solidFill>
                <a:latin typeface="Arial" pitchFamily="34" charset="0"/>
                <a:cs typeface="Times New Roman" pitchFamily="18" charset="0"/>
              </a:rPr>
              <a:t>istem performansının bir ölçümü olarak müşteri memnuniyeti</a:t>
            </a:r>
            <a:r>
              <a:rPr lang="tr-TR" sz="2800" b="1">
                <a:solidFill>
                  <a:srgbClr val="3333CC"/>
                </a:solidFill>
                <a:latin typeface="Arial" pitchFamily="34" charset="0"/>
              </a:rPr>
              <a:t> </a:t>
            </a:r>
            <a:r>
              <a:rPr lang="tr-TR" sz="2800" b="1">
                <a:solidFill>
                  <a:srgbClr val="3333CC"/>
                </a:solidFill>
                <a:latin typeface="Arial" pitchFamily="34" charset="0"/>
                <a:cs typeface="Times New Roman" pitchFamily="18" charset="0"/>
              </a:rPr>
              <a:t>hakkındaki bilgileri izleme şartıdır.</a:t>
            </a:r>
          </a:p>
        </p:txBody>
      </p:sp>
      <p:sp>
        <p:nvSpPr>
          <p:cNvPr id="97283" name="Text Box 3"/>
          <p:cNvSpPr txBox="1">
            <a:spLocks noChangeArrowheads="1"/>
          </p:cNvSpPr>
          <p:nvPr/>
        </p:nvSpPr>
        <p:spPr bwMode="auto">
          <a:xfrm>
            <a:off x="984250" y="381000"/>
            <a:ext cx="6604000" cy="1127125"/>
          </a:xfrm>
          <a:prstGeom prst="rect">
            <a:avLst/>
          </a:prstGeom>
          <a:noFill/>
          <a:ln w="12700">
            <a:noFill/>
            <a:miter lim="800000"/>
            <a:headEnd type="none" w="sm" len="sm"/>
            <a:tailEnd type="none" w="sm" len="sm"/>
          </a:ln>
          <a:effectLst/>
        </p:spPr>
        <p:txBody>
          <a:bodyPr wrap="none">
            <a:spAutoFit/>
          </a:bodyPr>
          <a:lstStyle/>
          <a:p>
            <a:pPr>
              <a:defRPr/>
            </a:pPr>
            <a:r>
              <a:rPr lang="tr-TR" sz="4400" b="1">
                <a:solidFill>
                  <a:schemeClr val="tx2"/>
                </a:solidFill>
                <a:cs typeface="Times New Roman" pitchFamily="18" charset="0"/>
              </a:rPr>
              <a:t>MÜŞTERİ MEMNUNİYETİ</a:t>
            </a:r>
            <a:endParaRPr lang="en-US" sz="4400" b="1">
              <a:solidFill>
                <a:schemeClr val="tx2"/>
              </a:solidFill>
              <a:cs typeface="Times New Roman" pitchFamily="18" charset="0"/>
            </a:endParaRPr>
          </a:p>
          <a:p>
            <a:pPr>
              <a:defRPr/>
            </a:pPr>
            <a:endParaRPr lang="en-US">
              <a:effectLst>
                <a:outerShdw blurRad="38100" dist="38100" dir="2700000" algn="tl">
                  <a:srgbClr val="000000"/>
                </a:outerShdw>
              </a:effectLst>
              <a:latin typeface="Arial Tur" charset="-94"/>
            </a:endParaRPr>
          </a:p>
        </p:txBody>
      </p:sp>
      <p:sp>
        <p:nvSpPr>
          <p:cNvPr id="93186"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a:solidFill>
                  <a:schemeClr val="bg1"/>
                </a:solidFill>
                <a:effectLst>
                  <a:outerShdw blurRad="38100" dist="38100" dir="2700000" algn="tl">
                    <a:srgbClr val="000000"/>
                  </a:outerShdw>
                </a:effectLst>
                <a:latin typeface="Verdana" pitchFamily="34" charset="0"/>
              </a:rPr>
              <a:t>MÜŞTERİ MEMNUNİYETİ</a:t>
            </a:r>
            <a:endParaRPr lang="en-AU">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23554"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23555"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BF367FA0-D422-4878-AF2C-7EEBCB127DAC}" type="slidenum">
              <a:rPr lang="en-US" sz="1400">
                <a:latin typeface="Arial Narrow" pitchFamily="34" charset="0"/>
              </a:rPr>
              <a:pPr algn="r" eaLnBrk="0" hangingPunct="0">
                <a:spcBef>
                  <a:spcPct val="50000"/>
                </a:spcBef>
              </a:pPr>
              <a:t>8</a:t>
            </a:fld>
            <a:endParaRPr lang="en-US" sz="1400">
              <a:latin typeface="Arial Narrow" pitchFamily="34" charset="0"/>
            </a:endParaRPr>
          </a:p>
        </p:txBody>
      </p:sp>
      <p:sp>
        <p:nvSpPr>
          <p:cNvPr id="7170" name="Rectangle 2"/>
          <p:cNvSpPr>
            <a:spLocks noGrp="1" noChangeArrowheads="1"/>
          </p:cNvSpPr>
          <p:nvPr>
            <p:ph type="title" idx="4294967295"/>
          </p:nvPr>
        </p:nvSpPr>
        <p:spPr>
          <a:xfrm>
            <a:off x="50800" y="0"/>
            <a:ext cx="9072563" cy="1076325"/>
          </a:xfrm>
        </p:spPr>
        <p:txBody>
          <a:bodyPr/>
          <a:lstStyle/>
          <a:p>
            <a:r>
              <a:rPr lang="tr-TR" sz="2800" b="1">
                <a:effectLst>
                  <a:outerShdw blurRad="38100" dist="38100" dir="2700000" algn="tl">
                    <a:srgbClr val="000000"/>
                  </a:outerShdw>
                </a:effectLst>
              </a:rPr>
              <a:t>Bu Eğitimde Hedeflenenler</a:t>
            </a:r>
            <a:endParaRPr lang="en-AU" sz="2800" b="1">
              <a:effectLst>
                <a:outerShdw blurRad="38100" dist="38100" dir="2700000" algn="tl">
                  <a:srgbClr val="000000"/>
                </a:outerShdw>
              </a:effectLst>
            </a:endParaRPr>
          </a:p>
        </p:txBody>
      </p:sp>
      <p:sp>
        <p:nvSpPr>
          <p:cNvPr id="7171" name="Text Box 3"/>
          <p:cNvSpPr txBox="1">
            <a:spLocks noChangeArrowheads="1"/>
          </p:cNvSpPr>
          <p:nvPr/>
        </p:nvSpPr>
        <p:spPr bwMode="auto">
          <a:xfrm>
            <a:off x="1042988" y="1412875"/>
            <a:ext cx="7578725" cy="4403725"/>
          </a:xfrm>
          <a:prstGeom prst="rect">
            <a:avLst/>
          </a:prstGeom>
          <a:noFill/>
          <a:ln w="9525">
            <a:noFill/>
            <a:miter lim="800000"/>
            <a:headEnd/>
            <a:tailEnd/>
          </a:ln>
        </p:spPr>
        <p:txBody>
          <a:bodyPr lIns="18000" tIns="10800" rIns="18000" bIns="10800">
            <a:spAutoFit/>
          </a:bodyPr>
          <a:lstStyle/>
          <a:p>
            <a:pPr eaLnBrk="0" hangingPunct="0">
              <a:buFontTx/>
              <a:buChar char="•"/>
            </a:pPr>
            <a:r>
              <a:rPr lang="tr-TR">
                <a:latin typeface="Verdana" pitchFamily="34" charset="0"/>
              </a:rPr>
              <a:t>Kalite kavramları ve kalitenin gelişiminin açıklanması,</a:t>
            </a:r>
          </a:p>
          <a:p>
            <a:pPr eaLnBrk="0" hangingPunct="0">
              <a:buFont typeface="Symbol" pitchFamily="18" charset="2"/>
              <a:buChar char="·"/>
            </a:pPr>
            <a:r>
              <a:rPr lang="tr-TR">
                <a:latin typeface="Verdana" pitchFamily="34" charset="0"/>
              </a:rPr>
              <a:t>Kalite Yönetim Sistemi kurulmasına yönelik pratik çalışmaların yapılması,</a:t>
            </a:r>
          </a:p>
          <a:p>
            <a:pPr eaLnBrk="0" hangingPunct="0">
              <a:buFont typeface="Symbol" pitchFamily="18" charset="2"/>
              <a:buChar char="·"/>
            </a:pPr>
            <a:r>
              <a:rPr lang="tr-TR">
                <a:latin typeface="Verdana" pitchFamily="34" charset="0"/>
              </a:rPr>
              <a:t>Kalite Yönetim Sisteminin etkinliğinin iyileştirilmesi için bilgi sağlanması,</a:t>
            </a:r>
          </a:p>
          <a:p>
            <a:pPr eaLnBrk="0" hangingPunct="0">
              <a:buFont typeface="Symbol" pitchFamily="18" charset="2"/>
              <a:buChar char="·"/>
            </a:pPr>
            <a:r>
              <a:rPr lang="tr-TR">
                <a:latin typeface="Verdana" pitchFamily="34" charset="0"/>
              </a:rPr>
              <a:t>TSE Kalite Yönetim Sistemi Belgelendirme Prosedürü hakkında genel bilgiler vermek,</a:t>
            </a:r>
          </a:p>
          <a:p>
            <a:pPr eaLnBrk="0" hangingPunct="0">
              <a:buFont typeface="Symbol" pitchFamily="18" charset="2"/>
              <a:buChar char="·"/>
            </a:pPr>
            <a:r>
              <a:rPr lang="tr-TR">
                <a:latin typeface="Verdana" pitchFamily="34" charset="0"/>
              </a:rPr>
              <a:t>Kalite Prensiplerinin anlaşılmasının sağlanması,</a:t>
            </a:r>
          </a:p>
          <a:p>
            <a:pPr eaLnBrk="0" hangingPunct="0">
              <a:buFontTx/>
              <a:buChar char="•"/>
            </a:pPr>
            <a:r>
              <a:rPr lang="tr-TR">
                <a:latin typeface="Verdana" pitchFamily="34" charset="0"/>
              </a:rPr>
              <a:t>Proses yaklaşımı ve Yönetimde sistem yaklaşımı prensiplerinin standard kapsamında anlaşılabilmesidir.</a:t>
            </a:r>
            <a:endParaRPr lang="en-AU">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0-#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blinds(horizontal)">
                                      <p:cBhvr>
                                        <p:cTn id="12"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autoUpdateAnimBg="0"/>
      <p:bldP spid="7171"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96258" name="2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96259" name="3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6251D1B5-1518-49A1-AD8D-5ACECF1519BC}" type="slidenum">
              <a:rPr lang="en-US" sz="1400">
                <a:latin typeface="Arial Narrow" pitchFamily="34" charset="0"/>
              </a:rPr>
              <a:pPr algn="r" eaLnBrk="0" hangingPunct="0">
                <a:spcBef>
                  <a:spcPct val="50000"/>
                </a:spcBef>
              </a:pPr>
              <a:t>80</a:t>
            </a:fld>
            <a:endParaRPr lang="en-US" sz="1400">
              <a:latin typeface="Arial Narrow" pitchFamily="34" charset="0"/>
            </a:endParaRPr>
          </a:p>
        </p:txBody>
      </p:sp>
      <p:sp>
        <p:nvSpPr>
          <p:cNvPr id="96260" name="Text Box 2"/>
          <p:cNvSpPr txBox="1">
            <a:spLocks noChangeArrowheads="1"/>
          </p:cNvSpPr>
          <p:nvPr/>
        </p:nvSpPr>
        <p:spPr bwMode="auto">
          <a:xfrm>
            <a:off x="827088" y="1989138"/>
            <a:ext cx="7632700" cy="3508375"/>
          </a:xfrm>
          <a:prstGeom prst="rect">
            <a:avLst/>
          </a:prstGeom>
          <a:noFill/>
          <a:ln w="12700">
            <a:noFill/>
            <a:miter lim="800000"/>
            <a:headEnd type="none" w="sm" len="sm"/>
            <a:tailEnd type="none" w="sm" len="sm"/>
          </a:ln>
        </p:spPr>
        <p:txBody>
          <a:bodyPr>
            <a:spAutoFit/>
          </a:bodyPr>
          <a:lstStyle/>
          <a:p>
            <a:r>
              <a:rPr lang="tr-TR" sz="2800">
                <a:solidFill>
                  <a:srgbClr val="3333CC"/>
                </a:solidFill>
                <a:latin typeface="Arial" pitchFamily="34" charset="0"/>
                <a:cs typeface="Times New Roman" pitchFamily="18" charset="0"/>
              </a:rPr>
              <a:t>Gereken kaynakları sağlamak ve hazır etmek üzere</a:t>
            </a:r>
            <a:endParaRPr lang="tr-TR" sz="2800">
              <a:solidFill>
                <a:srgbClr val="3333CC"/>
              </a:solidFill>
              <a:latin typeface="Arial" pitchFamily="34" charset="0"/>
            </a:endParaRPr>
          </a:p>
          <a:p>
            <a:r>
              <a:rPr lang="tr-TR" sz="2800">
                <a:solidFill>
                  <a:srgbClr val="3333CC"/>
                </a:solidFill>
                <a:latin typeface="Arial" pitchFamily="34" charset="0"/>
                <a:cs typeface="Times New Roman" pitchFamily="18" charset="0"/>
              </a:rPr>
              <a:t>üst yönetime dikkat çekmiştir.</a:t>
            </a:r>
            <a:endParaRPr lang="tr-TR" sz="2800">
              <a:solidFill>
                <a:srgbClr val="3333CC"/>
              </a:solidFill>
              <a:latin typeface="Arial" pitchFamily="34" charset="0"/>
            </a:endParaRPr>
          </a:p>
          <a:p>
            <a:pPr>
              <a:buFontTx/>
              <a:buChar char="•"/>
            </a:pPr>
            <a:r>
              <a:rPr lang="tr-TR" sz="2800">
                <a:solidFill>
                  <a:srgbClr val="3333CC"/>
                </a:solidFill>
                <a:latin typeface="Arial" pitchFamily="34" charset="0"/>
              </a:rPr>
              <a:t>E</a:t>
            </a:r>
            <a:r>
              <a:rPr lang="tr-TR" sz="2800">
                <a:solidFill>
                  <a:srgbClr val="3333CC"/>
                </a:solidFill>
                <a:latin typeface="Arial" pitchFamily="34" charset="0"/>
                <a:cs typeface="Times New Roman" pitchFamily="18" charset="0"/>
              </a:rPr>
              <a:t>ğitim</a:t>
            </a:r>
            <a:r>
              <a:rPr lang="tr-TR" sz="2800">
                <a:solidFill>
                  <a:srgbClr val="3333CC"/>
                </a:solidFill>
                <a:latin typeface="Arial" pitchFamily="34" charset="0"/>
              </a:rPr>
              <a:t>i</a:t>
            </a:r>
            <a:r>
              <a:rPr lang="tr-TR" sz="2800">
                <a:solidFill>
                  <a:srgbClr val="3333CC"/>
                </a:solidFill>
                <a:latin typeface="Arial" pitchFamily="34" charset="0"/>
                <a:cs typeface="Times New Roman" pitchFamily="18" charset="0"/>
              </a:rPr>
              <a:t>n etkinliğinin değerlendirilmesini, </a:t>
            </a:r>
            <a:endParaRPr lang="tr-TR" sz="2800">
              <a:solidFill>
                <a:srgbClr val="3333CC"/>
              </a:solidFill>
              <a:latin typeface="Arial" pitchFamily="34" charset="0"/>
            </a:endParaRPr>
          </a:p>
          <a:p>
            <a:pPr>
              <a:buFontTx/>
              <a:buChar char="•"/>
            </a:pPr>
            <a:r>
              <a:rPr lang="tr-TR" sz="2800">
                <a:solidFill>
                  <a:srgbClr val="3333CC"/>
                </a:solidFill>
                <a:latin typeface="Arial" pitchFamily="34" charset="0"/>
              </a:rPr>
              <a:t>İ</a:t>
            </a:r>
            <a:r>
              <a:rPr lang="tr-TR" sz="2800">
                <a:solidFill>
                  <a:srgbClr val="3333CC"/>
                </a:solidFill>
                <a:latin typeface="Arial" pitchFamily="34" charset="0"/>
                <a:cs typeface="Times New Roman" pitchFamily="18" charset="0"/>
              </a:rPr>
              <a:t>lgili </a:t>
            </a:r>
            <a:r>
              <a:rPr lang="tr-TR" sz="2800">
                <a:solidFill>
                  <a:srgbClr val="3333CC"/>
                </a:solidFill>
                <a:latin typeface="Arial" pitchFamily="34" charset="0"/>
              </a:rPr>
              <a:t>personelin bilinçlendirilmesinin</a:t>
            </a:r>
            <a:r>
              <a:rPr lang="tr-TR" sz="2800">
                <a:solidFill>
                  <a:srgbClr val="3333CC"/>
                </a:solidFill>
                <a:latin typeface="Arial" pitchFamily="34" charset="0"/>
                <a:cs typeface="Times New Roman" pitchFamily="18" charset="0"/>
              </a:rPr>
              <a:t> teminini, </a:t>
            </a:r>
            <a:endParaRPr lang="tr-TR" sz="2800">
              <a:solidFill>
                <a:srgbClr val="3333CC"/>
              </a:solidFill>
              <a:latin typeface="Arial" pitchFamily="34" charset="0"/>
            </a:endParaRPr>
          </a:p>
          <a:p>
            <a:pPr>
              <a:buFontTx/>
              <a:buChar char="•"/>
            </a:pPr>
            <a:r>
              <a:rPr lang="tr-TR" sz="2800">
                <a:solidFill>
                  <a:srgbClr val="3333CC"/>
                </a:solidFill>
                <a:latin typeface="Arial" pitchFamily="34" charset="0"/>
              </a:rPr>
              <a:t>T</a:t>
            </a:r>
            <a:r>
              <a:rPr lang="tr-TR" sz="2800">
                <a:solidFill>
                  <a:srgbClr val="3333CC"/>
                </a:solidFill>
                <a:latin typeface="Arial" pitchFamily="34" charset="0"/>
                <a:cs typeface="Times New Roman" pitchFamily="18" charset="0"/>
              </a:rPr>
              <a:t>esis ihtiyaçlarını</a:t>
            </a:r>
            <a:r>
              <a:rPr lang="tr-TR" sz="2800">
                <a:solidFill>
                  <a:srgbClr val="3333CC"/>
                </a:solidFill>
                <a:latin typeface="Arial" pitchFamily="34" charset="0"/>
              </a:rPr>
              <a:t>,</a:t>
            </a:r>
          </a:p>
          <a:p>
            <a:pPr>
              <a:buFontTx/>
              <a:buChar char="•"/>
            </a:pPr>
            <a:r>
              <a:rPr lang="tr-TR" sz="2800">
                <a:solidFill>
                  <a:srgbClr val="3333CC"/>
                </a:solidFill>
                <a:latin typeface="Arial" pitchFamily="34" charset="0"/>
              </a:rPr>
              <a:t>Ç</a:t>
            </a:r>
            <a:r>
              <a:rPr lang="tr-TR" sz="2800">
                <a:solidFill>
                  <a:srgbClr val="3333CC"/>
                </a:solidFill>
                <a:latin typeface="Arial" pitchFamily="34" charset="0"/>
                <a:cs typeface="Times New Roman" pitchFamily="18" charset="0"/>
              </a:rPr>
              <a:t>alışma ortamının  fiziksel şartlarını içermektedir.</a:t>
            </a:r>
          </a:p>
        </p:txBody>
      </p:sp>
      <p:sp>
        <p:nvSpPr>
          <p:cNvPr id="93186"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a:solidFill>
                  <a:schemeClr val="bg1"/>
                </a:solidFill>
                <a:effectLst>
                  <a:outerShdw blurRad="38100" dist="38100" dir="2700000" algn="tl">
                    <a:srgbClr val="000000"/>
                  </a:outerShdw>
                </a:effectLst>
                <a:latin typeface="Verdana" pitchFamily="34" charset="0"/>
              </a:rPr>
              <a:t>KAYNAKLAR</a:t>
            </a:r>
            <a:endParaRPr lang="en-AU">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97282"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97283"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1142D059-ADAC-4A0B-8E41-03E39D97742A}" type="slidenum">
              <a:rPr lang="en-US" sz="1400">
                <a:latin typeface="Arial Narrow" pitchFamily="34" charset="0"/>
              </a:rPr>
              <a:pPr algn="r" eaLnBrk="0" hangingPunct="0">
                <a:spcBef>
                  <a:spcPct val="50000"/>
                </a:spcBef>
              </a:pPr>
              <a:t>81</a:t>
            </a:fld>
            <a:endParaRPr lang="en-US" sz="1400">
              <a:latin typeface="Arial Narrow" pitchFamily="34" charset="0"/>
            </a:endParaRPr>
          </a:p>
        </p:txBody>
      </p:sp>
      <p:sp>
        <p:nvSpPr>
          <p:cNvPr id="99330" name="Rectangle 2"/>
          <p:cNvSpPr>
            <a:spLocks noGrp="1" noChangeArrowheads="1"/>
          </p:cNvSpPr>
          <p:nvPr>
            <p:ph type="title" idx="4294967295"/>
          </p:nvPr>
        </p:nvSpPr>
        <p:spPr/>
        <p:txBody>
          <a:bodyPr/>
          <a:lstStyle/>
          <a:p>
            <a:r>
              <a:rPr lang="tr-TR">
                <a:effectLst>
                  <a:outerShdw blurRad="38100" dist="38100" dir="2700000" algn="tl">
                    <a:srgbClr val="000000"/>
                  </a:outerShdw>
                </a:effectLst>
              </a:rPr>
              <a:t>TERMİNOLOJİ</a:t>
            </a:r>
            <a:r>
              <a:rPr lang="en-US">
                <a:effectLst>
                  <a:outerShdw blurRad="38100" dist="38100" dir="2700000" algn="tl">
                    <a:srgbClr val="000000"/>
                  </a:outerShdw>
                </a:effectLst>
              </a:rPr>
              <a:t/>
            </a:r>
            <a:br>
              <a:rPr lang="en-US">
                <a:effectLst>
                  <a:outerShdw blurRad="38100" dist="38100" dir="2700000" algn="tl">
                    <a:srgbClr val="000000"/>
                  </a:outerShdw>
                </a:effectLst>
              </a:rPr>
            </a:br>
            <a:endParaRPr lang="en-US">
              <a:effectLst>
                <a:outerShdw blurRad="38100" dist="38100" dir="2700000" algn="tl">
                  <a:srgbClr val="000000"/>
                </a:outerShdw>
              </a:effectLst>
            </a:endParaRPr>
          </a:p>
        </p:txBody>
      </p:sp>
      <p:sp>
        <p:nvSpPr>
          <p:cNvPr id="99331" name="Rectangle 3"/>
          <p:cNvSpPr>
            <a:spLocks noGrp="1" noChangeArrowheads="1"/>
          </p:cNvSpPr>
          <p:nvPr>
            <p:ph type="body" idx="4294967295"/>
          </p:nvPr>
        </p:nvSpPr>
        <p:spPr>
          <a:xfrm>
            <a:off x="755650" y="2420938"/>
            <a:ext cx="8077200" cy="2438400"/>
          </a:xfrm>
        </p:spPr>
        <p:txBody>
          <a:bodyPr/>
          <a:lstStyle/>
          <a:p>
            <a:pPr>
              <a:lnSpc>
                <a:spcPct val="120000"/>
              </a:lnSpc>
              <a:buFont typeface="Wingdings" pitchFamily="2" charset="2"/>
              <a:buNone/>
            </a:pPr>
            <a:r>
              <a:rPr lang="tr-TR">
                <a:solidFill>
                  <a:srgbClr val="3333CC"/>
                </a:solidFill>
                <a:effectLst>
                  <a:outerShdw blurRad="38100" dist="38100" dir="2700000" algn="tl">
                    <a:srgbClr val="C0C0C0"/>
                  </a:outerShdw>
                </a:effectLst>
                <a:cs typeface="Times New Roman" pitchFamily="18" charset="0"/>
              </a:rPr>
              <a:t> </a:t>
            </a:r>
            <a:r>
              <a:rPr lang="tr-TR">
                <a:solidFill>
                  <a:srgbClr val="3333CC"/>
                </a:solidFill>
                <a:effectLst>
                  <a:outerShdw blurRad="38100" dist="38100" dir="2700000" algn="tl">
                    <a:srgbClr val="C0C0C0"/>
                  </a:outerShdw>
                </a:effectLst>
              </a:rPr>
              <a:t>   </a:t>
            </a:r>
            <a:r>
              <a:rPr lang="tr-TR">
                <a:solidFill>
                  <a:srgbClr val="3333CC"/>
                </a:solidFill>
                <a:effectLst>
                  <a:outerShdw blurRad="38100" dist="38100" dir="2700000" algn="tl">
                    <a:srgbClr val="C0C0C0"/>
                  </a:outerShdw>
                </a:effectLst>
                <a:latin typeface="Arial" pitchFamily="34" charset="0"/>
                <a:cs typeface="Times New Roman" pitchFamily="18" charset="0"/>
              </a:rPr>
              <a:t>Terminolojide de değişiklikler olduğunu hatırlatmak gerekir. En önemli değişiklik, “tedarikçi” yerine “kuruluş” ve “taşeron” yerine “tedarikçi” ifadesinin </a:t>
            </a:r>
            <a:r>
              <a:rPr lang="tr-TR">
                <a:solidFill>
                  <a:srgbClr val="3333CC"/>
                </a:solidFill>
                <a:effectLst>
                  <a:outerShdw blurRad="38100" dist="38100" dir="2700000" algn="tl">
                    <a:srgbClr val="C0C0C0"/>
                  </a:outerShdw>
                </a:effectLst>
                <a:latin typeface="Arial" pitchFamily="34" charset="0"/>
              </a:rPr>
              <a:t>k</a:t>
            </a:r>
            <a:r>
              <a:rPr lang="tr-TR">
                <a:solidFill>
                  <a:srgbClr val="3333CC"/>
                </a:solidFill>
                <a:effectLst>
                  <a:outerShdw blurRad="38100" dist="38100" dir="2700000" algn="tl">
                    <a:srgbClr val="C0C0C0"/>
                  </a:outerShdw>
                </a:effectLst>
                <a:latin typeface="Arial" pitchFamily="34" charset="0"/>
                <a:cs typeface="Times New Roman" pitchFamily="18" charset="0"/>
              </a:rPr>
              <a:t>ullanılmasıdır.</a:t>
            </a:r>
          </a:p>
        </p:txBody>
      </p:sp>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98306"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98307"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6DBAAF42-3356-4ACC-8FD1-8BB273C21525}" type="slidenum">
              <a:rPr lang="en-US" sz="1400">
                <a:latin typeface="Arial Narrow" pitchFamily="34" charset="0"/>
              </a:rPr>
              <a:pPr algn="r" eaLnBrk="0" hangingPunct="0">
                <a:spcBef>
                  <a:spcPct val="50000"/>
                </a:spcBef>
              </a:pPr>
              <a:t>82</a:t>
            </a:fld>
            <a:endParaRPr lang="en-US" sz="1400">
              <a:latin typeface="Arial Narrow" pitchFamily="34" charset="0"/>
            </a:endParaRPr>
          </a:p>
        </p:txBody>
      </p:sp>
      <p:sp>
        <p:nvSpPr>
          <p:cNvPr id="100354" name="Rectangle 2"/>
          <p:cNvSpPr>
            <a:spLocks noGrp="1" noChangeArrowheads="1"/>
          </p:cNvSpPr>
          <p:nvPr>
            <p:ph type="title" idx="4294967295"/>
          </p:nvPr>
        </p:nvSpPr>
        <p:spPr/>
        <p:txBody>
          <a:bodyPr/>
          <a:lstStyle/>
          <a:p>
            <a:r>
              <a:rPr lang="tr-TR">
                <a:effectLst>
                  <a:outerShdw blurRad="38100" dist="38100" dir="2700000" algn="tl">
                    <a:srgbClr val="000000"/>
                  </a:outerShdw>
                </a:effectLst>
              </a:rPr>
              <a:t>DOKÜMANTASYON</a:t>
            </a:r>
            <a:r>
              <a:rPr lang="en-US">
                <a:effectLst>
                  <a:outerShdw blurRad="38100" dist="38100" dir="2700000" algn="tl">
                    <a:srgbClr val="000000"/>
                  </a:outerShdw>
                </a:effectLst>
              </a:rPr>
              <a:t/>
            </a:r>
            <a:br>
              <a:rPr lang="en-US">
                <a:effectLst>
                  <a:outerShdw blurRad="38100" dist="38100" dir="2700000" algn="tl">
                    <a:srgbClr val="000000"/>
                  </a:outerShdw>
                </a:effectLst>
              </a:rPr>
            </a:br>
            <a:endParaRPr lang="en-US">
              <a:effectLst>
                <a:outerShdw blurRad="38100" dist="38100" dir="2700000" algn="tl">
                  <a:srgbClr val="000000"/>
                </a:outerShdw>
              </a:effectLst>
            </a:endParaRPr>
          </a:p>
        </p:txBody>
      </p:sp>
      <p:sp>
        <p:nvSpPr>
          <p:cNvPr id="100355" name="Rectangle 3"/>
          <p:cNvSpPr>
            <a:spLocks noGrp="1" noChangeArrowheads="1"/>
          </p:cNvSpPr>
          <p:nvPr>
            <p:ph type="body" idx="4294967295"/>
          </p:nvPr>
        </p:nvSpPr>
        <p:spPr/>
        <p:txBody>
          <a:bodyPr/>
          <a:lstStyle/>
          <a:p>
            <a:pPr>
              <a:buFont typeface="Wingdings" pitchFamily="2" charset="2"/>
              <a:buNone/>
            </a:pPr>
            <a:r>
              <a:rPr lang="tr-TR">
                <a:solidFill>
                  <a:srgbClr val="3333CC"/>
                </a:solidFill>
                <a:effectLst>
                  <a:outerShdw blurRad="38100" dist="38100" dir="2700000" algn="tl">
                    <a:srgbClr val="C0C0C0"/>
                  </a:outerShdw>
                </a:effectLst>
                <a:cs typeface="Times New Roman" pitchFamily="18" charset="0"/>
              </a:rPr>
              <a:t> </a:t>
            </a:r>
          </a:p>
          <a:p>
            <a:pPr>
              <a:buFont typeface="Wingdings" pitchFamily="2" charset="2"/>
              <a:buNone/>
            </a:pPr>
            <a:r>
              <a:rPr lang="tr-TR">
                <a:solidFill>
                  <a:srgbClr val="3333CC"/>
                </a:solidFill>
                <a:effectLst>
                  <a:outerShdw blurRad="38100" dist="38100" dir="2700000" algn="tl">
                    <a:srgbClr val="C0C0C0"/>
                  </a:outerShdw>
                </a:effectLst>
              </a:rPr>
              <a:t>    TS-EN ISO 9001:2008’de dokümante edilmiş prosedür şartlarının sayısı azaltılmıştır ve kuruluşların kalite yönetim sistemini etkin uygulaması üzerinde daha çok durulmuştur</a:t>
            </a:r>
            <a:r>
              <a:rPr lang="tr-TR">
                <a:solidFill>
                  <a:srgbClr val="3333CC"/>
                </a:solidFill>
                <a:effectLst>
                  <a:outerShdw blurRad="38100" dist="38100" dir="2700000" algn="tl">
                    <a:srgbClr val="C0C0C0"/>
                  </a:outerShdw>
                </a:effectLst>
                <a:cs typeface="Times New Roman" pitchFamily="18" charset="0"/>
              </a:rPr>
              <a:t>.</a:t>
            </a:r>
          </a:p>
          <a:p>
            <a:pPr>
              <a:buFont typeface="Wingdings" pitchFamily="2" charset="2"/>
              <a:buNone/>
            </a:pPr>
            <a:endParaRPr lang="en-US">
              <a:solidFill>
                <a:srgbClr val="3333CC"/>
              </a:solidFill>
              <a:effectLst>
                <a:outerShdw blurRad="38100" dist="38100" dir="2700000" algn="tl">
                  <a:srgbClr val="C0C0C0"/>
                </a:outerShdw>
              </a:effectLst>
            </a:endParaRPr>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99330"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99331"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ADD233B0-6D4B-41FB-AA09-2658BF93D38A}" type="slidenum">
              <a:rPr lang="en-US" sz="1400">
                <a:latin typeface="Arial Narrow" pitchFamily="34" charset="0"/>
              </a:rPr>
              <a:pPr algn="r" eaLnBrk="0" hangingPunct="0">
                <a:spcBef>
                  <a:spcPct val="50000"/>
                </a:spcBef>
              </a:pPr>
              <a:t>83</a:t>
            </a:fld>
            <a:endParaRPr lang="en-US" sz="1400">
              <a:latin typeface="Arial Narrow" pitchFamily="34" charset="0"/>
            </a:endParaRPr>
          </a:p>
        </p:txBody>
      </p:sp>
      <p:sp>
        <p:nvSpPr>
          <p:cNvPr id="107522" name="Rectangle 2"/>
          <p:cNvSpPr>
            <a:spLocks noGrp="1" noChangeArrowheads="1"/>
          </p:cNvSpPr>
          <p:nvPr>
            <p:ph type="title" idx="4294967295"/>
          </p:nvPr>
        </p:nvSpPr>
        <p:spPr>
          <a:xfrm>
            <a:off x="0" y="0"/>
            <a:ext cx="9144000" cy="1143000"/>
          </a:xfrm>
        </p:spPr>
        <p:txBody>
          <a:bodyPr/>
          <a:lstStyle/>
          <a:p>
            <a:r>
              <a:rPr lang="en-AU" sz="2000">
                <a:effectLst>
                  <a:outerShdw blurRad="38100" dist="38100" dir="2700000" algn="tl">
                    <a:srgbClr val="000000"/>
                  </a:outerShdw>
                </a:effectLst>
              </a:rPr>
              <a:t>Uygunluktan Performansa TS-EN ISO 9000’in Evrimi</a:t>
            </a:r>
            <a:r>
              <a:rPr lang="en-AU">
                <a:effectLst>
                  <a:outerShdw blurRad="38100" dist="38100" dir="2700000" algn="tl">
                    <a:srgbClr val="000000"/>
                  </a:outerShdw>
                </a:effectLst>
              </a:rPr>
              <a:t> </a:t>
            </a:r>
          </a:p>
        </p:txBody>
      </p:sp>
      <p:sp>
        <p:nvSpPr>
          <p:cNvPr id="99333" name="Text Box 3"/>
          <p:cNvSpPr txBox="1">
            <a:spLocks noChangeArrowheads="1"/>
          </p:cNvSpPr>
          <p:nvPr/>
        </p:nvSpPr>
        <p:spPr bwMode="auto">
          <a:xfrm>
            <a:off x="827088" y="1989138"/>
            <a:ext cx="3657600" cy="4054475"/>
          </a:xfrm>
          <a:prstGeom prst="rect">
            <a:avLst/>
          </a:prstGeom>
          <a:noFill/>
          <a:ln w="9525">
            <a:noFill/>
            <a:miter lim="800000"/>
            <a:headEnd/>
            <a:tailEnd/>
          </a:ln>
        </p:spPr>
        <p:txBody>
          <a:bodyPr>
            <a:spAutoFit/>
          </a:bodyPr>
          <a:lstStyle/>
          <a:p>
            <a:pPr eaLnBrk="0" hangingPunct="0"/>
            <a:r>
              <a:rPr lang="en-AU" sz="2000" b="1">
                <a:solidFill>
                  <a:srgbClr val="3333CC"/>
                </a:solidFill>
              </a:rPr>
              <a:t>TS-EN ISO 9000:1994</a:t>
            </a:r>
            <a:endParaRPr lang="en-AU" sz="2000">
              <a:solidFill>
                <a:srgbClr val="3333CC"/>
              </a:solidFill>
            </a:endParaRPr>
          </a:p>
          <a:p>
            <a:pPr eaLnBrk="0" hangingPunct="0">
              <a:buFontTx/>
              <a:buChar char="•"/>
            </a:pPr>
            <a:r>
              <a:rPr lang="en-AU" sz="2000">
                <a:solidFill>
                  <a:srgbClr val="3333CC"/>
                </a:solidFill>
              </a:rPr>
              <a:t>Belirlenmiş müşteri şartlarına uyumun sağlanması</a:t>
            </a:r>
            <a:br>
              <a:rPr lang="en-AU" sz="2000">
                <a:solidFill>
                  <a:srgbClr val="3333CC"/>
                </a:solidFill>
              </a:rPr>
            </a:br>
            <a:r>
              <a:rPr lang="en-AU" sz="2000">
                <a:solidFill>
                  <a:srgbClr val="3333CC"/>
                </a:solidFill>
              </a:rPr>
              <a:t/>
            </a:r>
            <a:br>
              <a:rPr lang="en-AU" sz="2000">
                <a:solidFill>
                  <a:srgbClr val="3333CC"/>
                </a:solidFill>
              </a:rPr>
            </a:br>
            <a:endParaRPr lang="en-AU" sz="2000">
              <a:solidFill>
                <a:srgbClr val="3333CC"/>
              </a:solidFill>
            </a:endParaRPr>
          </a:p>
          <a:p>
            <a:pPr eaLnBrk="0" hangingPunct="0">
              <a:buFontTx/>
              <a:buChar char="•"/>
            </a:pPr>
            <a:r>
              <a:rPr lang="en-AU" sz="2000">
                <a:solidFill>
                  <a:srgbClr val="3333CC"/>
                </a:solidFill>
              </a:rPr>
              <a:t>Politikayı, hedefleri oluştur, politikayı yaygınlaştır, kaynakları sağla, kalite için bir ortam oluştur.</a:t>
            </a:r>
          </a:p>
          <a:p>
            <a:pPr eaLnBrk="0" hangingPunct="0">
              <a:buFontTx/>
              <a:buChar char="•"/>
            </a:pPr>
            <a:r>
              <a:rPr lang="en-AU" sz="2000">
                <a:solidFill>
                  <a:srgbClr val="3333CC"/>
                </a:solidFill>
              </a:rPr>
              <a:t>Personeli eğit ve yetenek kazanmasını sağla. Açık bir şekilde yetkilendirme ve sorumluluk temin et.</a:t>
            </a:r>
          </a:p>
        </p:txBody>
      </p:sp>
      <p:sp>
        <p:nvSpPr>
          <p:cNvPr id="99334" name="Text Box 4"/>
          <p:cNvSpPr txBox="1">
            <a:spLocks noChangeArrowheads="1"/>
          </p:cNvSpPr>
          <p:nvPr/>
        </p:nvSpPr>
        <p:spPr bwMode="auto">
          <a:xfrm>
            <a:off x="4643438" y="1916113"/>
            <a:ext cx="4500562" cy="4359275"/>
          </a:xfrm>
          <a:prstGeom prst="rect">
            <a:avLst/>
          </a:prstGeom>
          <a:noFill/>
          <a:ln w="9525">
            <a:noFill/>
            <a:miter lim="800000"/>
            <a:headEnd/>
            <a:tailEnd/>
          </a:ln>
        </p:spPr>
        <p:txBody>
          <a:bodyPr>
            <a:spAutoFit/>
          </a:bodyPr>
          <a:lstStyle/>
          <a:p>
            <a:pPr eaLnBrk="0" hangingPunct="0"/>
            <a:r>
              <a:rPr lang="en-AU" sz="2000" b="1">
                <a:solidFill>
                  <a:srgbClr val="3333CC"/>
                </a:solidFill>
              </a:rPr>
              <a:t>TS-EN ISO 9000:200</a:t>
            </a:r>
            <a:r>
              <a:rPr lang="tr-TR" sz="2000" b="1">
                <a:solidFill>
                  <a:srgbClr val="3333CC"/>
                </a:solidFill>
              </a:rPr>
              <a:t>8</a:t>
            </a:r>
            <a:endParaRPr lang="en-AU" sz="2000">
              <a:solidFill>
                <a:srgbClr val="3333CC"/>
              </a:solidFill>
            </a:endParaRPr>
          </a:p>
          <a:p>
            <a:pPr eaLnBrk="0" hangingPunct="0">
              <a:buFontTx/>
              <a:buChar char="•"/>
            </a:pPr>
            <a:r>
              <a:rPr lang="en-AU" sz="2000">
                <a:solidFill>
                  <a:srgbClr val="3333CC"/>
                </a:solidFill>
              </a:rPr>
              <a:t>Mevcut ve gelecekteki müşteri ihtiyaç ve beklentilerini belirle. Müşteri memnuniyetini ölç ve bununla ilgili faaliyet başlat.</a:t>
            </a:r>
            <a:br>
              <a:rPr lang="en-AU" sz="2000">
                <a:solidFill>
                  <a:srgbClr val="3333CC"/>
                </a:solidFill>
              </a:rPr>
            </a:br>
            <a:endParaRPr lang="en-AU" sz="2000">
              <a:solidFill>
                <a:srgbClr val="3333CC"/>
              </a:solidFill>
            </a:endParaRPr>
          </a:p>
          <a:p>
            <a:pPr eaLnBrk="0" hangingPunct="0">
              <a:buFontTx/>
              <a:buChar char="•"/>
            </a:pPr>
            <a:r>
              <a:rPr lang="en-AU" sz="2000">
                <a:solidFill>
                  <a:srgbClr val="3333CC"/>
                </a:solidFill>
              </a:rPr>
              <a:t>Vizyon, yön ve ortak değerleri oluştur. Hedefler belirle ve bunlara ulaşmak için stratejileri uygula. İnsanları cesaretlendir.</a:t>
            </a:r>
          </a:p>
          <a:p>
            <a:pPr eaLnBrk="0" hangingPunct="0">
              <a:buFontTx/>
              <a:buChar char="•"/>
            </a:pPr>
            <a:r>
              <a:rPr lang="en-AU" sz="2000">
                <a:solidFill>
                  <a:srgbClr val="3333CC"/>
                </a:solidFill>
              </a:rPr>
              <a:t>Kuruluşun hedeflerini sorumluluklarını insanların bilgi ve tecrübesini gözönünde tutarak belirle ve operasyonel kararlarda ve prosesin iyileştirilmesinde katılımı sağla.</a:t>
            </a:r>
          </a:p>
        </p:txBody>
      </p:sp>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00354"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00355"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4F1B8CF7-9B8B-4397-ABAD-8A1AD9A4EB6F}" type="slidenum">
              <a:rPr lang="en-US" sz="1400">
                <a:latin typeface="Arial Narrow" pitchFamily="34" charset="0"/>
              </a:rPr>
              <a:pPr algn="r" eaLnBrk="0" hangingPunct="0">
                <a:spcBef>
                  <a:spcPct val="50000"/>
                </a:spcBef>
              </a:pPr>
              <a:t>84</a:t>
            </a:fld>
            <a:endParaRPr lang="en-US" sz="1400">
              <a:latin typeface="Arial Narrow" pitchFamily="34" charset="0"/>
            </a:endParaRPr>
          </a:p>
        </p:txBody>
      </p:sp>
      <p:sp>
        <p:nvSpPr>
          <p:cNvPr id="108546" name="Rectangle 2"/>
          <p:cNvSpPr>
            <a:spLocks noGrp="1" noChangeArrowheads="1"/>
          </p:cNvSpPr>
          <p:nvPr>
            <p:ph type="title" idx="4294967295"/>
          </p:nvPr>
        </p:nvSpPr>
        <p:spPr>
          <a:xfrm>
            <a:off x="1049338" y="304800"/>
            <a:ext cx="7772400" cy="1143000"/>
          </a:xfrm>
          <a:noFill/>
        </p:spPr>
        <p:txBody>
          <a:bodyPr anchor="ctr"/>
          <a:lstStyle/>
          <a:p>
            <a:r>
              <a:rPr lang="en-AU" sz="2000">
                <a:effectLst>
                  <a:outerShdw blurRad="38100" dist="38100" dir="2700000" algn="tl">
                    <a:srgbClr val="C0C0C0"/>
                  </a:outerShdw>
                </a:effectLst>
              </a:rPr>
              <a:t>Uygunluktan Performansa ISO 9000’in Evrimi</a:t>
            </a:r>
            <a:r>
              <a:rPr lang="en-AU">
                <a:effectLst>
                  <a:outerShdw blurRad="38100" dist="38100" dir="2700000" algn="tl">
                    <a:srgbClr val="C0C0C0"/>
                  </a:outerShdw>
                </a:effectLst>
              </a:rPr>
              <a:t> </a:t>
            </a:r>
          </a:p>
        </p:txBody>
      </p:sp>
      <p:sp>
        <p:nvSpPr>
          <p:cNvPr id="100357" name="Text Box 3"/>
          <p:cNvSpPr txBox="1">
            <a:spLocks noChangeArrowheads="1"/>
          </p:cNvSpPr>
          <p:nvPr/>
        </p:nvSpPr>
        <p:spPr bwMode="auto">
          <a:xfrm>
            <a:off x="920750" y="1965325"/>
            <a:ext cx="3581400" cy="4054475"/>
          </a:xfrm>
          <a:prstGeom prst="rect">
            <a:avLst/>
          </a:prstGeom>
          <a:noFill/>
          <a:ln w="9525">
            <a:noFill/>
            <a:miter lim="800000"/>
            <a:headEnd/>
            <a:tailEnd/>
          </a:ln>
        </p:spPr>
        <p:txBody>
          <a:bodyPr>
            <a:spAutoFit/>
          </a:bodyPr>
          <a:lstStyle/>
          <a:p>
            <a:pPr eaLnBrk="0" hangingPunct="0">
              <a:spcBef>
                <a:spcPct val="50000"/>
              </a:spcBef>
              <a:buFontTx/>
              <a:buChar char="•"/>
            </a:pPr>
            <a:r>
              <a:rPr lang="en-AU" sz="2000">
                <a:solidFill>
                  <a:srgbClr val="3333CC"/>
                </a:solidFill>
              </a:rPr>
              <a:t>Dokümante prosesleri oluştur, kontrol et ve sürekliliğini sağla.</a:t>
            </a:r>
            <a:br>
              <a:rPr lang="en-AU" sz="2000">
                <a:solidFill>
                  <a:srgbClr val="3333CC"/>
                </a:solidFill>
              </a:rPr>
            </a:br>
            <a:r>
              <a:rPr lang="en-AU" sz="2000">
                <a:solidFill>
                  <a:srgbClr val="3333CC"/>
                </a:solidFill>
              </a:rPr>
              <a:t/>
            </a:r>
            <a:br>
              <a:rPr lang="en-AU" sz="2000">
                <a:solidFill>
                  <a:srgbClr val="3333CC"/>
                </a:solidFill>
              </a:rPr>
            </a:br>
            <a:r>
              <a:rPr lang="en-AU" sz="2000">
                <a:solidFill>
                  <a:srgbClr val="3333CC"/>
                </a:solidFill>
              </a:rPr>
              <a:t/>
            </a:r>
            <a:br>
              <a:rPr lang="en-AU" sz="2000">
                <a:solidFill>
                  <a:srgbClr val="3333CC"/>
                </a:solidFill>
              </a:rPr>
            </a:br>
            <a:endParaRPr lang="en-AU" sz="2000">
              <a:solidFill>
                <a:srgbClr val="3333CC"/>
              </a:solidFill>
            </a:endParaRPr>
          </a:p>
          <a:p>
            <a:pPr eaLnBrk="0" hangingPunct="0">
              <a:spcBef>
                <a:spcPct val="50000"/>
              </a:spcBef>
              <a:buFontTx/>
              <a:buChar char="•"/>
            </a:pPr>
            <a:r>
              <a:rPr lang="en-AU" sz="2000">
                <a:solidFill>
                  <a:srgbClr val="3333CC"/>
                </a:solidFill>
              </a:rPr>
              <a:t>Uygun ve etkin dokümante edilmiş kalite yönetim sistemi oluştur ve uygula.</a:t>
            </a:r>
          </a:p>
          <a:p>
            <a:pPr eaLnBrk="0" hangingPunct="0">
              <a:spcBef>
                <a:spcPct val="50000"/>
              </a:spcBef>
              <a:buFontTx/>
              <a:buChar char="•"/>
            </a:pPr>
            <a:r>
              <a:rPr lang="en-AU" sz="2000">
                <a:solidFill>
                  <a:srgbClr val="3333CC"/>
                </a:solidFill>
              </a:rPr>
              <a:t>Yönetim Gözden Geçirme, iç tetkik ve düzeltici ve önleyici faaliyetler ile kalite sistemini iyileştir.</a:t>
            </a:r>
          </a:p>
        </p:txBody>
      </p:sp>
      <p:sp>
        <p:nvSpPr>
          <p:cNvPr id="100358" name="Text Box 4"/>
          <p:cNvSpPr txBox="1">
            <a:spLocks noChangeArrowheads="1"/>
          </p:cNvSpPr>
          <p:nvPr/>
        </p:nvSpPr>
        <p:spPr bwMode="auto">
          <a:xfrm>
            <a:off x="4343400" y="1905000"/>
            <a:ext cx="4800600" cy="4206875"/>
          </a:xfrm>
          <a:prstGeom prst="rect">
            <a:avLst/>
          </a:prstGeom>
          <a:noFill/>
          <a:ln w="9525">
            <a:noFill/>
            <a:miter lim="800000"/>
            <a:headEnd/>
            <a:tailEnd/>
          </a:ln>
        </p:spPr>
        <p:txBody>
          <a:bodyPr>
            <a:spAutoFit/>
          </a:bodyPr>
          <a:lstStyle/>
          <a:p>
            <a:pPr eaLnBrk="0" hangingPunct="0">
              <a:spcBef>
                <a:spcPct val="50000"/>
              </a:spcBef>
              <a:buFontTx/>
              <a:buChar char="•"/>
            </a:pPr>
            <a:r>
              <a:rPr lang="en-AU" sz="2000">
                <a:solidFill>
                  <a:srgbClr val="3333CC"/>
                </a:solidFill>
              </a:rPr>
              <a:t>Proseslerin müşterilerini ve tedarikçilerini belirle, proseslerdeki faaliyetlerde kaynak kullanımına odaklan, insanlardan, ekipmanlardan metotlardan ve malzemeden etkin olarak yararlan.</a:t>
            </a:r>
          </a:p>
          <a:p>
            <a:pPr eaLnBrk="0" hangingPunct="0">
              <a:spcBef>
                <a:spcPct val="50000"/>
              </a:spcBef>
              <a:buFontTx/>
              <a:buChar char="•"/>
            </a:pPr>
            <a:endParaRPr lang="en-AU" sz="2000">
              <a:solidFill>
                <a:srgbClr val="3333CC"/>
              </a:solidFill>
            </a:endParaRPr>
          </a:p>
          <a:p>
            <a:pPr eaLnBrk="0" hangingPunct="0">
              <a:spcBef>
                <a:spcPct val="50000"/>
              </a:spcBef>
              <a:buFontTx/>
              <a:buChar char="•"/>
            </a:pPr>
            <a:r>
              <a:rPr lang="en-AU" sz="2000">
                <a:solidFill>
                  <a:srgbClr val="3333CC"/>
                </a:solidFill>
              </a:rPr>
              <a:t>Sistemdeki prosesleri belirle ve bağımsız olarak anlaşılmasını sağla. Prosesleri hedeflere göre düzenle ve sonuçları ölç.</a:t>
            </a:r>
          </a:p>
          <a:p>
            <a:pPr eaLnBrk="0" hangingPunct="0">
              <a:spcBef>
                <a:spcPct val="50000"/>
              </a:spcBef>
              <a:buFontTx/>
              <a:buChar char="•"/>
            </a:pPr>
            <a:r>
              <a:rPr lang="en-AU" sz="2000">
                <a:solidFill>
                  <a:srgbClr val="3333CC"/>
                </a:solidFill>
              </a:rPr>
              <a:t>İyileştirme hedeflerini ve proseslerin sürekli iyileştirilmesi için insanların katılımının faydalarını belirle.</a:t>
            </a:r>
          </a:p>
        </p:txBody>
      </p:sp>
      <p:sp>
        <p:nvSpPr>
          <p:cNvPr id="107522" name="Rectangle 2"/>
          <p:cNvSpPr>
            <a:spLocks noChangeArrowheads="1"/>
          </p:cNvSpPr>
          <p:nvPr/>
        </p:nvSpPr>
        <p:spPr bwMode="auto">
          <a:xfrm>
            <a:off x="0" y="0"/>
            <a:ext cx="9144000" cy="1143000"/>
          </a:xfrm>
          <a:prstGeom prst="rect">
            <a:avLst/>
          </a:prstGeom>
          <a:solidFill>
            <a:srgbClr val="FF0000"/>
          </a:solidFill>
          <a:ln w="9525">
            <a:noFill/>
            <a:miter lim="800000"/>
            <a:headEnd/>
            <a:tailEnd/>
          </a:ln>
          <a:effectLst/>
        </p:spPr>
        <p:txBody>
          <a:bodyPr anchor="b"/>
          <a:lstStyle/>
          <a:p>
            <a:pPr algn="ctr"/>
            <a:r>
              <a:rPr lang="en-AU" sz="2000">
                <a:solidFill>
                  <a:schemeClr val="bg1"/>
                </a:solidFill>
                <a:effectLst>
                  <a:outerShdw blurRad="38100" dist="38100" dir="2700000" algn="tl">
                    <a:srgbClr val="000000"/>
                  </a:outerShdw>
                </a:effectLst>
                <a:latin typeface="Verdana" pitchFamily="34" charset="0"/>
              </a:rPr>
              <a:t>Uygunluktan Performansa TS-EN ISO 9000’in Evrimi</a:t>
            </a:r>
            <a:r>
              <a:rPr lang="en-AU">
                <a:solidFill>
                  <a:schemeClr val="bg1"/>
                </a:solidFill>
                <a:effectLst>
                  <a:outerShdw blurRad="38100" dist="38100" dir="2700000" algn="tl">
                    <a:srgbClr val="000000"/>
                  </a:outerShdw>
                </a:effectLst>
                <a:latin typeface="Verdana" pitchFamily="34" charset="0"/>
              </a:rPr>
              <a:t> </a:t>
            </a:r>
          </a:p>
        </p:txBody>
      </p:sp>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01378"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01379"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41B15AA9-8CF8-4DE1-BF1B-1792EEA567CC}" type="slidenum">
              <a:rPr lang="en-US" sz="1400">
                <a:latin typeface="Arial Narrow" pitchFamily="34" charset="0"/>
              </a:rPr>
              <a:pPr algn="r" eaLnBrk="0" hangingPunct="0">
                <a:spcBef>
                  <a:spcPct val="50000"/>
                </a:spcBef>
              </a:pPr>
              <a:t>85</a:t>
            </a:fld>
            <a:endParaRPr lang="en-US" sz="1400">
              <a:latin typeface="Arial Narrow" pitchFamily="34" charset="0"/>
            </a:endParaRPr>
          </a:p>
        </p:txBody>
      </p:sp>
      <p:sp>
        <p:nvSpPr>
          <p:cNvPr id="101381" name="Text Box 3"/>
          <p:cNvSpPr txBox="1">
            <a:spLocks noChangeArrowheads="1"/>
          </p:cNvSpPr>
          <p:nvPr/>
        </p:nvSpPr>
        <p:spPr bwMode="auto">
          <a:xfrm>
            <a:off x="900113" y="1773238"/>
            <a:ext cx="3962400" cy="4511675"/>
          </a:xfrm>
          <a:prstGeom prst="rect">
            <a:avLst/>
          </a:prstGeom>
          <a:noFill/>
          <a:ln w="9525">
            <a:noFill/>
            <a:miter lim="800000"/>
            <a:headEnd/>
            <a:tailEnd/>
          </a:ln>
        </p:spPr>
        <p:txBody>
          <a:bodyPr>
            <a:spAutoFit/>
          </a:bodyPr>
          <a:lstStyle/>
          <a:p>
            <a:pPr eaLnBrk="0" hangingPunct="0">
              <a:spcBef>
                <a:spcPct val="50000"/>
              </a:spcBef>
              <a:buFontTx/>
              <a:buChar char="•"/>
            </a:pPr>
            <a:r>
              <a:rPr lang="en-AU" sz="2000">
                <a:solidFill>
                  <a:srgbClr val="3333CC"/>
                </a:solidFill>
              </a:rPr>
              <a:t>Veriler ve tetkik raporlarından, düzeltici faaliyetlerden, uygun olmayan üründen ve diğer kaynaklardan elde edilen bilgilere dayalı kalite yönetim sistemi hakkında yönetimin karar vermesi ve faaliyet başlatması</a:t>
            </a:r>
            <a:br>
              <a:rPr lang="en-AU" sz="2000">
                <a:solidFill>
                  <a:srgbClr val="3333CC"/>
                </a:solidFill>
              </a:rPr>
            </a:br>
            <a:endParaRPr lang="en-AU" sz="2000">
              <a:solidFill>
                <a:srgbClr val="3333CC"/>
              </a:solidFill>
            </a:endParaRPr>
          </a:p>
          <a:p>
            <a:pPr eaLnBrk="0" hangingPunct="0">
              <a:spcBef>
                <a:spcPct val="50000"/>
              </a:spcBef>
              <a:buFontTx/>
              <a:buChar char="•"/>
            </a:pPr>
            <a:r>
              <a:rPr lang="en-AU" sz="2000">
                <a:solidFill>
                  <a:srgbClr val="3333CC"/>
                </a:solidFill>
              </a:rPr>
              <a:t>Tedarikçiler tarafından uyulması gereken şartları yeterli bir şekilde belirle ve dokümante et. Ürünlerin ve hizmetin kontrolu için performanslarını değerlendir ve gözden geçir.</a:t>
            </a:r>
          </a:p>
        </p:txBody>
      </p:sp>
      <p:sp>
        <p:nvSpPr>
          <p:cNvPr id="101382" name="Text Box 4"/>
          <p:cNvSpPr txBox="1">
            <a:spLocks noChangeArrowheads="1"/>
          </p:cNvSpPr>
          <p:nvPr/>
        </p:nvSpPr>
        <p:spPr bwMode="auto">
          <a:xfrm>
            <a:off x="4800600" y="1844675"/>
            <a:ext cx="4343400" cy="3902075"/>
          </a:xfrm>
          <a:prstGeom prst="rect">
            <a:avLst/>
          </a:prstGeom>
          <a:noFill/>
          <a:ln w="9525">
            <a:noFill/>
            <a:miter lim="800000"/>
            <a:headEnd/>
            <a:tailEnd/>
          </a:ln>
        </p:spPr>
        <p:txBody>
          <a:bodyPr>
            <a:spAutoFit/>
          </a:bodyPr>
          <a:lstStyle/>
          <a:p>
            <a:pPr eaLnBrk="0" hangingPunct="0">
              <a:spcBef>
                <a:spcPct val="50000"/>
              </a:spcBef>
              <a:buFontTx/>
              <a:buChar char="•"/>
            </a:pPr>
            <a:r>
              <a:rPr lang="en-AU" sz="2000">
                <a:solidFill>
                  <a:srgbClr val="3333CC"/>
                </a:solidFill>
              </a:rPr>
              <a:t>Verilerin analizi ve verimliliği arttırmak ve atıkları ve tekrar işlemeyi azaltmak ile ilgili bilgilere dayanarak yönetimin karar vermesi ve faaliyet başlatması. Yönetimsel araçları ve teknolojiyi kullanarak maliyeti düşür, performansı ve pazar payını geliştir.</a:t>
            </a:r>
            <a:br>
              <a:rPr lang="en-AU" sz="2000">
                <a:solidFill>
                  <a:srgbClr val="3333CC"/>
                </a:solidFill>
              </a:rPr>
            </a:br>
            <a:endParaRPr lang="en-AU" sz="2000">
              <a:solidFill>
                <a:srgbClr val="3333CC"/>
              </a:solidFill>
            </a:endParaRPr>
          </a:p>
          <a:p>
            <a:pPr eaLnBrk="0" hangingPunct="0">
              <a:spcBef>
                <a:spcPct val="50000"/>
              </a:spcBef>
              <a:buFontTx/>
              <a:buChar char="•"/>
            </a:pPr>
            <a:r>
              <a:rPr lang="en-AU" sz="2000">
                <a:solidFill>
                  <a:srgbClr val="3333CC"/>
                </a:solidFill>
              </a:rPr>
              <a:t>Tedarikçiler ile ortaklık kur, birlikte gelişme ve ürünlerin, proseslerin ve sistemlerin iyileştirilmesi şartlarının belirlenmesinde katılımı sağla.</a:t>
            </a:r>
          </a:p>
        </p:txBody>
      </p:sp>
      <p:sp>
        <p:nvSpPr>
          <p:cNvPr id="107522" name="Rectangle 2"/>
          <p:cNvSpPr>
            <a:spLocks noChangeArrowheads="1"/>
          </p:cNvSpPr>
          <p:nvPr/>
        </p:nvSpPr>
        <p:spPr bwMode="auto">
          <a:xfrm>
            <a:off x="0" y="0"/>
            <a:ext cx="9144000" cy="1143000"/>
          </a:xfrm>
          <a:prstGeom prst="rect">
            <a:avLst/>
          </a:prstGeom>
          <a:solidFill>
            <a:srgbClr val="FF0000"/>
          </a:solidFill>
          <a:ln w="9525">
            <a:noFill/>
            <a:miter lim="800000"/>
            <a:headEnd/>
            <a:tailEnd/>
          </a:ln>
          <a:effectLst/>
        </p:spPr>
        <p:txBody>
          <a:bodyPr anchor="b"/>
          <a:lstStyle/>
          <a:p>
            <a:pPr algn="ctr"/>
            <a:r>
              <a:rPr lang="en-AU" sz="2000">
                <a:solidFill>
                  <a:schemeClr val="bg1"/>
                </a:solidFill>
                <a:effectLst>
                  <a:outerShdw blurRad="38100" dist="38100" dir="2700000" algn="tl">
                    <a:srgbClr val="000000"/>
                  </a:outerShdw>
                </a:effectLst>
                <a:latin typeface="Verdana" pitchFamily="34" charset="0"/>
              </a:rPr>
              <a:t>Uygunluktan Performansa TS-EN ISO 9000’in Evrimi</a:t>
            </a:r>
            <a:r>
              <a:rPr lang="en-AU">
                <a:solidFill>
                  <a:schemeClr val="bg1"/>
                </a:solidFill>
                <a:effectLst>
                  <a:outerShdw blurRad="38100" dist="38100" dir="2700000" algn="tl">
                    <a:srgbClr val="000000"/>
                  </a:outerShdw>
                </a:effectLst>
                <a:latin typeface="Verdana" pitchFamily="34" charset="0"/>
              </a:rPr>
              <a:t> </a:t>
            </a:r>
          </a:p>
        </p:txBody>
      </p: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02402"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02403"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0F1B3E66-F9D0-4828-BEAC-3C796718D1E3}" type="slidenum">
              <a:rPr lang="en-US" sz="1400">
                <a:latin typeface="Arial Narrow" pitchFamily="34" charset="0"/>
              </a:rPr>
              <a:pPr algn="r" eaLnBrk="0" hangingPunct="0">
                <a:spcBef>
                  <a:spcPct val="50000"/>
                </a:spcBef>
              </a:pPr>
              <a:t>86</a:t>
            </a:fld>
            <a:endParaRPr lang="en-US" sz="1400">
              <a:latin typeface="Arial Narrow" pitchFamily="34" charset="0"/>
            </a:endParaRPr>
          </a:p>
        </p:txBody>
      </p:sp>
      <p:sp>
        <p:nvSpPr>
          <p:cNvPr id="110594" name="Rectangle 2"/>
          <p:cNvSpPr>
            <a:spLocks noGrp="1" noChangeArrowheads="1"/>
          </p:cNvSpPr>
          <p:nvPr>
            <p:ph type="title" idx="4294967295"/>
          </p:nvPr>
        </p:nvSpPr>
        <p:spPr/>
        <p:txBody>
          <a:bodyPr/>
          <a:lstStyle/>
          <a:p>
            <a:r>
              <a:rPr lang="tr-TR" sz="1600">
                <a:effectLst>
                  <a:outerShdw blurRad="38100" dist="38100" dir="2700000" algn="tl">
                    <a:srgbClr val="000000"/>
                  </a:outerShdw>
                </a:effectLst>
                <a:latin typeface="Arial" pitchFamily="34" charset="0"/>
                <a:cs typeface="Times New Roman" pitchFamily="18" charset="0"/>
              </a:rPr>
              <a:t>Hariç Tutma </a:t>
            </a:r>
            <a:r>
              <a:rPr lang="tr-TR" sz="1600">
                <a:effectLst>
                  <a:outerShdw blurRad="38100" dist="38100" dir="2700000" algn="tl">
                    <a:srgbClr val="000000"/>
                  </a:outerShdw>
                </a:effectLst>
                <a:latin typeface="Arial" pitchFamily="34" charset="0"/>
              </a:rPr>
              <a:t>İ</a:t>
            </a:r>
            <a:r>
              <a:rPr lang="tr-TR" sz="1600">
                <a:effectLst>
                  <a:outerShdw blurRad="38100" dist="38100" dir="2700000" algn="tl">
                    <a:srgbClr val="000000"/>
                  </a:outerShdw>
                </a:effectLst>
                <a:latin typeface="Arial" pitchFamily="34" charset="0"/>
                <a:cs typeface="Times New Roman" pitchFamily="18" charset="0"/>
              </a:rPr>
              <a:t>mkanları</a:t>
            </a:r>
            <a:r>
              <a:rPr lang="tr-TR" sz="1600">
                <a:effectLst>
                  <a:outerShdw blurRad="38100" dist="38100" dir="2700000" algn="tl">
                    <a:srgbClr val="000000"/>
                  </a:outerShdw>
                </a:effectLst>
                <a:latin typeface="Arial" pitchFamily="34" charset="0"/>
              </a:rPr>
              <a:t>-1</a:t>
            </a:r>
            <a:endParaRPr lang="en-US">
              <a:effectLst>
                <a:outerShdw blurRad="38100" dist="38100" dir="2700000" algn="tl">
                  <a:srgbClr val="000000"/>
                </a:outerShdw>
              </a:effectLst>
            </a:endParaRPr>
          </a:p>
        </p:txBody>
      </p:sp>
      <p:sp>
        <p:nvSpPr>
          <p:cNvPr id="110595" name="Rectangle 3"/>
          <p:cNvSpPr>
            <a:spLocks noGrp="1" noChangeArrowheads="1"/>
          </p:cNvSpPr>
          <p:nvPr>
            <p:ph type="body" idx="4294967295"/>
          </p:nvPr>
        </p:nvSpPr>
        <p:spPr>
          <a:xfrm>
            <a:off x="684213" y="1557338"/>
            <a:ext cx="8077200" cy="4114800"/>
          </a:xfrm>
          <a:ln>
            <a:solidFill>
              <a:srgbClr val="FF3300"/>
            </a:solidFill>
          </a:ln>
        </p:spPr>
        <p:txBody>
          <a:bodyPr/>
          <a:lstStyle/>
          <a:p>
            <a:pPr marL="533400" indent="-533400"/>
            <a:endParaRPr lang="en-AU">
              <a:solidFill>
                <a:srgbClr val="3333CC"/>
              </a:solidFill>
              <a:effectLst>
                <a:outerShdw blurRad="38100" dist="38100" dir="2700000" algn="tl">
                  <a:srgbClr val="C0C0C0"/>
                </a:outerShdw>
              </a:effectLst>
              <a:cs typeface="Times New Roman" pitchFamily="18" charset="0"/>
            </a:endParaRPr>
          </a:p>
          <a:p>
            <a:pPr marL="533400" indent="-533400">
              <a:buFont typeface="Wingdings" pitchFamily="2" charset="2"/>
              <a:buNone/>
            </a:pPr>
            <a:r>
              <a:rPr lang="tr-TR">
                <a:solidFill>
                  <a:srgbClr val="3333CC"/>
                </a:solidFill>
                <a:effectLst>
                  <a:outerShdw blurRad="38100" dist="38100" dir="2700000" algn="tl">
                    <a:srgbClr val="C0C0C0"/>
                  </a:outerShdw>
                </a:effectLst>
                <a:latin typeface="Arial" pitchFamily="34" charset="0"/>
                <a:cs typeface="Times New Roman" pitchFamily="18" charset="0"/>
              </a:rPr>
              <a:t>a)  Kuruluş , kalite yönetim sistemi kapsamındaki  ürünlere ve ürün gerçekleştirme proseslerine uygulanabilir standartın şartlarına uymalıdır.</a:t>
            </a:r>
            <a:endParaRPr lang="en-AU">
              <a:solidFill>
                <a:srgbClr val="3333CC"/>
              </a:solidFill>
              <a:effectLst>
                <a:outerShdw blurRad="38100" dist="38100" dir="2700000" algn="tl">
                  <a:srgbClr val="C0C0C0"/>
                </a:outerShdw>
              </a:effectLst>
              <a:latin typeface="Arial" pitchFamily="34" charset="0"/>
              <a:cs typeface="Times New Roman" pitchFamily="18" charset="0"/>
            </a:endParaRPr>
          </a:p>
          <a:p>
            <a:pPr marL="533400" indent="-533400">
              <a:buFont typeface="Wingdings" pitchFamily="2" charset="2"/>
              <a:buNone/>
            </a:pPr>
            <a:r>
              <a:rPr lang="tr-TR">
                <a:solidFill>
                  <a:srgbClr val="3333CC"/>
                </a:solidFill>
                <a:effectLst>
                  <a:outerShdw blurRad="38100" dist="38100" dir="2700000" algn="tl">
                    <a:srgbClr val="C0C0C0"/>
                  </a:outerShdw>
                </a:effectLst>
                <a:latin typeface="Arial" pitchFamily="34" charset="0"/>
                <a:cs typeface="Times New Roman" pitchFamily="18" charset="0"/>
              </a:rPr>
              <a:t>b)   </a:t>
            </a:r>
            <a:r>
              <a:rPr lang="tr-TR">
                <a:solidFill>
                  <a:srgbClr val="3333CC"/>
                </a:solidFill>
                <a:effectLst>
                  <a:outerShdw blurRad="38100" dist="38100" dir="2700000" algn="tl">
                    <a:srgbClr val="C0C0C0"/>
                  </a:outerShdw>
                </a:effectLst>
                <a:latin typeface="Arial" pitchFamily="34" charset="0"/>
              </a:rPr>
              <a:t>Hariç tutma</a:t>
            </a:r>
            <a:r>
              <a:rPr lang="tr-TR">
                <a:solidFill>
                  <a:srgbClr val="3333CC"/>
                </a:solidFill>
                <a:effectLst>
                  <a:outerShdw blurRad="38100" dist="38100" dir="2700000" algn="tl">
                    <a:srgbClr val="C0C0C0"/>
                  </a:outerShdw>
                </a:effectLst>
                <a:latin typeface="Arial" pitchFamily="34" charset="0"/>
                <a:cs typeface="Times New Roman" pitchFamily="18" charset="0"/>
              </a:rPr>
              <a:t> </a:t>
            </a:r>
            <a:r>
              <a:rPr lang="tr-TR" b="1">
                <a:solidFill>
                  <a:srgbClr val="3333CC"/>
                </a:solidFill>
                <a:effectLst>
                  <a:outerShdw blurRad="38100" dist="38100" dir="2700000" algn="tl">
                    <a:srgbClr val="C0C0C0"/>
                  </a:outerShdw>
                </a:effectLst>
                <a:latin typeface="Arial" pitchFamily="34" charset="0"/>
                <a:cs typeface="Times New Roman" pitchFamily="18" charset="0"/>
              </a:rPr>
              <a:t>sadece 7.maddede</a:t>
            </a:r>
            <a:r>
              <a:rPr lang="tr-TR">
                <a:solidFill>
                  <a:srgbClr val="3333CC"/>
                </a:solidFill>
                <a:effectLst>
                  <a:outerShdw blurRad="38100" dist="38100" dir="2700000" algn="tl">
                    <a:srgbClr val="C0C0C0"/>
                  </a:outerShdw>
                </a:effectLst>
                <a:latin typeface="Arial" pitchFamily="34" charset="0"/>
                <a:cs typeface="Times New Roman" pitchFamily="18" charset="0"/>
              </a:rPr>
              <a:t> yapılabilir.</a:t>
            </a:r>
            <a:endParaRPr lang="en-AU">
              <a:solidFill>
                <a:srgbClr val="3333CC"/>
              </a:solidFill>
              <a:effectLst>
                <a:outerShdw blurRad="38100" dist="38100" dir="2700000" algn="tl">
                  <a:srgbClr val="C0C0C0"/>
                </a:outerShdw>
              </a:effectLst>
              <a:latin typeface="Arial" pitchFamily="34" charset="0"/>
              <a:cs typeface="Times New Roman" pitchFamily="18" charset="0"/>
            </a:endParaRPr>
          </a:p>
        </p:txBody>
      </p:sp>
    </p:spTree>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03426"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03427"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99F0CE1F-F79B-48D8-ADF3-F53CA419473E}" type="slidenum">
              <a:rPr lang="en-US" sz="1400">
                <a:latin typeface="Arial Narrow" pitchFamily="34" charset="0"/>
              </a:rPr>
              <a:pPr algn="r" eaLnBrk="0" hangingPunct="0">
                <a:spcBef>
                  <a:spcPct val="50000"/>
                </a:spcBef>
              </a:pPr>
              <a:t>87</a:t>
            </a:fld>
            <a:endParaRPr lang="en-US" sz="1400">
              <a:latin typeface="Arial Narrow" pitchFamily="34" charset="0"/>
            </a:endParaRPr>
          </a:p>
        </p:txBody>
      </p:sp>
      <p:sp>
        <p:nvSpPr>
          <p:cNvPr id="111618" name="Rectangle 2"/>
          <p:cNvSpPr>
            <a:spLocks noGrp="1" noChangeArrowheads="1"/>
          </p:cNvSpPr>
          <p:nvPr>
            <p:ph type="title" idx="4294967295"/>
          </p:nvPr>
        </p:nvSpPr>
        <p:spPr/>
        <p:txBody>
          <a:bodyPr/>
          <a:lstStyle/>
          <a:p>
            <a:r>
              <a:rPr lang="tr-TR" sz="1800">
                <a:effectLst>
                  <a:outerShdw blurRad="38100" dist="38100" dir="2700000" algn="tl">
                    <a:srgbClr val="000000"/>
                  </a:outerShdw>
                </a:effectLst>
                <a:latin typeface="Arial" pitchFamily="34" charset="0"/>
                <a:cs typeface="Times New Roman" pitchFamily="18" charset="0"/>
              </a:rPr>
              <a:t>Hariç Tutma İmkanları</a:t>
            </a:r>
            <a:r>
              <a:rPr lang="tr-TR" sz="1800">
                <a:effectLst>
                  <a:outerShdw blurRad="38100" dist="38100" dir="2700000" algn="tl">
                    <a:srgbClr val="000000"/>
                  </a:outerShdw>
                </a:effectLst>
                <a:latin typeface="Arial" pitchFamily="34" charset="0"/>
              </a:rPr>
              <a:t>-</a:t>
            </a:r>
            <a:r>
              <a:rPr lang="tr-TR" sz="2000">
                <a:effectLst>
                  <a:outerShdw blurRad="38100" dist="38100" dir="2700000" algn="tl">
                    <a:srgbClr val="000000"/>
                  </a:outerShdw>
                </a:effectLst>
                <a:latin typeface="Arial" pitchFamily="34" charset="0"/>
              </a:rPr>
              <a:t>2</a:t>
            </a:r>
            <a:endParaRPr lang="en-US">
              <a:effectLst>
                <a:outerShdw blurRad="38100" dist="38100" dir="2700000" algn="tl">
                  <a:srgbClr val="000000"/>
                </a:outerShdw>
              </a:effectLst>
            </a:endParaRPr>
          </a:p>
        </p:txBody>
      </p:sp>
      <p:sp>
        <p:nvSpPr>
          <p:cNvPr id="111619" name="Rectangle 3"/>
          <p:cNvSpPr>
            <a:spLocks noGrp="1" noChangeArrowheads="1"/>
          </p:cNvSpPr>
          <p:nvPr>
            <p:ph type="body" idx="4294967295"/>
          </p:nvPr>
        </p:nvSpPr>
        <p:spPr/>
        <p:txBody>
          <a:bodyPr/>
          <a:lstStyle/>
          <a:p>
            <a:pPr marL="609600" indent="-609600">
              <a:buFont typeface="Wingdings" pitchFamily="2" charset="2"/>
              <a:buNone/>
            </a:pPr>
            <a:r>
              <a:rPr lang="tr-TR" sz="2400">
                <a:solidFill>
                  <a:srgbClr val="3333CC"/>
                </a:solidFill>
                <a:effectLst>
                  <a:outerShdw blurRad="38100" dist="38100" dir="2700000" algn="tl">
                    <a:srgbClr val="C0C0C0"/>
                  </a:outerShdw>
                </a:effectLst>
                <a:latin typeface="Arial" pitchFamily="34" charset="0"/>
                <a:cs typeface="Times New Roman" pitchFamily="18" charset="0"/>
              </a:rPr>
              <a:t>c)  </a:t>
            </a:r>
            <a:r>
              <a:rPr lang="tr-TR" sz="2400" b="1">
                <a:solidFill>
                  <a:srgbClr val="3333CC"/>
                </a:solidFill>
                <a:effectLst>
                  <a:outerShdw blurRad="38100" dist="38100" dir="2700000" algn="tl">
                    <a:srgbClr val="C0C0C0"/>
                  </a:outerShdw>
                </a:effectLst>
                <a:latin typeface="Times New Roman" pitchFamily="18" charset="0"/>
                <a:cs typeface="Times New Roman" pitchFamily="18" charset="0"/>
              </a:rPr>
              <a:t>  </a:t>
            </a:r>
            <a:r>
              <a:rPr lang="tr-TR" sz="2400">
                <a:solidFill>
                  <a:srgbClr val="3333CC"/>
                </a:solidFill>
                <a:latin typeface="Times New Roman" pitchFamily="18" charset="0"/>
                <a:cs typeface="Times New Roman" pitchFamily="18" charset="0"/>
              </a:rPr>
              <a:t>Hariç tutmakta bir maddenin tamamının hariç tutulması anlaşılmamalıdır. 7.maddenin herhangi bir alt maddesinin bazı şartları uygulanamaz olabileceği gibi aynı zamanda aynı maddenin bazı şartları uygulanabilir olabilir. Örneğin; 7.5.3 tanımlama ve izlenebilirlilik maddesinde izlenebilirlilik şartı hariç tutulabilir ama tanımlama ile ilgili şartlar yerine getirilebilir.</a:t>
            </a:r>
            <a:endParaRPr lang="en-US" sz="2400">
              <a:solidFill>
                <a:srgbClr val="3333CC"/>
              </a:solidFill>
              <a:latin typeface="Times New Roman" pitchFamily="18" charset="0"/>
            </a:endParaRPr>
          </a:p>
        </p:txBody>
      </p:sp>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04450"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04451"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8F1A9F11-A548-4DF4-BA39-DBC9D749C38E}" type="slidenum">
              <a:rPr lang="en-US" sz="1400">
                <a:latin typeface="Arial Narrow" pitchFamily="34" charset="0"/>
              </a:rPr>
              <a:pPr algn="r" eaLnBrk="0" hangingPunct="0">
                <a:spcBef>
                  <a:spcPct val="50000"/>
                </a:spcBef>
              </a:pPr>
              <a:t>88</a:t>
            </a:fld>
            <a:endParaRPr lang="en-US" sz="1400">
              <a:latin typeface="Arial Narrow" pitchFamily="34" charset="0"/>
            </a:endParaRPr>
          </a:p>
        </p:txBody>
      </p:sp>
      <p:sp>
        <p:nvSpPr>
          <p:cNvPr id="112642" name="Rectangle 2"/>
          <p:cNvSpPr>
            <a:spLocks noGrp="1" noChangeArrowheads="1"/>
          </p:cNvSpPr>
          <p:nvPr>
            <p:ph type="title" idx="4294967295"/>
          </p:nvPr>
        </p:nvSpPr>
        <p:spPr/>
        <p:txBody>
          <a:bodyPr/>
          <a:lstStyle/>
          <a:p>
            <a:r>
              <a:rPr lang="tr-TR" sz="1800">
                <a:effectLst>
                  <a:outerShdw blurRad="38100" dist="38100" dir="2700000" algn="tl">
                    <a:srgbClr val="000000"/>
                  </a:outerShdw>
                </a:effectLst>
                <a:latin typeface="Arial" pitchFamily="34" charset="0"/>
                <a:cs typeface="Times New Roman" pitchFamily="18" charset="0"/>
              </a:rPr>
              <a:t>Hariç Tutma İmkanları</a:t>
            </a:r>
            <a:r>
              <a:rPr lang="tr-TR" sz="1800">
                <a:effectLst>
                  <a:outerShdw blurRad="38100" dist="38100" dir="2700000" algn="tl">
                    <a:srgbClr val="000000"/>
                  </a:outerShdw>
                </a:effectLst>
                <a:latin typeface="Arial" pitchFamily="34" charset="0"/>
              </a:rPr>
              <a:t>-3</a:t>
            </a:r>
            <a:endParaRPr lang="en-US">
              <a:effectLst>
                <a:outerShdw blurRad="38100" dist="38100" dir="2700000" algn="tl">
                  <a:srgbClr val="000000"/>
                </a:outerShdw>
              </a:effectLst>
            </a:endParaRPr>
          </a:p>
        </p:txBody>
      </p:sp>
      <p:sp>
        <p:nvSpPr>
          <p:cNvPr id="112643" name="Rectangle 3"/>
          <p:cNvSpPr>
            <a:spLocks noGrp="1" noChangeArrowheads="1"/>
          </p:cNvSpPr>
          <p:nvPr>
            <p:ph type="body" idx="4294967295"/>
          </p:nvPr>
        </p:nvSpPr>
        <p:spPr/>
        <p:txBody>
          <a:bodyPr/>
          <a:lstStyle/>
          <a:p>
            <a:pPr marL="609600" indent="-609600">
              <a:lnSpc>
                <a:spcPct val="90000"/>
              </a:lnSpc>
              <a:buFont typeface="Wingdings" pitchFamily="2" charset="2"/>
              <a:buNone/>
            </a:pPr>
            <a:r>
              <a:rPr lang="tr-TR" sz="2400">
                <a:solidFill>
                  <a:srgbClr val="3333CC"/>
                </a:solidFill>
                <a:effectLst>
                  <a:outerShdw blurRad="38100" dist="38100" dir="2700000" algn="tl">
                    <a:srgbClr val="C0C0C0"/>
                  </a:outerShdw>
                </a:effectLst>
              </a:rPr>
              <a:t>      </a:t>
            </a:r>
            <a:r>
              <a:rPr lang="tr-TR" sz="2000">
                <a:solidFill>
                  <a:srgbClr val="3333CC"/>
                </a:solidFill>
                <a:effectLst>
                  <a:outerShdw blurRad="38100" dist="38100" dir="2700000" algn="tl">
                    <a:srgbClr val="C0C0C0"/>
                  </a:outerShdw>
                </a:effectLst>
                <a:latin typeface="Arial" pitchFamily="34" charset="0"/>
                <a:cs typeface="Times New Roman" pitchFamily="18" charset="0"/>
              </a:rPr>
              <a:t>d)Hariç tutulacak şartlar el</a:t>
            </a:r>
            <a:r>
              <a:rPr lang="tr-TR" sz="2000">
                <a:solidFill>
                  <a:srgbClr val="3333CC"/>
                </a:solidFill>
                <a:effectLst>
                  <a:outerShdw blurRad="38100" dist="38100" dir="2700000" algn="tl">
                    <a:srgbClr val="C0C0C0"/>
                  </a:outerShdw>
                </a:effectLst>
                <a:latin typeface="Arial" pitchFamily="34" charset="0"/>
              </a:rPr>
              <a:t> </a:t>
            </a:r>
            <a:r>
              <a:rPr lang="tr-TR" sz="2000">
                <a:solidFill>
                  <a:srgbClr val="3333CC"/>
                </a:solidFill>
                <a:effectLst>
                  <a:outerShdw blurRad="38100" dist="38100" dir="2700000" algn="tl">
                    <a:srgbClr val="C0C0C0"/>
                  </a:outerShdw>
                </a:effectLst>
                <a:latin typeface="Arial" pitchFamily="34" charset="0"/>
                <a:cs typeface="Times New Roman" pitchFamily="18" charset="0"/>
              </a:rPr>
              <a:t>kitabında tanımlanmalı ve hariç tutma gerekçelerinin doğruluğu gösterilmeli bir başka deyişle kanıtlanmalıdır.</a:t>
            </a:r>
            <a:endParaRPr lang="en-AU" sz="2000">
              <a:solidFill>
                <a:srgbClr val="3333CC"/>
              </a:solidFill>
              <a:effectLst>
                <a:outerShdw blurRad="38100" dist="38100" dir="2700000" algn="tl">
                  <a:srgbClr val="C0C0C0"/>
                </a:outerShdw>
              </a:effectLst>
              <a:latin typeface="Arial" pitchFamily="34" charset="0"/>
              <a:cs typeface="Times New Roman" pitchFamily="18" charset="0"/>
            </a:endParaRPr>
          </a:p>
          <a:p>
            <a:pPr marL="609600" indent="-609600">
              <a:lnSpc>
                <a:spcPct val="90000"/>
              </a:lnSpc>
              <a:buFont typeface="Wingdings" pitchFamily="2" charset="2"/>
              <a:buNone/>
            </a:pPr>
            <a:r>
              <a:rPr lang="tr-TR" sz="2000">
                <a:solidFill>
                  <a:srgbClr val="3333CC"/>
                </a:solidFill>
                <a:effectLst>
                  <a:outerShdw blurRad="38100" dist="38100" dir="2700000" algn="tl">
                    <a:srgbClr val="C0C0C0"/>
                  </a:outerShdw>
                </a:effectLst>
                <a:latin typeface="Arial" pitchFamily="34" charset="0"/>
              </a:rPr>
              <a:t>         e)</a:t>
            </a:r>
            <a:r>
              <a:rPr lang="tr-TR" sz="2000">
                <a:solidFill>
                  <a:srgbClr val="3333CC"/>
                </a:solidFill>
                <a:effectLst>
                  <a:outerShdw blurRad="38100" dist="38100" dir="2700000" algn="tl">
                    <a:srgbClr val="C0C0C0"/>
                  </a:outerShdw>
                </a:effectLst>
                <a:latin typeface="Arial" pitchFamily="34" charset="0"/>
                <a:cs typeface="Times New Roman" pitchFamily="18" charset="0"/>
              </a:rPr>
              <a:t>Belgelerde yazılan kapsam açık bir şekilde uygulanan TS-EN ISO 9001:2000 şartlarını içermelidir. Bu kuruluşun pazarlama amacıyla kullandığı malzemeler içinde geçerlidir. Buradaki amaç müşterilerin ve son kullanıcıların yanlış bilgilendirilmemesidir.</a:t>
            </a:r>
            <a:r>
              <a:rPr lang="en-US" sz="2000">
                <a:solidFill>
                  <a:srgbClr val="3333CC"/>
                </a:solidFill>
                <a:effectLst>
                  <a:outerShdw blurRad="38100" dist="38100" dir="2700000" algn="tl">
                    <a:srgbClr val="C0C0C0"/>
                  </a:outerShdw>
                </a:effectLst>
                <a:latin typeface="Arial" pitchFamily="34" charset="0"/>
              </a:rPr>
              <a:t> </a:t>
            </a:r>
          </a:p>
          <a:p>
            <a:pPr marL="609600" indent="-609600">
              <a:lnSpc>
                <a:spcPct val="90000"/>
              </a:lnSpc>
              <a:buFont typeface="Wingdings" pitchFamily="2" charset="2"/>
              <a:buNone/>
            </a:pPr>
            <a:endParaRPr lang="en-US" sz="2400">
              <a:solidFill>
                <a:srgbClr val="3333CC"/>
              </a:solidFill>
              <a:effectLst>
                <a:outerShdw blurRad="38100" dist="38100" dir="2700000" algn="tl">
                  <a:srgbClr val="C0C0C0"/>
                </a:outerShdw>
              </a:effectLst>
            </a:endParaRPr>
          </a:p>
        </p:txBody>
      </p:sp>
    </p:spTree>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05474"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05475"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DEF2135A-361C-4E24-8EC5-8959EB54EB79}" type="slidenum">
              <a:rPr lang="en-US" sz="1400">
                <a:latin typeface="Arial Narrow" pitchFamily="34" charset="0"/>
              </a:rPr>
              <a:pPr algn="r" eaLnBrk="0" hangingPunct="0">
                <a:spcBef>
                  <a:spcPct val="50000"/>
                </a:spcBef>
              </a:pPr>
              <a:t>89</a:t>
            </a:fld>
            <a:endParaRPr lang="en-US" sz="1400">
              <a:latin typeface="Arial Narrow" pitchFamily="34" charset="0"/>
            </a:endParaRPr>
          </a:p>
        </p:txBody>
      </p:sp>
      <p:sp>
        <p:nvSpPr>
          <p:cNvPr id="113666" name="Rectangle 2"/>
          <p:cNvSpPr>
            <a:spLocks noGrp="1" noChangeArrowheads="1"/>
          </p:cNvSpPr>
          <p:nvPr>
            <p:ph type="title" idx="4294967295"/>
          </p:nvPr>
        </p:nvSpPr>
        <p:spPr>
          <a:noFill/>
        </p:spPr>
        <p:txBody>
          <a:bodyPr lIns="92075" tIns="46038" rIns="92075" bIns="46038" anchor="ctr"/>
          <a:lstStyle/>
          <a:p>
            <a:r>
              <a:rPr lang="en-AU" b="1">
                <a:effectLst>
                  <a:outerShdw blurRad="38100" dist="38100" dir="2700000" algn="tl">
                    <a:srgbClr val="C0C0C0"/>
                  </a:outerShdw>
                </a:effectLst>
              </a:rPr>
              <a:t>Hangi elemanlar hariç tutulabilir?</a:t>
            </a:r>
            <a:endParaRPr lang="en-AU">
              <a:effectLst>
                <a:outerShdw blurRad="38100" dist="38100" dir="2700000" algn="tl">
                  <a:srgbClr val="C0C0C0"/>
                </a:outerShdw>
              </a:effectLst>
            </a:endParaRPr>
          </a:p>
        </p:txBody>
      </p:sp>
      <p:sp>
        <p:nvSpPr>
          <p:cNvPr id="105477" name="Line 3"/>
          <p:cNvSpPr>
            <a:spLocks noChangeShapeType="1"/>
          </p:cNvSpPr>
          <p:nvPr/>
        </p:nvSpPr>
        <p:spPr bwMode="auto">
          <a:xfrm>
            <a:off x="2652713" y="2119313"/>
            <a:ext cx="631825" cy="0"/>
          </a:xfrm>
          <a:prstGeom prst="line">
            <a:avLst/>
          </a:prstGeom>
          <a:noFill/>
          <a:ln w="25400">
            <a:solidFill>
              <a:schemeClr val="tx1"/>
            </a:solidFill>
            <a:round/>
            <a:headEnd type="none" w="sm" len="sm"/>
            <a:tailEnd type="stealth" w="med" len="med"/>
          </a:ln>
        </p:spPr>
        <p:txBody>
          <a:bodyPr wrap="none" anchor="ctr"/>
          <a:lstStyle/>
          <a:p>
            <a:endParaRPr lang="tr-TR"/>
          </a:p>
        </p:txBody>
      </p:sp>
      <p:grpSp>
        <p:nvGrpSpPr>
          <p:cNvPr id="105478" name="Group 4"/>
          <p:cNvGrpSpPr>
            <a:grpSpLocks/>
          </p:cNvGrpSpPr>
          <p:nvPr/>
        </p:nvGrpSpPr>
        <p:grpSpPr bwMode="auto">
          <a:xfrm>
            <a:off x="1130300" y="1435100"/>
            <a:ext cx="7175500" cy="4051300"/>
            <a:chOff x="712" y="904"/>
            <a:chExt cx="4520" cy="2552"/>
          </a:xfrm>
        </p:grpSpPr>
        <p:graphicFrame>
          <p:nvGraphicFramePr>
            <p:cNvPr id="105479" name="Object 2048"/>
            <p:cNvGraphicFramePr>
              <a:graphicFrameLocks/>
            </p:cNvGraphicFramePr>
            <p:nvPr/>
          </p:nvGraphicFramePr>
          <p:xfrm>
            <a:off x="712" y="1145"/>
            <a:ext cx="942" cy="357"/>
          </p:xfrm>
          <a:graphic>
            <a:graphicData uri="http://schemas.openxmlformats.org/presentationml/2006/ole">
              <p:oleObj spid="_x0000_s105479" name="Document" r:id="rId3" imgW="911160" imgH="301320" progId="Word.Document.8">
                <p:embed/>
              </p:oleObj>
            </a:graphicData>
          </a:graphic>
        </p:graphicFrame>
        <p:sp>
          <p:nvSpPr>
            <p:cNvPr id="105480" name="Line 6"/>
            <p:cNvSpPr>
              <a:spLocks noChangeShapeType="1"/>
            </p:cNvSpPr>
            <p:nvPr/>
          </p:nvSpPr>
          <p:spPr bwMode="auto">
            <a:xfrm>
              <a:off x="3817" y="1335"/>
              <a:ext cx="478" cy="0"/>
            </a:xfrm>
            <a:prstGeom prst="line">
              <a:avLst/>
            </a:prstGeom>
            <a:noFill/>
            <a:ln w="25400">
              <a:solidFill>
                <a:schemeClr val="tx1"/>
              </a:solidFill>
              <a:round/>
              <a:headEnd type="none" w="sm" len="sm"/>
              <a:tailEnd type="stealth" w="med" len="med"/>
            </a:ln>
          </p:spPr>
          <p:txBody>
            <a:bodyPr wrap="none" anchor="ctr"/>
            <a:lstStyle/>
            <a:p>
              <a:endParaRPr lang="tr-TR"/>
            </a:p>
          </p:txBody>
        </p:sp>
        <p:graphicFrame>
          <p:nvGraphicFramePr>
            <p:cNvPr id="105481" name="Object 2049"/>
            <p:cNvGraphicFramePr>
              <a:graphicFrameLocks/>
            </p:cNvGraphicFramePr>
            <p:nvPr/>
          </p:nvGraphicFramePr>
          <p:xfrm>
            <a:off x="4290" y="1145"/>
            <a:ext cx="942" cy="357"/>
          </p:xfrm>
          <a:graphic>
            <a:graphicData uri="http://schemas.openxmlformats.org/presentationml/2006/ole">
              <p:oleObj spid="_x0000_s105481" name="Document" r:id="rId4" imgW="911160" imgH="301320" progId="Word.Document.8">
                <p:embed/>
              </p:oleObj>
            </a:graphicData>
          </a:graphic>
        </p:graphicFrame>
        <p:sp>
          <p:nvSpPr>
            <p:cNvPr id="105482" name="Rectangle 8"/>
            <p:cNvSpPr>
              <a:spLocks noChangeArrowheads="1"/>
            </p:cNvSpPr>
            <p:nvPr/>
          </p:nvSpPr>
          <p:spPr bwMode="auto">
            <a:xfrm>
              <a:off x="2260" y="1108"/>
              <a:ext cx="1528" cy="760"/>
            </a:xfrm>
            <a:prstGeom prst="rect">
              <a:avLst/>
            </a:prstGeom>
            <a:solidFill>
              <a:schemeClr val="bg1"/>
            </a:solidFill>
            <a:ln w="12700">
              <a:solidFill>
                <a:schemeClr val="tx1"/>
              </a:solidFill>
              <a:miter lim="800000"/>
              <a:headEnd/>
              <a:tailEnd/>
            </a:ln>
          </p:spPr>
          <p:txBody>
            <a:bodyPr wrap="none" anchor="ctr"/>
            <a:lstStyle/>
            <a:p>
              <a:pPr eaLnBrk="0" hangingPunct="0"/>
              <a:endParaRPr lang="tr-TR"/>
            </a:p>
          </p:txBody>
        </p:sp>
        <p:sp>
          <p:nvSpPr>
            <p:cNvPr id="105483" name="Rectangle 9"/>
            <p:cNvSpPr>
              <a:spLocks noChangeArrowheads="1"/>
            </p:cNvSpPr>
            <p:nvPr/>
          </p:nvSpPr>
          <p:spPr bwMode="auto">
            <a:xfrm>
              <a:off x="2164" y="1012"/>
              <a:ext cx="1528" cy="760"/>
            </a:xfrm>
            <a:prstGeom prst="rect">
              <a:avLst/>
            </a:prstGeom>
            <a:solidFill>
              <a:schemeClr val="bg1"/>
            </a:solidFill>
            <a:ln w="12700">
              <a:solidFill>
                <a:schemeClr val="tx1"/>
              </a:solidFill>
              <a:miter lim="800000"/>
              <a:headEnd/>
              <a:tailEnd/>
            </a:ln>
          </p:spPr>
          <p:txBody>
            <a:bodyPr wrap="none" anchor="ctr"/>
            <a:lstStyle/>
            <a:p>
              <a:pPr eaLnBrk="0" hangingPunct="0"/>
              <a:endParaRPr lang="tr-TR"/>
            </a:p>
          </p:txBody>
        </p:sp>
        <p:sp>
          <p:nvSpPr>
            <p:cNvPr id="105484" name="Rectangle 10"/>
            <p:cNvSpPr>
              <a:spLocks noChangeArrowheads="1"/>
            </p:cNvSpPr>
            <p:nvPr/>
          </p:nvSpPr>
          <p:spPr bwMode="auto">
            <a:xfrm>
              <a:off x="2056" y="904"/>
              <a:ext cx="1552" cy="534"/>
            </a:xfrm>
            <a:prstGeom prst="rect">
              <a:avLst/>
            </a:prstGeom>
            <a:solidFill>
              <a:schemeClr val="bg1"/>
            </a:solidFill>
            <a:ln w="25400">
              <a:solidFill>
                <a:schemeClr val="tx1"/>
              </a:solidFill>
              <a:miter lim="800000"/>
              <a:headEnd/>
              <a:tailEnd/>
            </a:ln>
          </p:spPr>
          <p:txBody>
            <a:bodyPr lIns="92075" tIns="46038" rIns="92075" bIns="46038">
              <a:spAutoFit/>
            </a:bodyPr>
            <a:lstStyle/>
            <a:p>
              <a:pPr eaLnBrk="0" hangingPunct="0">
                <a:spcBef>
                  <a:spcPct val="50000"/>
                </a:spcBef>
              </a:pPr>
              <a:r>
                <a:rPr lang="en-AU"/>
                <a:t>Ürünün gerçekleştirilmesi</a:t>
              </a:r>
            </a:p>
          </p:txBody>
        </p:sp>
        <p:sp>
          <p:nvSpPr>
            <p:cNvPr id="105485" name="Line 11"/>
            <p:cNvSpPr>
              <a:spLocks noChangeShapeType="1"/>
            </p:cNvSpPr>
            <p:nvPr/>
          </p:nvSpPr>
          <p:spPr bwMode="auto">
            <a:xfrm>
              <a:off x="2352" y="1968"/>
              <a:ext cx="0" cy="720"/>
            </a:xfrm>
            <a:prstGeom prst="line">
              <a:avLst/>
            </a:prstGeom>
            <a:noFill/>
            <a:ln w="50800">
              <a:solidFill>
                <a:schemeClr val="tx1"/>
              </a:solidFill>
              <a:round/>
              <a:headEnd type="none" w="sm" len="sm"/>
              <a:tailEnd type="stealth" w="med" len="lg"/>
            </a:ln>
          </p:spPr>
          <p:txBody>
            <a:bodyPr wrap="none" anchor="ctr"/>
            <a:lstStyle/>
            <a:p>
              <a:endParaRPr lang="tr-TR"/>
            </a:p>
          </p:txBody>
        </p:sp>
        <p:sp>
          <p:nvSpPr>
            <p:cNvPr id="105486" name="Line 12"/>
            <p:cNvSpPr>
              <a:spLocks noChangeShapeType="1"/>
            </p:cNvSpPr>
            <p:nvPr/>
          </p:nvSpPr>
          <p:spPr bwMode="auto">
            <a:xfrm>
              <a:off x="2592" y="1968"/>
              <a:ext cx="0" cy="720"/>
            </a:xfrm>
            <a:prstGeom prst="line">
              <a:avLst/>
            </a:prstGeom>
            <a:noFill/>
            <a:ln w="50800">
              <a:solidFill>
                <a:schemeClr val="tx1"/>
              </a:solidFill>
              <a:round/>
              <a:headEnd type="none" w="sm" len="sm"/>
              <a:tailEnd type="stealth" w="med" len="lg"/>
            </a:ln>
          </p:spPr>
          <p:txBody>
            <a:bodyPr wrap="none" anchor="ctr"/>
            <a:lstStyle/>
            <a:p>
              <a:endParaRPr lang="tr-TR"/>
            </a:p>
          </p:txBody>
        </p:sp>
        <p:sp>
          <p:nvSpPr>
            <p:cNvPr id="105487" name="Line 13"/>
            <p:cNvSpPr>
              <a:spLocks noChangeShapeType="1"/>
            </p:cNvSpPr>
            <p:nvPr/>
          </p:nvSpPr>
          <p:spPr bwMode="auto">
            <a:xfrm>
              <a:off x="2832" y="1968"/>
              <a:ext cx="0" cy="720"/>
            </a:xfrm>
            <a:prstGeom prst="line">
              <a:avLst/>
            </a:prstGeom>
            <a:noFill/>
            <a:ln w="50800">
              <a:solidFill>
                <a:schemeClr val="tx1"/>
              </a:solidFill>
              <a:round/>
              <a:headEnd type="none" w="sm" len="sm"/>
              <a:tailEnd type="stealth" w="med" len="lg"/>
            </a:ln>
          </p:spPr>
          <p:txBody>
            <a:bodyPr wrap="none" anchor="ctr"/>
            <a:lstStyle/>
            <a:p>
              <a:endParaRPr lang="tr-TR"/>
            </a:p>
          </p:txBody>
        </p:sp>
        <p:sp>
          <p:nvSpPr>
            <p:cNvPr id="105488" name="Line 14"/>
            <p:cNvSpPr>
              <a:spLocks noChangeShapeType="1"/>
            </p:cNvSpPr>
            <p:nvPr/>
          </p:nvSpPr>
          <p:spPr bwMode="auto">
            <a:xfrm>
              <a:off x="3072" y="1968"/>
              <a:ext cx="0" cy="720"/>
            </a:xfrm>
            <a:prstGeom prst="line">
              <a:avLst/>
            </a:prstGeom>
            <a:noFill/>
            <a:ln w="50800">
              <a:solidFill>
                <a:schemeClr val="tx1"/>
              </a:solidFill>
              <a:round/>
              <a:headEnd type="none" w="sm" len="sm"/>
              <a:tailEnd type="stealth" w="med" len="lg"/>
            </a:ln>
          </p:spPr>
          <p:txBody>
            <a:bodyPr wrap="none" anchor="ctr"/>
            <a:lstStyle/>
            <a:p>
              <a:endParaRPr lang="tr-TR"/>
            </a:p>
          </p:txBody>
        </p:sp>
        <p:sp>
          <p:nvSpPr>
            <p:cNvPr id="105489" name="Line 15"/>
            <p:cNvSpPr>
              <a:spLocks noChangeShapeType="1"/>
            </p:cNvSpPr>
            <p:nvPr/>
          </p:nvSpPr>
          <p:spPr bwMode="auto">
            <a:xfrm>
              <a:off x="3312" y="1968"/>
              <a:ext cx="0" cy="720"/>
            </a:xfrm>
            <a:prstGeom prst="line">
              <a:avLst/>
            </a:prstGeom>
            <a:noFill/>
            <a:ln w="50800">
              <a:solidFill>
                <a:schemeClr val="tx1"/>
              </a:solidFill>
              <a:round/>
              <a:headEnd type="none" w="sm" len="sm"/>
              <a:tailEnd type="stealth" w="med" len="lg"/>
            </a:ln>
          </p:spPr>
          <p:txBody>
            <a:bodyPr wrap="none" anchor="ctr"/>
            <a:lstStyle/>
            <a:p>
              <a:endParaRPr lang="tr-TR"/>
            </a:p>
          </p:txBody>
        </p:sp>
        <p:sp>
          <p:nvSpPr>
            <p:cNvPr id="105490" name="Line 16"/>
            <p:cNvSpPr>
              <a:spLocks noChangeShapeType="1"/>
            </p:cNvSpPr>
            <p:nvPr/>
          </p:nvSpPr>
          <p:spPr bwMode="auto">
            <a:xfrm>
              <a:off x="2592" y="2736"/>
              <a:ext cx="0" cy="720"/>
            </a:xfrm>
            <a:prstGeom prst="line">
              <a:avLst/>
            </a:prstGeom>
            <a:noFill/>
            <a:ln w="50800">
              <a:solidFill>
                <a:schemeClr val="tx1"/>
              </a:solidFill>
              <a:round/>
              <a:headEnd type="none" w="sm" len="sm"/>
              <a:tailEnd type="stealth" w="med" len="lg"/>
            </a:ln>
          </p:spPr>
          <p:txBody>
            <a:bodyPr wrap="none" anchor="ctr"/>
            <a:lstStyle/>
            <a:p>
              <a:endParaRPr lang="tr-TR"/>
            </a:p>
          </p:txBody>
        </p:sp>
        <p:sp>
          <p:nvSpPr>
            <p:cNvPr id="105491" name="Line 17"/>
            <p:cNvSpPr>
              <a:spLocks noChangeShapeType="1"/>
            </p:cNvSpPr>
            <p:nvPr/>
          </p:nvSpPr>
          <p:spPr bwMode="auto">
            <a:xfrm>
              <a:off x="2832" y="2736"/>
              <a:ext cx="0" cy="720"/>
            </a:xfrm>
            <a:prstGeom prst="line">
              <a:avLst/>
            </a:prstGeom>
            <a:noFill/>
            <a:ln w="50800">
              <a:solidFill>
                <a:schemeClr val="tx1"/>
              </a:solidFill>
              <a:round/>
              <a:headEnd type="none" w="sm" len="sm"/>
              <a:tailEnd type="stealth" w="med" len="lg"/>
            </a:ln>
          </p:spPr>
          <p:txBody>
            <a:bodyPr wrap="none" anchor="ctr"/>
            <a:lstStyle/>
            <a:p>
              <a:endParaRPr lang="tr-TR"/>
            </a:p>
          </p:txBody>
        </p:sp>
        <p:sp>
          <p:nvSpPr>
            <p:cNvPr id="105492" name="Line 18"/>
            <p:cNvSpPr>
              <a:spLocks noChangeShapeType="1"/>
            </p:cNvSpPr>
            <p:nvPr/>
          </p:nvSpPr>
          <p:spPr bwMode="auto">
            <a:xfrm>
              <a:off x="3072" y="2736"/>
              <a:ext cx="0" cy="720"/>
            </a:xfrm>
            <a:prstGeom prst="line">
              <a:avLst/>
            </a:prstGeom>
            <a:noFill/>
            <a:ln w="50800">
              <a:solidFill>
                <a:schemeClr val="tx1"/>
              </a:solidFill>
              <a:round/>
              <a:headEnd type="none" w="sm" len="sm"/>
              <a:tailEnd type="stealth" w="med" len="lg"/>
            </a:ln>
          </p:spPr>
          <p:txBody>
            <a:bodyPr wrap="none" anchor="ctr"/>
            <a:lstStyle/>
            <a:p>
              <a:endParaRPr lang="tr-TR"/>
            </a:p>
          </p:txBody>
        </p:sp>
      </p:grpSp>
      <p:sp>
        <p:nvSpPr>
          <p:cNvPr id="105493" name="Rectangle 19"/>
          <p:cNvSpPr>
            <a:spLocks noChangeArrowheads="1"/>
          </p:cNvSpPr>
          <p:nvPr/>
        </p:nvSpPr>
        <p:spPr bwMode="auto">
          <a:xfrm>
            <a:off x="5775325" y="3336925"/>
            <a:ext cx="1755775" cy="457200"/>
          </a:xfrm>
          <a:prstGeom prst="rect">
            <a:avLst/>
          </a:prstGeom>
          <a:noFill/>
          <a:ln w="9525">
            <a:noFill/>
            <a:miter lim="800000"/>
            <a:headEnd/>
            <a:tailEnd/>
          </a:ln>
        </p:spPr>
        <p:txBody>
          <a:bodyPr wrap="none" lIns="92075" tIns="46038" rIns="92075" bIns="46038">
            <a:spAutoFit/>
          </a:bodyPr>
          <a:lstStyle/>
          <a:p>
            <a:pPr eaLnBrk="0" hangingPunct="0"/>
            <a:r>
              <a:rPr lang="en-AU"/>
              <a:t>Geniş kapsam</a:t>
            </a:r>
          </a:p>
        </p:txBody>
      </p:sp>
      <p:sp>
        <p:nvSpPr>
          <p:cNvPr id="105494" name="Rectangle 20"/>
          <p:cNvSpPr>
            <a:spLocks noChangeArrowheads="1"/>
          </p:cNvSpPr>
          <p:nvPr/>
        </p:nvSpPr>
        <p:spPr bwMode="auto">
          <a:xfrm>
            <a:off x="5791200" y="4648200"/>
            <a:ext cx="3198813" cy="457200"/>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AU"/>
              <a:t>Daraltılmış kapsam</a:t>
            </a:r>
          </a:p>
        </p:txBody>
      </p:sp>
      <p:sp>
        <p:nvSpPr>
          <p:cNvPr id="105495" name="Rectangle 21"/>
          <p:cNvSpPr>
            <a:spLocks noChangeArrowheads="1"/>
          </p:cNvSpPr>
          <p:nvPr/>
        </p:nvSpPr>
        <p:spPr bwMode="auto">
          <a:xfrm>
            <a:off x="685800" y="4040188"/>
            <a:ext cx="2590800" cy="1309687"/>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AU" sz="2000"/>
              <a:t>TS EN ISO 9001:2000</a:t>
            </a:r>
            <a:endParaRPr lang="en-AU"/>
          </a:p>
          <a:p>
            <a:pPr eaLnBrk="0" hangingPunct="0">
              <a:spcBef>
                <a:spcPct val="50000"/>
              </a:spcBef>
            </a:pPr>
            <a:r>
              <a:rPr lang="en-AU"/>
              <a:t>Madde 7: Ürün  gerçekleştirme</a:t>
            </a:r>
          </a:p>
        </p:txBody>
      </p:sp>
      <p:sp>
        <p:nvSpPr>
          <p:cNvPr id="105496" name="Rectangle 22"/>
          <p:cNvSpPr>
            <a:spLocks noChangeArrowheads="1"/>
          </p:cNvSpPr>
          <p:nvPr/>
        </p:nvSpPr>
        <p:spPr bwMode="auto">
          <a:xfrm>
            <a:off x="4251325" y="5737225"/>
            <a:ext cx="473075" cy="701675"/>
          </a:xfrm>
          <a:prstGeom prst="rect">
            <a:avLst/>
          </a:prstGeom>
          <a:noFill/>
          <a:ln w="9525">
            <a:noFill/>
            <a:miter lim="800000"/>
            <a:headEnd/>
            <a:tailEnd/>
          </a:ln>
        </p:spPr>
        <p:txBody>
          <a:bodyPr lIns="92075" tIns="46038" rIns="92075" bIns="46038">
            <a:spAutoFit/>
          </a:bodyPr>
          <a:lstStyle/>
          <a:p>
            <a:pPr eaLnBrk="0" hangingPunct="0"/>
            <a:r>
              <a:rPr lang="en-AU" sz="4000"/>
              <a:t>?</a:t>
            </a:r>
          </a:p>
        </p:txBody>
      </p:sp>
      <p:sp>
        <p:nvSpPr>
          <p:cNvPr id="112642"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sz="1800">
                <a:solidFill>
                  <a:schemeClr val="bg1"/>
                </a:solidFill>
                <a:effectLst>
                  <a:outerShdw blurRad="38100" dist="38100" dir="2700000" algn="tl">
                    <a:srgbClr val="000000"/>
                  </a:outerShdw>
                </a:effectLst>
                <a:latin typeface="Arial" pitchFamily="34" charset="0"/>
                <a:cs typeface="Times New Roman" pitchFamily="18" charset="0"/>
              </a:rPr>
              <a:t>HANGİ ELEMANLAR HARİÇ TUTULABİLİR?</a:t>
            </a:r>
            <a:endParaRPr lang="en-US">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79908" name="Rectangle 4"/>
          <p:cNvSpPr>
            <a:spLocks noGrp="1" noChangeArrowheads="1"/>
          </p:cNvSpPr>
          <p:nvPr>
            <p:ph type="title"/>
          </p:nvPr>
        </p:nvSpPr>
        <p:spPr/>
        <p:txBody>
          <a:bodyPr/>
          <a:lstStyle/>
          <a:p>
            <a:r>
              <a:rPr lang="tr-TR"/>
              <a:t>EĞİTİM PROGRAMI</a:t>
            </a:r>
          </a:p>
        </p:txBody>
      </p:sp>
      <p:sp>
        <p:nvSpPr>
          <p:cNvPr id="379911" name="Rectangle 7"/>
          <p:cNvSpPr>
            <a:spLocks noGrp="1" noChangeArrowheads="1"/>
          </p:cNvSpPr>
          <p:nvPr>
            <p:ph type="body" sz="half" idx="1"/>
          </p:nvPr>
        </p:nvSpPr>
        <p:spPr/>
        <p:txBody>
          <a:bodyPr/>
          <a:lstStyle/>
          <a:p>
            <a:pPr>
              <a:buFont typeface="Wingdings" pitchFamily="2" charset="2"/>
              <a:buNone/>
            </a:pPr>
            <a:r>
              <a:rPr lang="tr-TR" sz="2000"/>
              <a:t>1.GÜN</a:t>
            </a:r>
          </a:p>
          <a:p>
            <a:pPr>
              <a:buFont typeface="Wingdings" pitchFamily="2" charset="2"/>
              <a:buNone/>
            </a:pPr>
            <a:r>
              <a:rPr lang="tr-TR" sz="2000"/>
              <a:t>09.30.-12.30.Kalite, Kalite Yönetim Sistemleri, Temel Terimler</a:t>
            </a:r>
          </a:p>
          <a:p>
            <a:pPr>
              <a:buFont typeface="Wingdings" pitchFamily="2" charset="2"/>
              <a:buNone/>
            </a:pPr>
            <a:r>
              <a:rPr lang="tr-TR" sz="2000"/>
              <a:t>12.30.-13.30. Öğle Arası</a:t>
            </a:r>
          </a:p>
          <a:p>
            <a:pPr>
              <a:buFont typeface="Wingdings" pitchFamily="2" charset="2"/>
              <a:buNone/>
            </a:pPr>
            <a:r>
              <a:rPr lang="tr-TR" sz="2000"/>
              <a:t>13.30.-16.30.Kalite Temininde Aşamalar, Kalite Yönetim Prensipleri, TS-EN-ISO 9000 Standarlar Serisi, TS-EN-ISO 9000’e Giriş, Kapsam, Atıf Yapılan Standard Ve/Veya Dokümanlar, Terimler Tarifler</a:t>
            </a:r>
          </a:p>
          <a:p>
            <a:pPr>
              <a:buFont typeface="Wingdings" pitchFamily="2" charset="2"/>
              <a:buNone/>
            </a:pPr>
            <a:endParaRPr lang="tr-TR" sz="2000"/>
          </a:p>
        </p:txBody>
      </p:sp>
      <p:sp>
        <p:nvSpPr>
          <p:cNvPr id="379912" name="Rectangle 8"/>
          <p:cNvSpPr>
            <a:spLocks noGrp="1" noChangeArrowheads="1"/>
          </p:cNvSpPr>
          <p:nvPr>
            <p:ph type="body" sz="half" idx="2"/>
          </p:nvPr>
        </p:nvSpPr>
        <p:spPr/>
        <p:txBody>
          <a:bodyPr/>
          <a:lstStyle/>
          <a:p>
            <a:pPr>
              <a:buFont typeface="Wingdings" pitchFamily="2" charset="2"/>
              <a:buNone/>
            </a:pPr>
            <a:r>
              <a:rPr lang="tr-TR" sz="2000"/>
              <a:t>2.GÜN</a:t>
            </a:r>
          </a:p>
          <a:p>
            <a:pPr>
              <a:buFont typeface="Wingdings" pitchFamily="2" charset="2"/>
              <a:buNone/>
            </a:pPr>
            <a:r>
              <a:rPr lang="tr-TR" sz="2000"/>
              <a:t>09.30.-12.30.Kalite Yönetim Sistemi Şartları, Genel Şartlar(Prosesler), Dokümantasyon Şartları</a:t>
            </a:r>
          </a:p>
          <a:p>
            <a:pPr>
              <a:buFont typeface="Wingdings" pitchFamily="2" charset="2"/>
              <a:buNone/>
            </a:pPr>
            <a:r>
              <a:rPr lang="tr-TR" sz="2000"/>
              <a:t>12.30.-13.30.Öğle Arası</a:t>
            </a:r>
          </a:p>
          <a:p>
            <a:pPr>
              <a:buFont typeface="Wingdings" pitchFamily="2" charset="2"/>
              <a:buNone/>
            </a:pPr>
            <a:r>
              <a:rPr lang="tr-TR" sz="2000"/>
              <a:t>13.30.-16.30.Yönetim Sorumluluğu, Yönetim Taahhüdü,Planlama, Sorumluluk-Yetki ve İletişim,Yönetimin Gözden Geçirmesi,Pratik Çalışma-1 Örnek Kalite Politikası Yazılımı</a:t>
            </a:r>
          </a:p>
        </p:txBody>
      </p:sp>
    </p:spTree>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06498"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06499"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EFB5A347-85E4-4178-BFC3-D945317D28AB}" type="slidenum">
              <a:rPr lang="en-US" sz="1400">
                <a:latin typeface="Arial Narrow" pitchFamily="34" charset="0"/>
              </a:rPr>
              <a:pPr algn="r" eaLnBrk="0" hangingPunct="0">
                <a:spcBef>
                  <a:spcPct val="50000"/>
                </a:spcBef>
              </a:pPr>
              <a:t>90</a:t>
            </a:fld>
            <a:endParaRPr lang="en-US" sz="1400">
              <a:latin typeface="Arial Narrow" pitchFamily="34" charset="0"/>
            </a:endParaRPr>
          </a:p>
        </p:txBody>
      </p:sp>
      <p:sp>
        <p:nvSpPr>
          <p:cNvPr id="114690" name="Rectangle 2"/>
          <p:cNvSpPr>
            <a:spLocks noGrp="1" noChangeArrowheads="1"/>
          </p:cNvSpPr>
          <p:nvPr>
            <p:ph type="title" idx="4294967295"/>
          </p:nvPr>
        </p:nvSpPr>
        <p:spPr>
          <a:noFill/>
        </p:spPr>
        <p:txBody>
          <a:bodyPr lIns="92075" tIns="46038" rIns="92075" bIns="46038" anchor="ctr"/>
          <a:lstStyle/>
          <a:p>
            <a:r>
              <a:rPr lang="en-AU" b="1">
                <a:effectLst>
                  <a:outerShdw blurRad="38100" dist="38100" dir="2700000" algn="tl">
                    <a:srgbClr val="C0C0C0"/>
                  </a:outerShdw>
                </a:effectLst>
              </a:rPr>
              <a:t>Hangi elemanlar hariç tutulamaz ?</a:t>
            </a:r>
            <a:endParaRPr lang="en-AU">
              <a:effectLst>
                <a:outerShdw blurRad="38100" dist="38100" dir="2700000" algn="tl">
                  <a:srgbClr val="C0C0C0"/>
                </a:outerShdw>
              </a:effectLst>
            </a:endParaRPr>
          </a:p>
        </p:txBody>
      </p:sp>
      <p:grpSp>
        <p:nvGrpSpPr>
          <p:cNvPr id="106501" name="Group 3"/>
          <p:cNvGrpSpPr>
            <a:grpSpLocks/>
          </p:cNvGrpSpPr>
          <p:nvPr/>
        </p:nvGrpSpPr>
        <p:grpSpPr bwMode="auto">
          <a:xfrm>
            <a:off x="457200" y="1828800"/>
            <a:ext cx="7175500" cy="4051300"/>
            <a:chOff x="280" y="1096"/>
            <a:chExt cx="4520" cy="2552"/>
          </a:xfrm>
        </p:grpSpPr>
        <p:sp>
          <p:nvSpPr>
            <p:cNvPr id="106502" name="Oval 4"/>
            <p:cNvSpPr>
              <a:spLocks noChangeArrowheads="1"/>
            </p:cNvSpPr>
            <p:nvPr/>
          </p:nvSpPr>
          <p:spPr bwMode="auto">
            <a:xfrm>
              <a:off x="2740" y="2116"/>
              <a:ext cx="280" cy="808"/>
            </a:xfrm>
            <a:prstGeom prst="ellipse">
              <a:avLst/>
            </a:prstGeom>
            <a:solidFill>
              <a:schemeClr val="bg1"/>
            </a:solidFill>
            <a:ln w="12700">
              <a:solidFill>
                <a:schemeClr val="tx1"/>
              </a:solidFill>
              <a:round/>
              <a:headEnd/>
              <a:tailEnd/>
            </a:ln>
          </p:spPr>
          <p:txBody>
            <a:bodyPr wrap="none" anchor="ctr"/>
            <a:lstStyle/>
            <a:p>
              <a:pPr eaLnBrk="0" hangingPunct="0"/>
              <a:endParaRPr lang="tr-TR"/>
            </a:p>
          </p:txBody>
        </p:sp>
        <p:sp>
          <p:nvSpPr>
            <p:cNvPr id="106503" name="Oval 5"/>
            <p:cNvSpPr>
              <a:spLocks noChangeArrowheads="1"/>
            </p:cNvSpPr>
            <p:nvPr/>
          </p:nvSpPr>
          <p:spPr bwMode="auto">
            <a:xfrm>
              <a:off x="1780" y="2116"/>
              <a:ext cx="280" cy="808"/>
            </a:xfrm>
            <a:prstGeom prst="ellipse">
              <a:avLst/>
            </a:prstGeom>
            <a:solidFill>
              <a:schemeClr val="bg1"/>
            </a:solidFill>
            <a:ln w="12700">
              <a:solidFill>
                <a:schemeClr val="tx1"/>
              </a:solidFill>
              <a:round/>
              <a:headEnd/>
              <a:tailEnd/>
            </a:ln>
          </p:spPr>
          <p:txBody>
            <a:bodyPr wrap="none" anchor="ctr"/>
            <a:lstStyle/>
            <a:p>
              <a:pPr eaLnBrk="0" hangingPunct="0"/>
              <a:endParaRPr lang="tr-TR"/>
            </a:p>
          </p:txBody>
        </p:sp>
        <p:grpSp>
          <p:nvGrpSpPr>
            <p:cNvPr id="106504" name="Group 6"/>
            <p:cNvGrpSpPr>
              <a:grpSpLocks/>
            </p:cNvGrpSpPr>
            <p:nvPr/>
          </p:nvGrpSpPr>
          <p:grpSpPr bwMode="auto">
            <a:xfrm>
              <a:off x="280" y="1096"/>
              <a:ext cx="4520" cy="2552"/>
              <a:chOff x="280" y="1096"/>
              <a:chExt cx="4520" cy="2552"/>
            </a:xfrm>
          </p:grpSpPr>
          <p:graphicFrame>
            <p:nvGraphicFramePr>
              <p:cNvPr id="106505" name="Object 2048"/>
              <p:cNvGraphicFramePr>
                <a:graphicFrameLocks/>
              </p:cNvGraphicFramePr>
              <p:nvPr/>
            </p:nvGraphicFramePr>
            <p:xfrm>
              <a:off x="280" y="1337"/>
              <a:ext cx="942" cy="357"/>
            </p:xfrm>
            <a:graphic>
              <a:graphicData uri="http://schemas.openxmlformats.org/presentationml/2006/ole">
                <p:oleObj spid="_x0000_s106505" name="Document" r:id="rId3" imgW="911160" imgH="301320" progId="Word.Document.8">
                  <p:embed/>
                </p:oleObj>
              </a:graphicData>
            </a:graphic>
          </p:graphicFrame>
          <p:sp>
            <p:nvSpPr>
              <p:cNvPr id="106506" name="Line 8"/>
              <p:cNvSpPr>
                <a:spLocks noChangeShapeType="1"/>
              </p:cNvSpPr>
              <p:nvPr/>
            </p:nvSpPr>
            <p:spPr bwMode="auto">
              <a:xfrm>
                <a:off x="3385" y="1527"/>
                <a:ext cx="478" cy="0"/>
              </a:xfrm>
              <a:prstGeom prst="line">
                <a:avLst/>
              </a:prstGeom>
              <a:noFill/>
              <a:ln w="25400">
                <a:solidFill>
                  <a:schemeClr val="tx1"/>
                </a:solidFill>
                <a:round/>
                <a:headEnd type="none" w="sm" len="sm"/>
                <a:tailEnd type="stealth" w="med" len="med"/>
              </a:ln>
            </p:spPr>
            <p:txBody>
              <a:bodyPr wrap="none" anchor="ctr"/>
              <a:lstStyle/>
              <a:p>
                <a:endParaRPr lang="tr-TR"/>
              </a:p>
            </p:txBody>
          </p:sp>
          <p:graphicFrame>
            <p:nvGraphicFramePr>
              <p:cNvPr id="106507" name="Object 2049"/>
              <p:cNvGraphicFramePr>
                <a:graphicFrameLocks/>
              </p:cNvGraphicFramePr>
              <p:nvPr/>
            </p:nvGraphicFramePr>
            <p:xfrm>
              <a:off x="3858" y="1337"/>
              <a:ext cx="942" cy="357"/>
            </p:xfrm>
            <a:graphic>
              <a:graphicData uri="http://schemas.openxmlformats.org/presentationml/2006/ole">
                <p:oleObj spid="_x0000_s106507" name="Document" r:id="rId4" imgW="911160" imgH="301320" progId="Word.Document.8">
                  <p:embed/>
                </p:oleObj>
              </a:graphicData>
            </a:graphic>
          </p:graphicFrame>
          <p:sp>
            <p:nvSpPr>
              <p:cNvPr id="106508" name="Rectangle 10"/>
              <p:cNvSpPr>
                <a:spLocks noChangeArrowheads="1"/>
              </p:cNvSpPr>
              <p:nvPr/>
            </p:nvSpPr>
            <p:spPr bwMode="auto">
              <a:xfrm>
                <a:off x="1828" y="1300"/>
                <a:ext cx="1528" cy="760"/>
              </a:xfrm>
              <a:prstGeom prst="rect">
                <a:avLst/>
              </a:prstGeom>
              <a:solidFill>
                <a:schemeClr val="bg1"/>
              </a:solidFill>
              <a:ln w="12700">
                <a:solidFill>
                  <a:schemeClr val="tx1"/>
                </a:solidFill>
                <a:miter lim="800000"/>
                <a:headEnd/>
                <a:tailEnd/>
              </a:ln>
            </p:spPr>
            <p:txBody>
              <a:bodyPr wrap="none" anchor="ctr"/>
              <a:lstStyle/>
              <a:p>
                <a:pPr eaLnBrk="0" hangingPunct="0"/>
                <a:endParaRPr lang="tr-TR"/>
              </a:p>
            </p:txBody>
          </p:sp>
          <p:sp>
            <p:nvSpPr>
              <p:cNvPr id="106509" name="Rectangle 11"/>
              <p:cNvSpPr>
                <a:spLocks noChangeArrowheads="1"/>
              </p:cNvSpPr>
              <p:nvPr/>
            </p:nvSpPr>
            <p:spPr bwMode="auto">
              <a:xfrm>
                <a:off x="1732" y="1204"/>
                <a:ext cx="1528" cy="760"/>
              </a:xfrm>
              <a:prstGeom prst="rect">
                <a:avLst/>
              </a:prstGeom>
              <a:solidFill>
                <a:schemeClr val="bg1"/>
              </a:solidFill>
              <a:ln w="12700">
                <a:solidFill>
                  <a:schemeClr val="tx1"/>
                </a:solidFill>
                <a:miter lim="800000"/>
                <a:headEnd/>
                <a:tailEnd/>
              </a:ln>
            </p:spPr>
            <p:txBody>
              <a:bodyPr wrap="none" anchor="ctr"/>
              <a:lstStyle/>
              <a:p>
                <a:pPr eaLnBrk="0" hangingPunct="0"/>
                <a:endParaRPr lang="tr-TR"/>
              </a:p>
            </p:txBody>
          </p:sp>
          <p:sp>
            <p:nvSpPr>
              <p:cNvPr id="106510" name="Rectangle 12"/>
              <p:cNvSpPr>
                <a:spLocks noChangeArrowheads="1"/>
              </p:cNvSpPr>
              <p:nvPr/>
            </p:nvSpPr>
            <p:spPr bwMode="auto">
              <a:xfrm>
                <a:off x="1624" y="1096"/>
                <a:ext cx="1552" cy="534"/>
              </a:xfrm>
              <a:prstGeom prst="rect">
                <a:avLst/>
              </a:prstGeom>
              <a:solidFill>
                <a:schemeClr val="bg1"/>
              </a:solidFill>
              <a:ln w="25400">
                <a:solidFill>
                  <a:schemeClr val="tx1"/>
                </a:solidFill>
                <a:miter lim="800000"/>
                <a:headEnd/>
                <a:tailEnd/>
              </a:ln>
            </p:spPr>
            <p:txBody>
              <a:bodyPr lIns="92075" tIns="46038" rIns="92075" bIns="46038">
                <a:spAutoFit/>
              </a:bodyPr>
              <a:lstStyle/>
              <a:p>
                <a:pPr eaLnBrk="0" hangingPunct="0">
                  <a:spcBef>
                    <a:spcPct val="50000"/>
                  </a:spcBef>
                </a:pPr>
                <a:r>
                  <a:rPr lang="en-AU"/>
                  <a:t> Ürün                                  gerçekleştirme</a:t>
                </a:r>
              </a:p>
            </p:txBody>
          </p:sp>
          <p:sp>
            <p:nvSpPr>
              <p:cNvPr id="106511" name="Line 13"/>
              <p:cNvSpPr>
                <a:spLocks noChangeShapeType="1"/>
              </p:cNvSpPr>
              <p:nvPr/>
            </p:nvSpPr>
            <p:spPr bwMode="auto">
              <a:xfrm>
                <a:off x="1920" y="2160"/>
                <a:ext cx="0" cy="720"/>
              </a:xfrm>
              <a:prstGeom prst="line">
                <a:avLst/>
              </a:prstGeom>
              <a:noFill/>
              <a:ln w="50800">
                <a:solidFill>
                  <a:schemeClr val="tx1"/>
                </a:solidFill>
                <a:round/>
                <a:headEnd type="none" w="sm" len="sm"/>
                <a:tailEnd type="stealth" w="med" len="lg"/>
              </a:ln>
            </p:spPr>
            <p:txBody>
              <a:bodyPr wrap="none" anchor="ctr"/>
              <a:lstStyle/>
              <a:p>
                <a:endParaRPr lang="tr-TR"/>
              </a:p>
            </p:txBody>
          </p:sp>
          <p:sp>
            <p:nvSpPr>
              <p:cNvPr id="106512" name="Line 14"/>
              <p:cNvSpPr>
                <a:spLocks noChangeShapeType="1"/>
              </p:cNvSpPr>
              <p:nvPr/>
            </p:nvSpPr>
            <p:spPr bwMode="auto">
              <a:xfrm>
                <a:off x="2160" y="2160"/>
                <a:ext cx="0" cy="720"/>
              </a:xfrm>
              <a:prstGeom prst="line">
                <a:avLst/>
              </a:prstGeom>
              <a:noFill/>
              <a:ln w="50800">
                <a:solidFill>
                  <a:schemeClr val="tx1"/>
                </a:solidFill>
                <a:round/>
                <a:headEnd type="none" w="sm" len="sm"/>
                <a:tailEnd type="stealth" w="med" len="lg"/>
              </a:ln>
            </p:spPr>
            <p:txBody>
              <a:bodyPr wrap="none" anchor="ctr"/>
              <a:lstStyle/>
              <a:p>
                <a:endParaRPr lang="tr-TR"/>
              </a:p>
            </p:txBody>
          </p:sp>
          <p:sp>
            <p:nvSpPr>
              <p:cNvPr id="106513" name="Line 15"/>
              <p:cNvSpPr>
                <a:spLocks noChangeShapeType="1"/>
              </p:cNvSpPr>
              <p:nvPr/>
            </p:nvSpPr>
            <p:spPr bwMode="auto">
              <a:xfrm>
                <a:off x="2400" y="2160"/>
                <a:ext cx="0" cy="720"/>
              </a:xfrm>
              <a:prstGeom prst="line">
                <a:avLst/>
              </a:prstGeom>
              <a:noFill/>
              <a:ln w="50800">
                <a:solidFill>
                  <a:schemeClr val="tx1"/>
                </a:solidFill>
                <a:round/>
                <a:headEnd type="none" w="sm" len="sm"/>
                <a:tailEnd type="stealth" w="med" len="lg"/>
              </a:ln>
            </p:spPr>
            <p:txBody>
              <a:bodyPr wrap="none" anchor="ctr"/>
              <a:lstStyle/>
              <a:p>
                <a:endParaRPr lang="tr-TR"/>
              </a:p>
            </p:txBody>
          </p:sp>
          <p:sp>
            <p:nvSpPr>
              <p:cNvPr id="106514" name="Line 16"/>
              <p:cNvSpPr>
                <a:spLocks noChangeShapeType="1"/>
              </p:cNvSpPr>
              <p:nvPr/>
            </p:nvSpPr>
            <p:spPr bwMode="auto">
              <a:xfrm>
                <a:off x="2640" y="2160"/>
                <a:ext cx="0" cy="720"/>
              </a:xfrm>
              <a:prstGeom prst="line">
                <a:avLst/>
              </a:prstGeom>
              <a:noFill/>
              <a:ln w="50800">
                <a:solidFill>
                  <a:schemeClr val="tx1"/>
                </a:solidFill>
                <a:round/>
                <a:headEnd type="none" w="sm" len="sm"/>
                <a:tailEnd type="stealth" w="med" len="lg"/>
              </a:ln>
            </p:spPr>
            <p:txBody>
              <a:bodyPr wrap="none" anchor="ctr"/>
              <a:lstStyle/>
              <a:p>
                <a:endParaRPr lang="tr-TR"/>
              </a:p>
            </p:txBody>
          </p:sp>
          <p:sp>
            <p:nvSpPr>
              <p:cNvPr id="106515" name="Line 17"/>
              <p:cNvSpPr>
                <a:spLocks noChangeShapeType="1"/>
              </p:cNvSpPr>
              <p:nvPr/>
            </p:nvSpPr>
            <p:spPr bwMode="auto">
              <a:xfrm>
                <a:off x="2880" y="2160"/>
                <a:ext cx="0" cy="720"/>
              </a:xfrm>
              <a:prstGeom prst="line">
                <a:avLst/>
              </a:prstGeom>
              <a:noFill/>
              <a:ln w="50800">
                <a:solidFill>
                  <a:schemeClr val="tx1"/>
                </a:solidFill>
                <a:round/>
                <a:headEnd type="none" w="sm" len="sm"/>
                <a:tailEnd type="stealth" w="med" len="lg"/>
              </a:ln>
            </p:spPr>
            <p:txBody>
              <a:bodyPr wrap="none" anchor="ctr"/>
              <a:lstStyle/>
              <a:p>
                <a:endParaRPr lang="tr-TR"/>
              </a:p>
            </p:txBody>
          </p:sp>
          <p:sp>
            <p:nvSpPr>
              <p:cNvPr id="106516" name="Line 18"/>
              <p:cNvSpPr>
                <a:spLocks noChangeShapeType="1"/>
              </p:cNvSpPr>
              <p:nvPr/>
            </p:nvSpPr>
            <p:spPr bwMode="auto">
              <a:xfrm>
                <a:off x="2160" y="2928"/>
                <a:ext cx="0" cy="720"/>
              </a:xfrm>
              <a:prstGeom prst="line">
                <a:avLst/>
              </a:prstGeom>
              <a:noFill/>
              <a:ln w="50800">
                <a:solidFill>
                  <a:schemeClr val="tx1"/>
                </a:solidFill>
                <a:round/>
                <a:headEnd type="none" w="sm" len="sm"/>
                <a:tailEnd type="stealth" w="med" len="lg"/>
              </a:ln>
            </p:spPr>
            <p:txBody>
              <a:bodyPr wrap="none" anchor="ctr"/>
              <a:lstStyle/>
              <a:p>
                <a:endParaRPr lang="tr-TR"/>
              </a:p>
            </p:txBody>
          </p:sp>
          <p:sp>
            <p:nvSpPr>
              <p:cNvPr id="106517" name="Line 19"/>
              <p:cNvSpPr>
                <a:spLocks noChangeShapeType="1"/>
              </p:cNvSpPr>
              <p:nvPr/>
            </p:nvSpPr>
            <p:spPr bwMode="auto">
              <a:xfrm>
                <a:off x="2400" y="2928"/>
                <a:ext cx="0" cy="720"/>
              </a:xfrm>
              <a:prstGeom prst="line">
                <a:avLst/>
              </a:prstGeom>
              <a:noFill/>
              <a:ln w="50800">
                <a:solidFill>
                  <a:schemeClr val="tx1"/>
                </a:solidFill>
                <a:round/>
                <a:headEnd type="none" w="sm" len="sm"/>
                <a:tailEnd type="stealth" w="med" len="lg"/>
              </a:ln>
            </p:spPr>
            <p:txBody>
              <a:bodyPr wrap="none" anchor="ctr"/>
              <a:lstStyle/>
              <a:p>
                <a:endParaRPr lang="tr-TR"/>
              </a:p>
            </p:txBody>
          </p:sp>
          <p:sp>
            <p:nvSpPr>
              <p:cNvPr id="106518" name="Line 20"/>
              <p:cNvSpPr>
                <a:spLocks noChangeShapeType="1"/>
              </p:cNvSpPr>
              <p:nvPr/>
            </p:nvSpPr>
            <p:spPr bwMode="auto">
              <a:xfrm>
                <a:off x="2640" y="2928"/>
                <a:ext cx="0" cy="720"/>
              </a:xfrm>
              <a:prstGeom prst="line">
                <a:avLst/>
              </a:prstGeom>
              <a:noFill/>
              <a:ln w="50800">
                <a:solidFill>
                  <a:schemeClr val="tx1"/>
                </a:solidFill>
                <a:round/>
                <a:headEnd type="none" w="sm" len="sm"/>
                <a:tailEnd type="stealth" w="med" len="lg"/>
              </a:ln>
            </p:spPr>
            <p:txBody>
              <a:bodyPr wrap="none" anchor="ctr"/>
              <a:lstStyle/>
              <a:p>
                <a:endParaRPr lang="tr-TR"/>
              </a:p>
            </p:txBody>
          </p:sp>
        </p:grpSp>
      </p:grpSp>
      <p:sp>
        <p:nvSpPr>
          <p:cNvPr id="106519" name="Line 21"/>
          <p:cNvSpPr>
            <a:spLocks noChangeShapeType="1"/>
          </p:cNvSpPr>
          <p:nvPr/>
        </p:nvSpPr>
        <p:spPr bwMode="auto">
          <a:xfrm>
            <a:off x="3276600" y="4191000"/>
            <a:ext cx="1752600" cy="381000"/>
          </a:xfrm>
          <a:prstGeom prst="line">
            <a:avLst/>
          </a:prstGeom>
          <a:noFill/>
          <a:ln w="25400">
            <a:solidFill>
              <a:srgbClr val="0000FF"/>
            </a:solidFill>
            <a:round/>
            <a:headEnd type="none" w="sm" len="sm"/>
            <a:tailEnd type="stealth" w="med" len="lg"/>
          </a:ln>
        </p:spPr>
        <p:txBody>
          <a:bodyPr wrap="none" anchor="ctr"/>
          <a:lstStyle/>
          <a:p>
            <a:endParaRPr lang="tr-TR"/>
          </a:p>
        </p:txBody>
      </p:sp>
      <p:sp>
        <p:nvSpPr>
          <p:cNvPr id="106520" name="Line 22"/>
          <p:cNvSpPr>
            <a:spLocks noChangeShapeType="1"/>
          </p:cNvSpPr>
          <p:nvPr/>
        </p:nvSpPr>
        <p:spPr bwMode="auto">
          <a:xfrm>
            <a:off x="4800600" y="3962400"/>
            <a:ext cx="381000" cy="381000"/>
          </a:xfrm>
          <a:prstGeom prst="line">
            <a:avLst/>
          </a:prstGeom>
          <a:noFill/>
          <a:ln w="25400">
            <a:solidFill>
              <a:srgbClr val="0000FF"/>
            </a:solidFill>
            <a:round/>
            <a:headEnd type="none" w="sm" len="sm"/>
            <a:tailEnd type="stealth" w="med" len="lg"/>
          </a:ln>
        </p:spPr>
        <p:txBody>
          <a:bodyPr wrap="none" anchor="ctr"/>
          <a:lstStyle/>
          <a:p>
            <a:endParaRPr lang="tr-TR"/>
          </a:p>
        </p:txBody>
      </p:sp>
      <p:sp>
        <p:nvSpPr>
          <p:cNvPr id="106521" name="Rectangle 23"/>
          <p:cNvSpPr>
            <a:spLocks noChangeArrowheads="1"/>
          </p:cNvSpPr>
          <p:nvPr/>
        </p:nvSpPr>
        <p:spPr bwMode="auto">
          <a:xfrm>
            <a:off x="5221288" y="3733800"/>
            <a:ext cx="3922712" cy="2540000"/>
          </a:xfrm>
          <a:prstGeom prst="rect">
            <a:avLst/>
          </a:prstGeom>
          <a:noFill/>
          <a:ln w="9525">
            <a:solidFill>
              <a:srgbClr val="FF3300"/>
            </a:solidFill>
            <a:miter lim="800000"/>
            <a:headEnd/>
            <a:tailEnd/>
          </a:ln>
        </p:spPr>
        <p:txBody>
          <a:bodyPr lIns="92075" tIns="46038" rIns="92075" bIns="46038">
            <a:spAutoFit/>
          </a:bodyPr>
          <a:lstStyle/>
          <a:p>
            <a:pPr eaLnBrk="0" hangingPunct="0"/>
            <a:r>
              <a:rPr lang="en-AU" sz="2000">
                <a:latin typeface="Arial Tur" charset="-94"/>
                <a:cs typeface="Times New Roman" pitchFamily="18" charset="0"/>
              </a:rPr>
              <a:t>bu hariç tutmalar </a:t>
            </a:r>
            <a:r>
              <a:rPr lang="en-AU" sz="2000">
                <a:solidFill>
                  <a:srgbClr val="FF0000"/>
                </a:solidFill>
                <a:latin typeface="Arial Tur" charset="-94"/>
                <a:cs typeface="Times New Roman" pitchFamily="18" charset="0"/>
              </a:rPr>
              <a:t>7. Maddenin</a:t>
            </a:r>
            <a:r>
              <a:rPr lang="en-AU" sz="2000">
                <a:latin typeface="Arial Tur" charset="-94"/>
                <a:cs typeface="Times New Roman" pitchFamily="18" charset="0"/>
              </a:rPr>
              <a:t> şartlarının dışında yapıldığı, ve bu hariç tutmalar </a:t>
            </a:r>
            <a:r>
              <a:rPr lang="en-AU" sz="2000">
                <a:solidFill>
                  <a:srgbClr val="FF3300"/>
                </a:solidFill>
                <a:latin typeface="Arial Tur" charset="-94"/>
                <a:cs typeface="Times New Roman" pitchFamily="18" charset="0"/>
              </a:rPr>
              <a:t>kuruluşun müşteri ve uygulanabilir yasal şartları yerine getiren ürünü sağlama kabiliyetini ve sorumluluğunu etkilediği zaman, bu uluslararası standarta uygunluğu iddiası kabul edilemez</a:t>
            </a:r>
          </a:p>
        </p:txBody>
      </p:sp>
      <p:sp>
        <p:nvSpPr>
          <p:cNvPr id="106522" name="Line 24"/>
          <p:cNvSpPr>
            <a:spLocks noChangeShapeType="1"/>
          </p:cNvSpPr>
          <p:nvPr/>
        </p:nvSpPr>
        <p:spPr bwMode="auto">
          <a:xfrm>
            <a:off x="2057400" y="2362200"/>
            <a:ext cx="685800" cy="0"/>
          </a:xfrm>
          <a:prstGeom prst="line">
            <a:avLst/>
          </a:prstGeom>
          <a:noFill/>
          <a:ln w="25400">
            <a:solidFill>
              <a:schemeClr val="tx1"/>
            </a:solidFill>
            <a:round/>
            <a:headEnd type="none" w="sm" len="sm"/>
            <a:tailEnd type="stealth" w="med" len="med"/>
          </a:ln>
        </p:spPr>
        <p:txBody>
          <a:bodyPr wrap="none" anchor="ctr"/>
          <a:lstStyle/>
          <a:p>
            <a:endParaRPr lang="tr-TR"/>
          </a:p>
        </p:txBody>
      </p:sp>
      <p:sp>
        <p:nvSpPr>
          <p:cNvPr id="112642" name="Rectangle 2"/>
          <p:cNvSpPr>
            <a:spLocks noChangeArrowheads="1"/>
          </p:cNvSpPr>
          <p:nvPr/>
        </p:nvSpPr>
        <p:spPr bwMode="auto">
          <a:xfrm>
            <a:off x="0" y="0"/>
            <a:ext cx="9144000" cy="1125538"/>
          </a:xfrm>
          <a:prstGeom prst="rect">
            <a:avLst/>
          </a:prstGeom>
          <a:solidFill>
            <a:srgbClr val="FF0000"/>
          </a:solidFill>
          <a:ln w="9525">
            <a:noFill/>
            <a:miter lim="800000"/>
            <a:headEnd/>
            <a:tailEnd/>
          </a:ln>
          <a:effectLst/>
        </p:spPr>
        <p:txBody>
          <a:bodyPr anchor="b"/>
          <a:lstStyle/>
          <a:p>
            <a:pPr algn="ctr"/>
            <a:r>
              <a:rPr lang="tr-TR" sz="1800">
                <a:solidFill>
                  <a:schemeClr val="bg1"/>
                </a:solidFill>
                <a:effectLst>
                  <a:outerShdw blurRad="38100" dist="38100" dir="2700000" algn="tl">
                    <a:srgbClr val="000000"/>
                  </a:outerShdw>
                </a:effectLst>
                <a:latin typeface="Arial" pitchFamily="34" charset="0"/>
                <a:cs typeface="Times New Roman" pitchFamily="18" charset="0"/>
              </a:rPr>
              <a:t>HANGİ ELEMANLAR HARİÇ TUTULAMAZ?</a:t>
            </a:r>
            <a:endParaRPr lang="en-US">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p:random/>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07522"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07523"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268C88FB-41D9-497D-A82A-80A5733F978D}" type="slidenum">
              <a:rPr lang="en-US" sz="1400">
                <a:latin typeface="Arial Narrow" pitchFamily="34" charset="0"/>
              </a:rPr>
              <a:pPr algn="r" eaLnBrk="0" hangingPunct="0">
                <a:spcBef>
                  <a:spcPct val="50000"/>
                </a:spcBef>
              </a:pPr>
              <a:t>91</a:t>
            </a:fld>
            <a:endParaRPr lang="en-US" sz="1400">
              <a:latin typeface="Arial Narrow" pitchFamily="34" charset="0"/>
            </a:endParaRPr>
          </a:p>
        </p:txBody>
      </p:sp>
      <p:sp>
        <p:nvSpPr>
          <p:cNvPr id="115714" name="Rectangle 2"/>
          <p:cNvSpPr>
            <a:spLocks noGrp="1" noChangeArrowheads="1"/>
          </p:cNvSpPr>
          <p:nvPr>
            <p:ph type="title" idx="4294967295"/>
          </p:nvPr>
        </p:nvSpPr>
        <p:spPr/>
        <p:txBody>
          <a:bodyPr/>
          <a:lstStyle/>
          <a:p>
            <a:r>
              <a:rPr lang="tr-TR" b="1">
                <a:effectLst>
                  <a:outerShdw blurRad="38100" dist="38100" dir="2700000" algn="tl">
                    <a:srgbClr val="000000"/>
                  </a:outerShdw>
                </a:effectLst>
                <a:cs typeface="Times New Roman" pitchFamily="18" charset="0"/>
              </a:rPr>
              <a:t>Muhtemel Hariç Tutmalar</a:t>
            </a:r>
            <a:endParaRPr lang="en-US" b="1">
              <a:effectLst>
                <a:outerShdw blurRad="38100" dist="38100" dir="2700000" algn="tl">
                  <a:srgbClr val="000000"/>
                </a:outerShdw>
              </a:effectLst>
              <a:cs typeface="Times New Roman" pitchFamily="18" charset="0"/>
            </a:endParaRPr>
          </a:p>
        </p:txBody>
      </p:sp>
      <p:sp>
        <p:nvSpPr>
          <p:cNvPr id="115715" name="Rectangle 3"/>
          <p:cNvSpPr>
            <a:spLocks noGrp="1" noChangeArrowheads="1"/>
          </p:cNvSpPr>
          <p:nvPr>
            <p:ph type="body" idx="4294967295"/>
          </p:nvPr>
        </p:nvSpPr>
        <p:spPr>
          <a:ln>
            <a:solidFill>
              <a:srgbClr val="008000"/>
            </a:solidFill>
          </a:ln>
        </p:spPr>
        <p:txBody>
          <a:bodyPr/>
          <a:lstStyle/>
          <a:p>
            <a:pPr>
              <a:buFont typeface="Wingdings" pitchFamily="2" charset="2"/>
              <a:buNone/>
            </a:pPr>
            <a:r>
              <a:rPr lang="tr-TR">
                <a:solidFill>
                  <a:srgbClr val="3333CC"/>
                </a:solidFill>
                <a:effectLst>
                  <a:outerShdw blurRad="38100" dist="38100" dir="2700000" algn="tl">
                    <a:srgbClr val="C0C0C0"/>
                  </a:outerShdw>
                </a:effectLst>
              </a:rPr>
              <a:t>   </a:t>
            </a:r>
            <a:r>
              <a:rPr lang="tr-TR">
                <a:solidFill>
                  <a:srgbClr val="3333CC"/>
                </a:solidFill>
                <a:effectLst>
                  <a:outerShdw blurRad="38100" dist="38100" dir="2700000" algn="tl">
                    <a:srgbClr val="C0C0C0"/>
                  </a:outerShdw>
                </a:effectLst>
                <a:latin typeface="Times New Roman" pitchFamily="18" charset="0"/>
                <a:cs typeface="Times New Roman" pitchFamily="18" charset="0"/>
              </a:rPr>
              <a:t>Aşağıda belirtilen maddelerin belirli şartlarda uygulanamaması düşünülebilecek muhtemel şartlardır.</a:t>
            </a:r>
            <a:endParaRPr lang="en-AU">
              <a:solidFill>
                <a:srgbClr val="3333CC"/>
              </a:solidFill>
              <a:effectLst>
                <a:outerShdw blurRad="38100" dist="38100" dir="2700000" algn="tl">
                  <a:srgbClr val="C0C0C0"/>
                </a:outerShdw>
              </a:effectLst>
              <a:latin typeface="Times New Roman" pitchFamily="18" charset="0"/>
              <a:cs typeface="Times New Roman" pitchFamily="18" charset="0"/>
            </a:endParaRPr>
          </a:p>
          <a:p>
            <a:pPr>
              <a:buFont typeface="Wingdings" pitchFamily="2" charset="2"/>
              <a:buNone/>
            </a:pPr>
            <a:r>
              <a:rPr lang="tr-TR">
                <a:solidFill>
                  <a:srgbClr val="3333CC"/>
                </a:solidFill>
                <a:effectLst>
                  <a:outerShdw blurRad="38100" dist="38100" dir="2700000" algn="tl">
                    <a:srgbClr val="C0C0C0"/>
                  </a:outerShdw>
                </a:effectLst>
                <a:latin typeface="Times New Roman" pitchFamily="18" charset="0"/>
                <a:cs typeface="Times New Roman" pitchFamily="18" charset="0"/>
              </a:rPr>
              <a:t>7.3 Tasarım ve Geliştirme</a:t>
            </a:r>
            <a:endParaRPr lang="en-AU">
              <a:solidFill>
                <a:srgbClr val="3333CC"/>
              </a:solidFill>
              <a:effectLst>
                <a:outerShdw blurRad="38100" dist="38100" dir="2700000" algn="tl">
                  <a:srgbClr val="C0C0C0"/>
                </a:outerShdw>
              </a:effectLst>
              <a:latin typeface="Times New Roman" pitchFamily="18" charset="0"/>
              <a:cs typeface="Times New Roman" pitchFamily="18" charset="0"/>
            </a:endParaRPr>
          </a:p>
          <a:p>
            <a:pPr>
              <a:buFont typeface="Wingdings" pitchFamily="2" charset="2"/>
              <a:buNone/>
            </a:pPr>
            <a:r>
              <a:rPr lang="tr-TR">
                <a:solidFill>
                  <a:srgbClr val="3333CC"/>
                </a:solidFill>
                <a:effectLst>
                  <a:outerShdw blurRad="38100" dist="38100" dir="2700000" algn="tl">
                    <a:srgbClr val="C0C0C0"/>
                  </a:outerShdw>
                </a:effectLst>
                <a:latin typeface="Times New Roman" pitchFamily="18" charset="0"/>
                <a:cs typeface="Times New Roman" pitchFamily="18" charset="0"/>
              </a:rPr>
              <a:t>7.5.3 Belirleme ve İzlenebilirlilik</a:t>
            </a:r>
            <a:endParaRPr lang="en-AU">
              <a:solidFill>
                <a:srgbClr val="3333CC"/>
              </a:solidFill>
              <a:effectLst>
                <a:outerShdw blurRad="38100" dist="38100" dir="2700000" algn="tl">
                  <a:srgbClr val="C0C0C0"/>
                </a:outerShdw>
              </a:effectLst>
              <a:latin typeface="Times New Roman" pitchFamily="18" charset="0"/>
              <a:cs typeface="Times New Roman" pitchFamily="18" charset="0"/>
            </a:endParaRPr>
          </a:p>
          <a:p>
            <a:pPr>
              <a:buFont typeface="Wingdings" pitchFamily="2" charset="2"/>
              <a:buNone/>
            </a:pPr>
            <a:r>
              <a:rPr lang="tr-TR">
                <a:solidFill>
                  <a:srgbClr val="3333CC"/>
                </a:solidFill>
                <a:effectLst>
                  <a:outerShdw blurRad="38100" dist="38100" dir="2700000" algn="tl">
                    <a:srgbClr val="C0C0C0"/>
                  </a:outerShdw>
                </a:effectLst>
                <a:latin typeface="Times New Roman" pitchFamily="18" charset="0"/>
                <a:cs typeface="Times New Roman" pitchFamily="18" charset="0"/>
              </a:rPr>
              <a:t>7.5.4 Müşteri Mülkiyeti</a:t>
            </a:r>
            <a:endParaRPr lang="en-AU">
              <a:solidFill>
                <a:srgbClr val="3333CC"/>
              </a:solidFill>
              <a:effectLst>
                <a:outerShdw blurRad="38100" dist="38100" dir="2700000" algn="tl">
                  <a:srgbClr val="C0C0C0"/>
                </a:outerShdw>
              </a:effectLst>
              <a:latin typeface="Times New Roman" pitchFamily="18" charset="0"/>
              <a:cs typeface="Times New Roman" pitchFamily="18" charset="0"/>
            </a:endParaRPr>
          </a:p>
          <a:p>
            <a:pPr>
              <a:buFont typeface="Wingdings" pitchFamily="2" charset="2"/>
              <a:buNone/>
            </a:pPr>
            <a:r>
              <a:rPr lang="tr-TR">
                <a:solidFill>
                  <a:srgbClr val="3333CC"/>
                </a:solidFill>
                <a:effectLst>
                  <a:outerShdw blurRad="38100" dist="38100" dir="2700000" algn="tl">
                    <a:srgbClr val="C0C0C0"/>
                  </a:outerShdw>
                </a:effectLst>
                <a:latin typeface="Times New Roman" pitchFamily="18" charset="0"/>
                <a:cs typeface="Times New Roman" pitchFamily="18" charset="0"/>
              </a:rPr>
              <a:t>7.6 İzleme ve Ölçme Cihazlarının Kontrolü</a:t>
            </a:r>
            <a:endParaRPr lang="en-AU">
              <a:solidFill>
                <a:srgbClr val="3333CC"/>
              </a:solidFill>
              <a:effectLst>
                <a:outerShdw blurRad="38100" dist="38100" dir="2700000" algn="tl">
                  <a:srgbClr val="C0C0C0"/>
                </a:outerShdw>
              </a:effectLst>
              <a:latin typeface="Times New Roman" pitchFamily="18" charset="0"/>
              <a:cs typeface="Times New Roman" pitchFamily="18" charset="0"/>
            </a:endParaRPr>
          </a:p>
          <a:p>
            <a:pPr>
              <a:buFont typeface="Wingdings" pitchFamily="2" charset="2"/>
              <a:buNone/>
            </a:pPr>
            <a:endParaRPr lang="en-US">
              <a:solidFill>
                <a:srgbClr val="3333CC"/>
              </a:solidFill>
              <a:effectLst>
                <a:outerShdw blurRad="38100" dist="38100" dir="2700000" algn="tl">
                  <a:srgbClr val="C0C0C0"/>
                </a:outerShdw>
              </a:effectLst>
              <a:latin typeface="Times New Roman" pitchFamily="18" charset="0"/>
            </a:endParaRPr>
          </a:p>
        </p:txBody>
      </p:sp>
    </p:spTree>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08546"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08547"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8486EED2-DB87-44BE-BA23-F0AB7747DD3C}" type="slidenum">
              <a:rPr lang="en-US" sz="1400">
                <a:latin typeface="Arial Narrow" pitchFamily="34" charset="0"/>
              </a:rPr>
              <a:pPr algn="r" eaLnBrk="0" hangingPunct="0">
                <a:spcBef>
                  <a:spcPct val="50000"/>
                </a:spcBef>
              </a:pPr>
              <a:t>92</a:t>
            </a:fld>
            <a:endParaRPr lang="en-US" sz="1400">
              <a:latin typeface="Arial Narrow" pitchFamily="34" charset="0"/>
            </a:endParaRPr>
          </a:p>
        </p:txBody>
      </p:sp>
      <p:sp>
        <p:nvSpPr>
          <p:cNvPr id="116738" name="Rectangle 2"/>
          <p:cNvSpPr>
            <a:spLocks noGrp="1" noChangeArrowheads="1"/>
          </p:cNvSpPr>
          <p:nvPr>
            <p:ph type="title" idx="4294967295"/>
          </p:nvPr>
        </p:nvSpPr>
        <p:spPr>
          <a:xfrm>
            <a:off x="0" y="0"/>
            <a:ext cx="9144000" cy="981075"/>
          </a:xfrm>
        </p:spPr>
        <p:txBody>
          <a:bodyPr/>
          <a:lstStyle/>
          <a:p>
            <a:r>
              <a:rPr lang="tr-TR" sz="2000" b="1">
                <a:effectLst>
                  <a:outerShdw blurRad="38100" dist="38100" dir="2700000" algn="tl">
                    <a:srgbClr val="000000"/>
                  </a:outerShdw>
                </a:effectLst>
                <a:latin typeface="Arial" pitchFamily="34" charset="0"/>
                <a:cs typeface="Times New Roman" pitchFamily="18" charset="0"/>
              </a:rPr>
              <a:t>Hariç Tutulamayacak Şartlar</a:t>
            </a:r>
            <a:r>
              <a:rPr lang="tr-TR" sz="2000" b="1">
                <a:effectLst>
                  <a:outerShdw blurRad="38100" dist="38100" dir="2700000" algn="tl">
                    <a:srgbClr val="000000"/>
                  </a:outerShdw>
                </a:effectLst>
                <a:latin typeface="Arial" pitchFamily="34" charset="0"/>
              </a:rPr>
              <a:t>-1</a:t>
            </a:r>
            <a:endParaRPr lang="en-US" b="1">
              <a:effectLst>
                <a:outerShdw blurRad="38100" dist="38100" dir="2700000" algn="tl">
                  <a:srgbClr val="000000"/>
                </a:outerShdw>
              </a:effectLst>
            </a:endParaRPr>
          </a:p>
        </p:txBody>
      </p:sp>
      <p:sp>
        <p:nvSpPr>
          <p:cNvPr id="116739" name="Rectangle 3"/>
          <p:cNvSpPr>
            <a:spLocks noGrp="1" noChangeArrowheads="1"/>
          </p:cNvSpPr>
          <p:nvPr>
            <p:ph type="body" idx="4294967295"/>
          </p:nvPr>
        </p:nvSpPr>
        <p:spPr/>
        <p:txBody>
          <a:bodyPr/>
          <a:lstStyle/>
          <a:p>
            <a:pPr>
              <a:buFont typeface="Wingdings" pitchFamily="2" charset="2"/>
              <a:buNone/>
            </a:pPr>
            <a:r>
              <a:rPr lang="tr-TR">
                <a:solidFill>
                  <a:srgbClr val="3333CC"/>
                </a:solidFill>
                <a:effectLst>
                  <a:outerShdw blurRad="38100" dist="38100" dir="2700000" algn="tl">
                    <a:srgbClr val="C0C0C0"/>
                  </a:outerShdw>
                </a:effectLst>
              </a:rPr>
              <a:t>     </a:t>
            </a:r>
            <a:r>
              <a:rPr lang="tr-TR">
                <a:solidFill>
                  <a:srgbClr val="3333CC"/>
                </a:solidFill>
                <a:effectLst>
                  <a:outerShdw blurRad="38100" dist="38100" dir="2700000" algn="tl">
                    <a:srgbClr val="C0C0C0"/>
                  </a:outerShdw>
                </a:effectLst>
                <a:latin typeface="Times New Roman" pitchFamily="18" charset="0"/>
                <a:cs typeface="Times New Roman" pitchFamily="18" charset="0"/>
              </a:rPr>
              <a:t>Madde 1.2’de ki kriterlere uymayan şartların hariç tutulması durumunda,TS-EN ISO 9001:2008’e uygunluktan bahsedilemez. </a:t>
            </a:r>
            <a:r>
              <a:rPr lang="tr-TR" sz="2400">
                <a:solidFill>
                  <a:srgbClr val="3333CC"/>
                </a:solidFill>
                <a:effectLst>
                  <a:outerShdw blurRad="38100" dist="38100" dir="2700000" algn="tl">
                    <a:srgbClr val="C0C0C0"/>
                  </a:outerShdw>
                </a:effectLst>
                <a:latin typeface="Times New Roman" pitchFamily="18" charset="0"/>
                <a:cs typeface="Times New Roman" pitchFamily="18" charset="0"/>
              </a:rPr>
              <a:t>Aşağıda bununla ilgili durumlar açıklanmıştır</a:t>
            </a:r>
            <a:r>
              <a:rPr lang="tr-TR">
                <a:solidFill>
                  <a:srgbClr val="3333CC"/>
                </a:solidFill>
                <a:effectLst>
                  <a:outerShdw blurRad="38100" dist="38100" dir="2700000" algn="tl">
                    <a:srgbClr val="C0C0C0"/>
                  </a:outerShdw>
                </a:effectLst>
                <a:latin typeface="Times New Roman" pitchFamily="18" charset="0"/>
                <a:cs typeface="Times New Roman" pitchFamily="18" charset="0"/>
              </a:rPr>
              <a:t>.</a:t>
            </a:r>
            <a:endParaRPr lang="en-AU">
              <a:solidFill>
                <a:srgbClr val="3333CC"/>
              </a:solidFill>
              <a:effectLst>
                <a:outerShdw blurRad="38100" dist="38100" dir="2700000" algn="tl">
                  <a:srgbClr val="C0C0C0"/>
                </a:outerShdw>
              </a:effectLst>
              <a:latin typeface="Times New Roman" pitchFamily="18" charset="0"/>
              <a:cs typeface="Times New Roman" pitchFamily="18" charset="0"/>
            </a:endParaRPr>
          </a:p>
          <a:p>
            <a:pPr>
              <a:buFont typeface="Wingdings" pitchFamily="2" charset="2"/>
              <a:buNone/>
            </a:pPr>
            <a:r>
              <a:rPr lang="tr-TR">
                <a:solidFill>
                  <a:srgbClr val="3333CC"/>
                </a:solidFill>
                <a:effectLst>
                  <a:outerShdw blurRad="38100" dist="38100" dir="2700000" algn="tl">
                    <a:srgbClr val="C0C0C0"/>
                  </a:outerShdw>
                </a:effectLst>
                <a:latin typeface="Times New Roman" pitchFamily="18" charset="0"/>
                <a:cs typeface="Times New Roman" pitchFamily="18" charset="0"/>
              </a:rPr>
              <a:t>a) </a:t>
            </a:r>
            <a:r>
              <a:rPr lang="tr-TR">
                <a:solidFill>
                  <a:srgbClr val="3333CC"/>
                </a:solidFill>
                <a:effectLst>
                  <a:outerShdw blurRad="38100" dist="38100" dir="2700000" algn="tl">
                    <a:srgbClr val="C0C0C0"/>
                  </a:outerShdw>
                </a:effectLst>
                <a:latin typeface="Times New Roman" pitchFamily="18" charset="0"/>
              </a:rPr>
              <a:t>4</a:t>
            </a:r>
            <a:r>
              <a:rPr lang="tr-TR">
                <a:solidFill>
                  <a:srgbClr val="3333CC"/>
                </a:solidFill>
                <a:effectLst>
                  <a:outerShdw blurRad="38100" dist="38100" dir="2700000" algn="tl">
                    <a:srgbClr val="C0C0C0"/>
                  </a:outerShdw>
                </a:effectLst>
                <a:latin typeface="Times New Roman" pitchFamily="18" charset="0"/>
                <a:cs typeface="Times New Roman" pitchFamily="18" charset="0"/>
              </a:rPr>
              <a:t>.2.2 Kalite Elkitabı maddesinde belirtilen hariç tutmanın kanıtlarının sağlanması şartının yerine getirilmemesi.</a:t>
            </a:r>
            <a:endParaRPr lang="en-AU">
              <a:solidFill>
                <a:srgbClr val="3333CC"/>
              </a:solidFill>
              <a:effectLst>
                <a:outerShdw blurRad="38100" dist="38100" dir="2700000" algn="tl">
                  <a:srgbClr val="C0C0C0"/>
                </a:outerShdw>
              </a:effectLst>
              <a:latin typeface="Times New Roman" pitchFamily="18" charset="0"/>
              <a:cs typeface="Times New Roman" pitchFamily="18" charset="0"/>
            </a:endParaRPr>
          </a:p>
          <a:p>
            <a:pPr>
              <a:buFont typeface="Wingdings" pitchFamily="2" charset="2"/>
              <a:buNone/>
            </a:pPr>
            <a:endParaRPr lang="en-US">
              <a:solidFill>
                <a:srgbClr val="3333CC"/>
              </a:solidFill>
              <a:effectLst>
                <a:outerShdw blurRad="38100" dist="38100" dir="2700000" algn="tl">
                  <a:srgbClr val="C0C0C0"/>
                </a:outerShdw>
              </a:effectLst>
              <a:latin typeface="Times New Roman" pitchFamily="18" charset="0"/>
            </a:endParaRPr>
          </a:p>
        </p:txBody>
      </p:sp>
    </p:spTree>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09570"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09571"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51BB1163-0311-4A36-B762-5D5A249F1170}" type="slidenum">
              <a:rPr lang="en-US" sz="1400">
                <a:latin typeface="Arial Narrow" pitchFamily="34" charset="0"/>
              </a:rPr>
              <a:pPr algn="r" eaLnBrk="0" hangingPunct="0">
                <a:spcBef>
                  <a:spcPct val="50000"/>
                </a:spcBef>
              </a:pPr>
              <a:t>93</a:t>
            </a:fld>
            <a:endParaRPr lang="en-US" sz="1400">
              <a:latin typeface="Arial Narrow" pitchFamily="34" charset="0"/>
            </a:endParaRPr>
          </a:p>
        </p:txBody>
      </p:sp>
      <p:sp>
        <p:nvSpPr>
          <p:cNvPr id="117762" name="Rectangle 2"/>
          <p:cNvSpPr>
            <a:spLocks noGrp="1" noChangeArrowheads="1"/>
          </p:cNvSpPr>
          <p:nvPr>
            <p:ph type="title" idx="4294967295"/>
          </p:nvPr>
        </p:nvSpPr>
        <p:spPr/>
        <p:txBody>
          <a:bodyPr/>
          <a:lstStyle/>
          <a:p>
            <a:r>
              <a:rPr lang="tr-TR" sz="1600" b="1">
                <a:effectLst>
                  <a:outerShdw blurRad="38100" dist="38100" dir="2700000" algn="tl">
                    <a:srgbClr val="000000"/>
                  </a:outerShdw>
                </a:effectLst>
                <a:latin typeface="Arial" pitchFamily="34" charset="0"/>
                <a:cs typeface="Times New Roman" pitchFamily="18" charset="0"/>
              </a:rPr>
              <a:t>Hariç Tutulamayacak Şartlar</a:t>
            </a:r>
            <a:r>
              <a:rPr lang="tr-TR" sz="1600" b="1">
                <a:effectLst>
                  <a:outerShdw blurRad="38100" dist="38100" dir="2700000" algn="tl">
                    <a:srgbClr val="000000"/>
                  </a:outerShdw>
                </a:effectLst>
                <a:latin typeface="Arial" pitchFamily="34" charset="0"/>
              </a:rPr>
              <a:t>-2</a:t>
            </a:r>
            <a:endParaRPr lang="en-US" b="1">
              <a:effectLst>
                <a:outerShdw blurRad="38100" dist="38100" dir="2700000" algn="tl">
                  <a:srgbClr val="000000"/>
                </a:outerShdw>
              </a:effectLst>
            </a:endParaRPr>
          </a:p>
        </p:txBody>
      </p:sp>
      <p:sp>
        <p:nvSpPr>
          <p:cNvPr id="117763" name="Rectangle 3"/>
          <p:cNvSpPr>
            <a:spLocks noGrp="1" noChangeArrowheads="1"/>
          </p:cNvSpPr>
          <p:nvPr>
            <p:ph type="body" idx="4294967295"/>
          </p:nvPr>
        </p:nvSpPr>
        <p:spPr/>
        <p:txBody>
          <a:bodyPr/>
          <a:lstStyle/>
          <a:p>
            <a:pPr>
              <a:buFont typeface="Wingdings" pitchFamily="2" charset="2"/>
              <a:buNone/>
            </a:pPr>
            <a:r>
              <a:rPr lang="tr-TR" sz="2400">
                <a:solidFill>
                  <a:srgbClr val="3333CC"/>
                </a:solidFill>
                <a:effectLst>
                  <a:outerShdw blurRad="38100" dist="38100" dir="2700000" algn="tl">
                    <a:srgbClr val="C0C0C0"/>
                  </a:outerShdw>
                </a:effectLst>
                <a:cs typeface="Times New Roman" pitchFamily="18" charset="0"/>
              </a:rPr>
              <a:t>   </a:t>
            </a:r>
            <a:r>
              <a:rPr lang="tr-TR" sz="2400">
                <a:solidFill>
                  <a:srgbClr val="3333CC"/>
                </a:solidFill>
                <a:effectLst>
                  <a:outerShdw blurRad="38100" dist="38100" dir="2700000" algn="tl">
                    <a:srgbClr val="C0C0C0"/>
                  </a:outerShdw>
                </a:effectLst>
                <a:latin typeface="Arial" pitchFamily="34" charset="0"/>
              </a:rPr>
              <a:t>b) TS-EN </a:t>
            </a:r>
            <a:r>
              <a:rPr lang="tr-TR" sz="2400">
                <a:solidFill>
                  <a:srgbClr val="3333CC"/>
                </a:solidFill>
                <a:effectLst>
                  <a:outerShdw blurRad="38100" dist="38100" dir="2700000" algn="tl">
                    <a:srgbClr val="C0C0C0"/>
                  </a:outerShdw>
                </a:effectLst>
                <a:latin typeface="Arial" pitchFamily="34" charset="0"/>
                <a:cs typeface="Times New Roman" pitchFamily="18" charset="0"/>
              </a:rPr>
              <a:t>ISO 9001:1994, ISO 9002:1994 veya ISO 9003:1994’ün herhangi birinde şart olmadığı ve mevcut kalite yönetim sisteminde daha önce olmadığı gerekçesiyle 7.maddedeki şartları hariç tutmak.</a:t>
            </a:r>
            <a:endParaRPr lang="en-AU" sz="2400">
              <a:solidFill>
                <a:srgbClr val="3333CC"/>
              </a:solidFill>
              <a:effectLst>
                <a:outerShdw blurRad="38100" dist="38100" dir="2700000" algn="tl">
                  <a:srgbClr val="C0C0C0"/>
                </a:outerShdw>
              </a:effectLst>
              <a:latin typeface="Arial" pitchFamily="34" charset="0"/>
              <a:cs typeface="Times New Roman" pitchFamily="18" charset="0"/>
            </a:endParaRPr>
          </a:p>
          <a:p>
            <a:pPr>
              <a:buFont typeface="Wingdings" pitchFamily="2" charset="2"/>
              <a:buNone/>
            </a:pPr>
            <a:r>
              <a:rPr lang="tr-TR" sz="2400">
                <a:solidFill>
                  <a:srgbClr val="3333CC"/>
                </a:solidFill>
                <a:effectLst>
                  <a:outerShdw blurRad="38100" dist="38100" dir="2700000" algn="tl">
                    <a:srgbClr val="C0C0C0"/>
                  </a:outerShdw>
                </a:effectLst>
                <a:latin typeface="Arial" pitchFamily="34" charset="0"/>
              </a:rPr>
              <a:t>   </a:t>
            </a:r>
            <a:r>
              <a:rPr lang="tr-TR" sz="2400">
                <a:solidFill>
                  <a:srgbClr val="3333CC"/>
                </a:solidFill>
                <a:effectLst>
                  <a:outerShdw blurRad="38100" dist="38100" dir="2700000" algn="tl">
                    <a:srgbClr val="C0C0C0"/>
                  </a:outerShdw>
                </a:effectLst>
                <a:latin typeface="Arial" pitchFamily="34" charset="0"/>
                <a:cs typeface="Times New Roman" pitchFamily="18" charset="0"/>
              </a:rPr>
              <a:t>Mevzuat tarafından şart koşulmaması nedeniyle</a:t>
            </a:r>
          </a:p>
          <a:p>
            <a:pPr>
              <a:buFont typeface="Wingdings" pitchFamily="2" charset="2"/>
              <a:buNone/>
            </a:pPr>
            <a:r>
              <a:rPr lang="tr-TR" sz="2400">
                <a:solidFill>
                  <a:srgbClr val="3333CC"/>
                </a:solidFill>
                <a:effectLst>
                  <a:outerShdw blurRad="38100" dist="38100" dir="2700000" algn="tl">
                    <a:srgbClr val="C0C0C0"/>
                  </a:outerShdw>
                </a:effectLst>
                <a:latin typeface="Arial" pitchFamily="34" charset="0"/>
                <a:cs typeface="Times New Roman" pitchFamily="18" charset="0"/>
              </a:rPr>
              <a:t> c) 7.maddedeki şartların çıkartılması, fakat bu hariç tutmanın kuruluşun  müşteri şartlarını karşılamadaki kabiliyetini engellemesi.</a:t>
            </a:r>
            <a:r>
              <a:rPr lang="en-US" sz="2400">
                <a:solidFill>
                  <a:srgbClr val="3333CC"/>
                </a:solidFill>
                <a:effectLst>
                  <a:outerShdw blurRad="38100" dist="38100" dir="2700000" algn="tl">
                    <a:srgbClr val="C0C0C0"/>
                  </a:outerShdw>
                </a:effectLst>
                <a:latin typeface="Arial" pitchFamily="34" charset="0"/>
              </a:rPr>
              <a:t> </a:t>
            </a:r>
          </a:p>
          <a:p>
            <a:pPr>
              <a:buFont typeface="Wingdings" pitchFamily="2" charset="2"/>
              <a:buNone/>
            </a:pPr>
            <a:endParaRPr lang="en-US" sz="2400">
              <a:solidFill>
                <a:srgbClr val="3333CC"/>
              </a:solidFill>
              <a:effectLst>
                <a:outerShdw blurRad="38100" dist="38100" dir="2700000" algn="tl">
                  <a:srgbClr val="C0C0C0"/>
                </a:outerShdw>
              </a:effectLst>
            </a:endParaRPr>
          </a:p>
        </p:txBody>
      </p:sp>
    </p:spTree>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10594"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10595"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D4299013-DF3D-4A79-B932-CF621E1699E0}" type="slidenum">
              <a:rPr lang="en-US" sz="1400">
                <a:latin typeface="Arial Narrow" pitchFamily="34" charset="0"/>
              </a:rPr>
              <a:pPr algn="r" eaLnBrk="0" hangingPunct="0">
                <a:spcBef>
                  <a:spcPct val="50000"/>
                </a:spcBef>
              </a:pPr>
              <a:t>94</a:t>
            </a:fld>
            <a:endParaRPr lang="en-US" sz="1400">
              <a:latin typeface="Arial Narrow" pitchFamily="34" charset="0"/>
            </a:endParaRPr>
          </a:p>
        </p:txBody>
      </p:sp>
      <p:sp>
        <p:nvSpPr>
          <p:cNvPr id="118786" name="Rectangle 2"/>
          <p:cNvSpPr>
            <a:spLocks noGrp="1" noChangeArrowheads="1"/>
          </p:cNvSpPr>
          <p:nvPr>
            <p:ph type="title" idx="4294967295"/>
          </p:nvPr>
        </p:nvSpPr>
        <p:spPr>
          <a:xfrm>
            <a:off x="0" y="0"/>
            <a:ext cx="9144000" cy="1295400"/>
          </a:xfrm>
        </p:spPr>
        <p:txBody>
          <a:bodyPr/>
          <a:lstStyle/>
          <a:p>
            <a:r>
              <a:rPr lang="tr-TR" sz="1600" b="1">
                <a:effectLst>
                  <a:outerShdw blurRad="38100" dist="38100" dir="2700000" algn="tl">
                    <a:srgbClr val="000000"/>
                  </a:outerShdw>
                </a:effectLst>
              </a:rPr>
              <a:t>YÖNETİMDE SİSTEM YAKLAŞIMI</a:t>
            </a:r>
            <a:endParaRPr lang="en-AU" sz="1600" b="1">
              <a:effectLst>
                <a:outerShdw blurRad="38100" dist="38100" dir="2700000" algn="tl">
                  <a:srgbClr val="000000"/>
                </a:outerShdw>
              </a:effectLst>
            </a:endParaRPr>
          </a:p>
        </p:txBody>
      </p:sp>
      <p:sp>
        <p:nvSpPr>
          <p:cNvPr id="110597" name="Text Box 3"/>
          <p:cNvSpPr txBox="1">
            <a:spLocks noChangeArrowheads="1"/>
          </p:cNvSpPr>
          <p:nvPr/>
        </p:nvSpPr>
        <p:spPr bwMode="auto">
          <a:xfrm>
            <a:off x="611188" y="1484313"/>
            <a:ext cx="7878762" cy="4649787"/>
          </a:xfrm>
          <a:prstGeom prst="rect">
            <a:avLst/>
          </a:prstGeom>
          <a:noFill/>
          <a:ln w="9525">
            <a:noFill/>
            <a:miter lim="800000"/>
            <a:headEnd/>
            <a:tailEnd/>
          </a:ln>
        </p:spPr>
        <p:txBody>
          <a:bodyPr>
            <a:spAutoFit/>
          </a:bodyPr>
          <a:lstStyle/>
          <a:p>
            <a:pPr algn="ctr" eaLnBrk="0" hangingPunct="0">
              <a:lnSpc>
                <a:spcPct val="80000"/>
              </a:lnSpc>
              <a:spcBef>
                <a:spcPts val="1200"/>
              </a:spcBef>
              <a:spcAft>
                <a:spcPts val="300"/>
              </a:spcAft>
            </a:pPr>
            <a:endParaRPr lang="tr-TR" sz="1800">
              <a:solidFill>
                <a:srgbClr val="3333CC"/>
              </a:solidFill>
            </a:endParaRPr>
          </a:p>
          <a:p>
            <a:pPr eaLnBrk="0" hangingPunct="0">
              <a:lnSpc>
                <a:spcPct val="80000"/>
              </a:lnSpc>
              <a:buFontTx/>
              <a:buChar char="•"/>
            </a:pPr>
            <a:r>
              <a:rPr lang="tr-TR" sz="1800">
                <a:solidFill>
                  <a:srgbClr val="3333CC"/>
                </a:solidFill>
              </a:rPr>
              <a:t>Müşterilerin ve diğer ilgili tarafların ihtiyaçlarını ve beklentilerini tayin etmek</a:t>
            </a:r>
          </a:p>
          <a:p>
            <a:pPr eaLnBrk="0" hangingPunct="0">
              <a:lnSpc>
                <a:spcPct val="80000"/>
              </a:lnSpc>
              <a:buFontTx/>
              <a:buChar char="•"/>
            </a:pPr>
            <a:endParaRPr lang="tr-TR" sz="1800">
              <a:solidFill>
                <a:srgbClr val="3333CC"/>
              </a:solidFill>
            </a:endParaRPr>
          </a:p>
          <a:p>
            <a:pPr eaLnBrk="0" hangingPunct="0">
              <a:lnSpc>
                <a:spcPct val="80000"/>
              </a:lnSpc>
              <a:buFontTx/>
              <a:buChar char="•"/>
            </a:pPr>
            <a:r>
              <a:rPr lang="tr-TR" sz="1800">
                <a:solidFill>
                  <a:srgbClr val="3333CC"/>
                </a:solidFill>
              </a:rPr>
              <a:t>Kuruluşun kalite politika ve hedeflerini oluşturmak</a:t>
            </a:r>
          </a:p>
          <a:p>
            <a:pPr eaLnBrk="0" hangingPunct="0">
              <a:lnSpc>
                <a:spcPct val="80000"/>
              </a:lnSpc>
              <a:buFontTx/>
              <a:buChar char="•"/>
            </a:pPr>
            <a:endParaRPr lang="tr-TR" sz="1800">
              <a:solidFill>
                <a:srgbClr val="3333CC"/>
              </a:solidFill>
            </a:endParaRPr>
          </a:p>
          <a:p>
            <a:pPr eaLnBrk="0" hangingPunct="0">
              <a:lnSpc>
                <a:spcPct val="80000"/>
              </a:lnSpc>
              <a:buFontTx/>
              <a:buChar char="•"/>
            </a:pPr>
            <a:r>
              <a:rPr lang="tr-TR" sz="1800">
                <a:solidFill>
                  <a:srgbClr val="3333CC"/>
                </a:solidFill>
              </a:rPr>
              <a:t>Kalite hedeflerine ulaşmak için gerekli olan proses ve sorumlulukların tayini</a:t>
            </a:r>
          </a:p>
          <a:p>
            <a:pPr eaLnBrk="0" hangingPunct="0">
              <a:lnSpc>
                <a:spcPct val="80000"/>
              </a:lnSpc>
              <a:buFontTx/>
              <a:buChar char="•"/>
            </a:pPr>
            <a:endParaRPr lang="tr-TR" sz="1800">
              <a:solidFill>
                <a:srgbClr val="3333CC"/>
              </a:solidFill>
            </a:endParaRPr>
          </a:p>
          <a:p>
            <a:pPr eaLnBrk="0" hangingPunct="0">
              <a:lnSpc>
                <a:spcPct val="80000"/>
              </a:lnSpc>
              <a:buFontTx/>
              <a:buChar char="•"/>
            </a:pPr>
            <a:r>
              <a:rPr lang="tr-TR" sz="1800">
                <a:solidFill>
                  <a:srgbClr val="3333CC"/>
                </a:solidFill>
              </a:rPr>
              <a:t>Kalite hedeflerine ulaşmak için gerekli olan kaynakların belirlenmesi ve sağlanması</a:t>
            </a:r>
          </a:p>
          <a:p>
            <a:pPr eaLnBrk="0" hangingPunct="0">
              <a:lnSpc>
                <a:spcPct val="80000"/>
              </a:lnSpc>
              <a:buFontTx/>
              <a:buChar char="•"/>
            </a:pPr>
            <a:endParaRPr lang="tr-TR" sz="1800">
              <a:solidFill>
                <a:srgbClr val="3333CC"/>
              </a:solidFill>
            </a:endParaRPr>
          </a:p>
          <a:p>
            <a:pPr eaLnBrk="0" hangingPunct="0">
              <a:lnSpc>
                <a:spcPct val="80000"/>
              </a:lnSpc>
              <a:buFontTx/>
              <a:buChar char="•"/>
            </a:pPr>
            <a:r>
              <a:rPr lang="tr-TR" sz="1800">
                <a:solidFill>
                  <a:srgbClr val="3333CC"/>
                </a:solidFill>
              </a:rPr>
              <a:t>Her prosesin etkinliğini ve verimliliğini ölçmek için metodların oluşturulması</a:t>
            </a:r>
          </a:p>
          <a:p>
            <a:pPr eaLnBrk="0" hangingPunct="0">
              <a:lnSpc>
                <a:spcPct val="80000"/>
              </a:lnSpc>
              <a:buFontTx/>
              <a:buChar char="•"/>
            </a:pPr>
            <a:endParaRPr lang="tr-TR" sz="1800">
              <a:solidFill>
                <a:srgbClr val="3333CC"/>
              </a:solidFill>
            </a:endParaRPr>
          </a:p>
          <a:p>
            <a:pPr eaLnBrk="0" hangingPunct="0">
              <a:lnSpc>
                <a:spcPct val="80000"/>
              </a:lnSpc>
              <a:buFontTx/>
              <a:buChar char="•"/>
            </a:pPr>
            <a:r>
              <a:rPr lang="tr-TR" sz="1800">
                <a:solidFill>
                  <a:srgbClr val="3333CC"/>
                </a:solidFill>
              </a:rPr>
              <a:t>Bu metotları her prosesin etkinliğini ve verimliliğini ölçmek için uygulamak</a:t>
            </a:r>
          </a:p>
          <a:p>
            <a:pPr eaLnBrk="0" hangingPunct="0">
              <a:lnSpc>
                <a:spcPct val="80000"/>
              </a:lnSpc>
              <a:buFontTx/>
              <a:buChar char="•"/>
            </a:pPr>
            <a:endParaRPr lang="tr-TR" sz="1800">
              <a:solidFill>
                <a:srgbClr val="3333CC"/>
              </a:solidFill>
            </a:endParaRPr>
          </a:p>
          <a:p>
            <a:pPr eaLnBrk="0" hangingPunct="0">
              <a:lnSpc>
                <a:spcPct val="80000"/>
              </a:lnSpc>
              <a:buFontTx/>
              <a:buChar char="•"/>
            </a:pPr>
            <a:r>
              <a:rPr lang="tr-TR" sz="1800">
                <a:solidFill>
                  <a:srgbClr val="3333CC"/>
                </a:solidFill>
              </a:rPr>
              <a:t>Uygunsuzlukları önlemek ve bunların sebeplerini yok etmek için araçları tayin etmek</a:t>
            </a:r>
          </a:p>
          <a:p>
            <a:pPr eaLnBrk="0" hangingPunct="0">
              <a:lnSpc>
                <a:spcPct val="80000"/>
              </a:lnSpc>
              <a:buFontTx/>
              <a:buChar char="•"/>
            </a:pPr>
            <a:endParaRPr lang="tr-TR" sz="1800">
              <a:solidFill>
                <a:srgbClr val="3333CC"/>
              </a:solidFill>
            </a:endParaRPr>
          </a:p>
          <a:p>
            <a:pPr eaLnBrk="0" hangingPunct="0">
              <a:lnSpc>
                <a:spcPct val="80000"/>
              </a:lnSpc>
              <a:buFontTx/>
              <a:buChar char="•"/>
            </a:pPr>
            <a:r>
              <a:rPr lang="tr-TR" sz="1800">
                <a:solidFill>
                  <a:srgbClr val="3333CC"/>
                </a:solidFill>
              </a:rPr>
              <a:t>Mevcut kalite yönetim sisteminin sürekli iyileştirilmesi için bir prosesin oluşturulması ve uygulanması</a:t>
            </a:r>
          </a:p>
          <a:p>
            <a:pPr eaLnBrk="0" hangingPunct="0">
              <a:lnSpc>
                <a:spcPct val="80000"/>
              </a:lnSpc>
              <a:spcBef>
                <a:spcPct val="50000"/>
              </a:spcBef>
            </a:pPr>
            <a:endParaRPr lang="en-AU" sz="1800">
              <a:solidFill>
                <a:srgbClr val="3333CC"/>
              </a:solidFill>
            </a:endParaRPr>
          </a:p>
        </p:txBody>
      </p:sp>
    </p:spTree>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11618"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11619"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D84F4904-B6AC-4208-968B-8613E9ADF2A8}" type="slidenum">
              <a:rPr lang="en-US" sz="1400">
                <a:latin typeface="Arial Narrow" pitchFamily="34" charset="0"/>
              </a:rPr>
              <a:pPr algn="r" eaLnBrk="0" hangingPunct="0">
                <a:spcBef>
                  <a:spcPct val="50000"/>
                </a:spcBef>
              </a:pPr>
              <a:t>95</a:t>
            </a:fld>
            <a:endParaRPr lang="en-US" sz="1400">
              <a:latin typeface="Arial Narrow" pitchFamily="34" charset="0"/>
            </a:endParaRPr>
          </a:p>
        </p:txBody>
      </p:sp>
      <p:sp>
        <p:nvSpPr>
          <p:cNvPr id="119810" name="Rectangle 2"/>
          <p:cNvSpPr>
            <a:spLocks noGrp="1" noChangeArrowheads="1"/>
          </p:cNvSpPr>
          <p:nvPr>
            <p:ph type="title" idx="4294967295"/>
          </p:nvPr>
        </p:nvSpPr>
        <p:spPr>
          <a:xfrm>
            <a:off x="0" y="0"/>
            <a:ext cx="9144000" cy="1143000"/>
          </a:xfrm>
        </p:spPr>
        <p:txBody>
          <a:bodyPr/>
          <a:lstStyle/>
          <a:p>
            <a:r>
              <a:rPr lang="en-AU">
                <a:effectLst>
                  <a:outerShdw blurRad="38100" dist="38100" dir="2700000" algn="tl">
                    <a:srgbClr val="000000"/>
                  </a:outerShdw>
                </a:effectLst>
              </a:rPr>
              <a:t>Yönetimde Sistem Yaklaşımı</a:t>
            </a:r>
          </a:p>
        </p:txBody>
      </p:sp>
      <p:graphicFrame>
        <p:nvGraphicFramePr>
          <p:cNvPr id="111621" name="Object 1024"/>
          <p:cNvGraphicFramePr>
            <a:graphicFrameLocks noChangeAspect="1"/>
          </p:cNvGraphicFramePr>
          <p:nvPr/>
        </p:nvGraphicFramePr>
        <p:xfrm>
          <a:off x="1204913" y="1287463"/>
          <a:ext cx="7604125" cy="6049962"/>
        </p:xfrm>
        <a:graphic>
          <a:graphicData uri="http://schemas.openxmlformats.org/presentationml/2006/ole">
            <p:oleObj spid="_x0000_s111621" name="Belge" r:id="rId3" imgW="8176320" imgH="6048360" progId="Word.Document.8">
              <p:embed/>
            </p:oleObj>
          </a:graphicData>
        </a:graphic>
      </p:graphicFrame>
    </p:spTree>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12642" name="Rectangle 8"/>
          <p:cNvSpPr txBox="1">
            <a:spLocks noGrp="1" noChangeArrowheads="1"/>
          </p:cNvSpPr>
          <p:nvPr/>
        </p:nvSpPr>
        <p:spPr bwMode="auto">
          <a:xfrm>
            <a:off x="3733800" y="6248400"/>
            <a:ext cx="2895600" cy="457200"/>
          </a:xfrm>
          <a:prstGeom prst="rect">
            <a:avLst/>
          </a:prstGeom>
          <a:noFill/>
          <a:ln w="9525">
            <a:noFill/>
            <a:miter lim="800000"/>
            <a:headEnd/>
            <a:tailEnd/>
          </a:ln>
        </p:spPr>
        <p:txBody>
          <a:bodyPr/>
          <a:lstStyle/>
          <a:p>
            <a:pPr algn="ctr" eaLnBrk="0" hangingPunct="0">
              <a:spcBef>
                <a:spcPct val="50000"/>
              </a:spcBef>
            </a:pPr>
            <a:r>
              <a:rPr lang="en-US" sz="1400">
                <a:solidFill>
                  <a:srgbClr val="FFFFFF"/>
                </a:solidFill>
                <a:latin typeface="Arial Narrow" pitchFamily="34" charset="0"/>
              </a:rPr>
              <a:t>TÜRK STANDARDLARI ENSTİTÜSÜ</a:t>
            </a:r>
          </a:p>
        </p:txBody>
      </p:sp>
      <p:sp>
        <p:nvSpPr>
          <p:cNvPr id="112643" name="Rectangle 9"/>
          <p:cNvSpPr txBox="1">
            <a:spLocks noGrp="1" noChangeArrowheads="1"/>
          </p:cNvSpPr>
          <p:nvPr/>
        </p:nvSpPr>
        <p:spPr bwMode="auto">
          <a:xfrm>
            <a:off x="7162800" y="6248400"/>
            <a:ext cx="1905000" cy="457200"/>
          </a:xfrm>
          <a:prstGeom prst="rect">
            <a:avLst/>
          </a:prstGeom>
          <a:noFill/>
          <a:ln w="9525">
            <a:noFill/>
            <a:miter lim="800000"/>
            <a:headEnd/>
            <a:tailEnd/>
          </a:ln>
        </p:spPr>
        <p:txBody>
          <a:bodyPr/>
          <a:lstStyle/>
          <a:p>
            <a:pPr algn="r" eaLnBrk="0" hangingPunct="0">
              <a:spcBef>
                <a:spcPct val="50000"/>
              </a:spcBef>
            </a:pPr>
            <a:fld id="{26487BCF-2064-4196-80D9-8FCC611A8D21}" type="slidenum">
              <a:rPr lang="en-US" sz="1400">
                <a:solidFill>
                  <a:srgbClr val="FFFFFF"/>
                </a:solidFill>
                <a:latin typeface="Arial Narrow" pitchFamily="34" charset="0"/>
              </a:rPr>
              <a:pPr algn="r" eaLnBrk="0" hangingPunct="0">
                <a:spcBef>
                  <a:spcPct val="50000"/>
                </a:spcBef>
              </a:pPr>
              <a:t>96</a:t>
            </a:fld>
            <a:endParaRPr lang="en-US" sz="1400">
              <a:solidFill>
                <a:srgbClr val="FFFFFF"/>
              </a:solidFill>
              <a:latin typeface="Arial Narrow" pitchFamily="34" charset="0"/>
            </a:endParaRPr>
          </a:p>
        </p:txBody>
      </p:sp>
      <p:sp>
        <p:nvSpPr>
          <p:cNvPr id="120834" name="Rectangle 2"/>
          <p:cNvSpPr>
            <a:spLocks noGrp="1" noChangeArrowheads="1"/>
          </p:cNvSpPr>
          <p:nvPr>
            <p:ph type="ctrTitle" idx="4294967295"/>
          </p:nvPr>
        </p:nvSpPr>
        <p:spPr>
          <a:xfrm>
            <a:off x="1116013" y="2997200"/>
            <a:ext cx="7315200" cy="2362200"/>
          </a:xfrm>
          <a:noFill/>
          <a:ln w="76200">
            <a:solidFill>
              <a:srgbClr val="FF3300"/>
            </a:solidFill>
          </a:ln>
        </p:spPr>
        <p:txBody>
          <a:bodyPr lIns="92075" tIns="46038" rIns="92075" bIns="46038" anchor="ctr"/>
          <a:lstStyle/>
          <a:p>
            <a:r>
              <a:rPr lang="en-AU" sz="3500" b="1">
                <a:solidFill>
                  <a:srgbClr val="FF3300"/>
                </a:solidFill>
                <a:effectLst>
                  <a:outerShdw blurRad="38100" dist="38100" dir="2700000" algn="tl">
                    <a:srgbClr val="C0C0C0"/>
                  </a:outerShdw>
                </a:effectLst>
              </a:rPr>
              <a:t/>
            </a:r>
            <a:br>
              <a:rPr lang="en-AU" sz="3500" b="1">
                <a:solidFill>
                  <a:srgbClr val="FF3300"/>
                </a:solidFill>
                <a:effectLst>
                  <a:outerShdw blurRad="38100" dist="38100" dir="2700000" algn="tl">
                    <a:srgbClr val="C0C0C0"/>
                  </a:outerShdw>
                </a:effectLst>
              </a:rPr>
            </a:br>
            <a:r>
              <a:rPr lang="en-AU" sz="3100" b="1">
                <a:solidFill>
                  <a:srgbClr val="FF3300"/>
                </a:solidFill>
                <a:effectLst>
                  <a:outerShdw blurRad="38100" dist="38100" dir="2700000" algn="tl">
                    <a:srgbClr val="C0C0C0"/>
                  </a:outerShdw>
                </a:effectLst>
              </a:rPr>
              <a:t>Kalite Yönetim Sistem</a:t>
            </a:r>
            <a:r>
              <a:rPr lang="tr-TR" sz="3100" b="1">
                <a:solidFill>
                  <a:srgbClr val="FF3300"/>
                </a:solidFill>
                <a:effectLst>
                  <a:outerShdw blurRad="38100" dist="38100" dir="2700000" algn="tl">
                    <a:srgbClr val="C0C0C0"/>
                  </a:outerShdw>
                </a:effectLst>
              </a:rPr>
              <a:t>leri</a:t>
            </a:r>
            <a:r>
              <a:rPr lang="en-AU" sz="3100" b="1">
                <a:solidFill>
                  <a:srgbClr val="FF3300"/>
                </a:solidFill>
                <a:effectLst>
                  <a:outerShdw blurRad="38100" dist="38100" dir="2700000" algn="tl">
                    <a:srgbClr val="C0C0C0"/>
                  </a:outerShdw>
                </a:effectLst>
              </a:rPr>
              <a:t> - Şartlar</a:t>
            </a:r>
            <a:r>
              <a:rPr lang="en-AU" sz="3100">
                <a:solidFill>
                  <a:srgbClr val="FF3300"/>
                </a:solidFill>
                <a:effectLst>
                  <a:outerShdw blurRad="38100" dist="38100" dir="2700000" algn="tl">
                    <a:srgbClr val="C0C0C0"/>
                  </a:outerShdw>
                </a:effectLst>
              </a:rPr>
              <a:t/>
            </a:r>
            <a:br>
              <a:rPr lang="en-AU" sz="3100">
                <a:solidFill>
                  <a:srgbClr val="FF3300"/>
                </a:solidFill>
                <a:effectLst>
                  <a:outerShdw blurRad="38100" dist="38100" dir="2700000" algn="tl">
                    <a:srgbClr val="C0C0C0"/>
                  </a:outerShdw>
                </a:effectLst>
              </a:rPr>
            </a:br>
            <a:endParaRPr lang="en-AU" sz="3500">
              <a:solidFill>
                <a:srgbClr val="FF3300"/>
              </a:solidFill>
              <a:effectLst>
                <a:outerShdw blurRad="38100" dist="38100" dir="2700000" algn="tl">
                  <a:srgbClr val="C0C0C0"/>
                </a:outerShdw>
              </a:effectLst>
            </a:endParaRPr>
          </a:p>
        </p:txBody>
      </p:sp>
      <p:sp>
        <p:nvSpPr>
          <p:cNvPr id="112645" name="Text Box 4"/>
          <p:cNvSpPr txBox="1">
            <a:spLocks noChangeArrowheads="1"/>
          </p:cNvSpPr>
          <p:nvPr/>
        </p:nvSpPr>
        <p:spPr bwMode="auto">
          <a:xfrm>
            <a:off x="2411413" y="1412875"/>
            <a:ext cx="4956175" cy="838200"/>
          </a:xfrm>
          <a:prstGeom prst="rect">
            <a:avLst/>
          </a:prstGeom>
          <a:noFill/>
          <a:ln w="76200">
            <a:solidFill>
              <a:srgbClr val="FF0000"/>
            </a:solidFill>
            <a:miter lim="800000"/>
            <a:headEnd/>
            <a:tailEnd/>
          </a:ln>
        </p:spPr>
        <p:txBody>
          <a:bodyPr>
            <a:spAutoFit/>
          </a:bodyPr>
          <a:lstStyle/>
          <a:p>
            <a:pPr eaLnBrk="0" hangingPunct="0"/>
            <a:r>
              <a:rPr lang="en-AU" sz="4400" b="1">
                <a:solidFill>
                  <a:srgbClr val="FF3300"/>
                </a:solidFill>
                <a:latin typeface="Impact" pitchFamily="34" charset="0"/>
              </a:rPr>
              <a:t>TS-EN ISO 9001:200</a:t>
            </a:r>
            <a:r>
              <a:rPr lang="tr-TR" sz="4400" b="1">
                <a:solidFill>
                  <a:srgbClr val="FF3300"/>
                </a:solidFill>
                <a:latin typeface="Impact" pitchFamily="34" charset="0"/>
              </a:rPr>
              <a:t>8</a:t>
            </a:r>
            <a:endParaRPr lang="en-AU" sz="4400" b="1">
              <a:solidFill>
                <a:srgbClr val="FF3300"/>
              </a:solidFill>
              <a:latin typeface="Impact" pitchFamily="34" charset="0"/>
            </a:endParaRPr>
          </a:p>
        </p:txBody>
      </p:sp>
      <p:sp>
        <p:nvSpPr>
          <p:cNvPr id="119810" name="Rectangle 2"/>
          <p:cNvSpPr>
            <a:spLocks noChangeArrowheads="1"/>
          </p:cNvSpPr>
          <p:nvPr/>
        </p:nvSpPr>
        <p:spPr bwMode="auto">
          <a:xfrm>
            <a:off x="0" y="0"/>
            <a:ext cx="9144000" cy="1143000"/>
          </a:xfrm>
          <a:prstGeom prst="rect">
            <a:avLst/>
          </a:prstGeom>
          <a:solidFill>
            <a:srgbClr val="FF0000"/>
          </a:solidFill>
          <a:ln w="9525">
            <a:noFill/>
            <a:miter lim="800000"/>
            <a:headEnd/>
            <a:tailEnd/>
          </a:ln>
          <a:effectLst/>
        </p:spPr>
        <p:txBody>
          <a:bodyPr anchor="b"/>
          <a:lstStyle/>
          <a:p>
            <a:pPr algn="ctr"/>
            <a:r>
              <a:rPr lang="tr-TR">
                <a:solidFill>
                  <a:schemeClr val="bg1"/>
                </a:solidFill>
                <a:effectLst>
                  <a:outerShdw blurRad="38100" dist="38100" dir="2700000" algn="tl">
                    <a:srgbClr val="000000"/>
                  </a:outerShdw>
                </a:effectLst>
                <a:latin typeface="Verdana" pitchFamily="34" charset="0"/>
              </a:rPr>
              <a:t>STANDARD</a:t>
            </a:r>
            <a:endParaRPr lang="en-AU">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p:random/>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13666"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13667"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EBDD617D-43C3-4E3B-9009-AF7477D1E5FA}" type="slidenum">
              <a:rPr lang="en-US" sz="1400">
                <a:latin typeface="Arial Narrow" pitchFamily="34" charset="0"/>
              </a:rPr>
              <a:pPr algn="r" eaLnBrk="0" hangingPunct="0">
                <a:spcBef>
                  <a:spcPct val="50000"/>
                </a:spcBef>
              </a:pPr>
              <a:t>97</a:t>
            </a:fld>
            <a:endParaRPr lang="en-US" sz="1400">
              <a:latin typeface="Arial Narrow" pitchFamily="34" charset="0"/>
            </a:endParaRPr>
          </a:p>
        </p:txBody>
      </p:sp>
      <p:sp>
        <p:nvSpPr>
          <p:cNvPr id="121858" name="Rectangle 2"/>
          <p:cNvSpPr>
            <a:spLocks noGrp="1" noChangeArrowheads="1"/>
          </p:cNvSpPr>
          <p:nvPr>
            <p:ph type="title" idx="4294967295"/>
          </p:nvPr>
        </p:nvSpPr>
        <p:spPr>
          <a:noFill/>
          <a:effectLst>
            <a:outerShdw dist="13470" dir="2700000" algn="ctr" rotWithShape="0">
              <a:schemeClr val="bg2"/>
            </a:outerShdw>
          </a:effectLst>
        </p:spPr>
        <p:txBody>
          <a:bodyPr lIns="92075" tIns="46038" rIns="92075" bIns="46038" anchor="ctr"/>
          <a:lstStyle/>
          <a:p>
            <a:r>
              <a:rPr lang="en-AU" sz="1600" b="1">
                <a:solidFill>
                  <a:schemeClr val="tx1"/>
                </a:solidFill>
                <a:effectLst>
                  <a:outerShdw blurRad="38100" dist="38100" dir="2700000" algn="tl">
                    <a:srgbClr val="C0C0C0"/>
                  </a:outerShdw>
                </a:effectLst>
                <a:latin typeface="Arial" pitchFamily="34" charset="0"/>
                <a:cs typeface="Arial" pitchFamily="34" charset="0"/>
              </a:rPr>
              <a:t>Kapsam</a:t>
            </a:r>
            <a:br>
              <a:rPr lang="en-AU" sz="1600" b="1">
                <a:solidFill>
                  <a:schemeClr val="tx1"/>
                </a:solidFill>
                <a:effectLst>
                  <a:outerShdw blurRad="38100" dist="38100" dir="2700000" algn="tl">
                    <a:srgbClr val="C0C0C0"/>
                  </a:outerShdw>
                </a:effectLst>
                <a:latin typeface="Arial" pitchFamily="34" charset="0"/>
                <a:cs typeface="Arial" pitchFamily="34" charset="0"/>
              </a:rPr>
            </a:br>
            <a:r>
              <a:rPr lang="tr-TR" sz="1600" b="1">
                <a:solidFill>
                  <a:schemeClr val="tx1"/>
                </a:solidFill>
                <a:effectLst>
                  <a:outerShdw blurRad="38100" dist="38100" dir="2700000" algn="tl">
                    <a:srgbClr val="C0C0C0"/>
                  </a:outerShdw>
                </a:effectLst>
                <a:latin typeface="Arial" pitchFamily="34" charset="0"/>
              </a:rPr>
              <a:t>1.1</a:t>
            </a:r>
            <a:r>
              <a:rPr lang="en-AU" sz="1600" b="1">
                <a:solidFill>
                  <a:schemeClr val="tx1"/>
                </a:solidFill>
                <a:effectLst>
                  <a:outerShdw blurRad="38100" dist="38100" dir="2700000" algn="tl">
                    <a:srgbClr val="C0C0C0"/>
                  </a:outerShdw>
                </a:effectLst>
                <a:cs typeface="Times New Roman" pitchFamily="18" charset="0"/>
              </a:rPr>
              <a:t>  </a:t>
            </a:r>
            <a:r>
              <a:rPr lang="en-AU" sz="1600" b="1">
                <a:solidFill>
                  <a:schemeClr val="tx1"/>
                </a:solidFill>
                <a:effectLst>
                  <a:outerShdw blurRad="38100" dist="38100" dir="2700000" algn="tl">
                    <a:srgbClr val="C0C0C0"/>
                  </a:outerShdw>
                </a:effectLst>
                <a:latin typeface="Arial" pitchFamily="34" charset="0"/>
                <a:cs typeface="Arial" pitchFamily="34" charset="0"/>
              </a:rPr>
              <a:t>Genel</a:t>
            </a:r>
            <a:endParaRPr lang="en-AU" sz="1600" b="1" i="1">
              <a:solidFill>
                <a:schemeClr val="tx1"/>
              </a:solidFill>
              <a:effectLst>
                <a:outerShdw blurRad="38100" dist="38100" dir="2700000" algn="tl">
                  <a:srgbClr val="C0C0C0"/>
                </a:outerShdw>
              </a:effectLst>
              <a:latin typeface="Arial" pitchFamily="34" charset="0"/>
              <a:cs typeface="Arial" pitchFamily="34" charset="0"/>
            </a:endParaRPr>
          </a:p>
        </p:txBody>
      </p:sp>
      <p:sp>
        <p:nvSpPr>
          <p:cNvPr id="121859" name="Rectangle 3"/>
          <p:cNvSpPr>
            <a:spLocks noChangeArrowheads="1"/>
          </p:cNvSpPr>
          <p:nvPr/>
        </p:nvSpPr>
        <p:spPr bwMode="auto">
          <a:xfrm>
            <a:off x="827088" y="1143000"/>
            <a:ext cx="7345362" cy="5203825"/>
          </a:xfrm>
          <a:prstGeom prst="rect">
            <a:avLst/>
          </a:prstGeom>
          <a:noFill/>
          <a:ln w="12700">
            <a:noFill/>
            <a:miter lim="800000"/>
            <a:headEnd type="none" w="sm" len="sm"/>
            <a:tailEnd type="none" w="sm" len="sm"/>
          </a:ln>
          <a:effectLst/>
        </p:spPr>
        <p:txBody>
          <a:bodyPr>
            <a:spAutoFit/>
          </a:bodyPr>
          <a:lstStyle/>
          <a:p>
            <a:r>
              <a:rPr lang="tr-TR">
                <a:latin typeface="Verdana" pitchFamily="34" charset="0"/>
              </a:rPr>
              <a:t>Bu Standard aşağıdaki durumlarda, bir kuruluşun kalite yönetim sisteminin karşılaması gerekli şartları kapsar:</a:t>
            </a:r>
          </a:p>
          <a:p>
            <a:r>
              <a:rPr lang="tr-TR">
                <a:latin typeface="Verdana" pitchFamily="34" charset="0"/>
              </a:rPr>
              <a:t>a) Müşteri ve uygulanabilir birincil ve ikincil mevzuat şartlarını karşılayan ürünü</a:t>
            </a:r>
            <a:r>
              <a:rPr lang="tr-TR" b="1">
                <a:latin typeface="Verdana" pitchFamily="34" charset="0"/>
              </a:rPr>
              <a:t>, </a:t>
            </a:r>
            <a:r>
              <a:rPr lang="tr-TR">
                <a:latin typeface="Verdana" pitchFamily="34" charset="0"/>
              </a:rPr>
              <a:t>düzenli olarak sağlama yeteneğini göstermeye ihtiyaç duyduğunda,</a:t>
            </a:r>
          </a:p>
          <a:p>
            <a:r>
              <a:rPr lang="tr-TR">
                <a:latin typeface="Verdana" pitchFamily="34" charset="0"/>
              </a:rPr>
              <a:t>b) Sistemin sürekli iyileştirilmesi ve müşteri ve uygulanabilir birincil ve ikincil mevzuat şartlarına uygunluk güvencesi için gereken prosesler dahil sistemi etkin olarak uygulayarak müşteri memnuniyetini artırmayı</a:t>
            </a:r>
          </a:p>
          <a:p>
            <a:r>
              <a:rPr lang="tr-TR">
                <a:latin typeface="Verdana" pitchFamily="34" charset="0"/>
              </a:rPr>
              <a:t>amaçladığında.</a:t>
            </a:r>
            <a:endParaRPr lang="tr-TR" b="1">
              <a:latin typeface="Verdana" pitchFamily="34" charset="0"/>
            </a:endParaRPr>
          </a:p>
          <a:p>
            <a:endParaRPr lang="tr-TR" b="1">
              <a:latin typeface="Verdana" pitchFamily="34" charset="0"/>
            </a:endParaRPr>
          </a:p>
        </p:txBody>
      </p:sp>
      <p:sp>
        <p:nvSpPr>
          <p:cNvPr id="113670" name="Text Box 10"/>
          <p:cNvSpPr txBox="1">
            <a:spLocks noChangeArrowheads="1"/>
          </p:cNvSpPr>
          <p:nvPr/>
        </p:nvSpPr>
        <p:spPr bwMode="auto">
          <a:xfrm>
            <a:off x="1970088" y="2667000"/>
            <a:ext cx="1898650" cy="457200"/>
          </a:xfrm>
          <a:prstGeom prst="rect">
            <a:avLst/>
          </a:prstGeom>
          <a:noFill/>
          <a:ln w="9525">
            <a:noFill/>
            <a:miter lim="800000"/>
            <a:headEnd/>
            <a:tailEnd/>
          </a:ln>
        </p:spPr>
        <p:txBody>
          <a:bodyPr>
            <a:spAutoFit/>
          </a:bodyPr>
          <a:lstStyle/>
          <a:p>
            <a:pPr eaLnBrk="0" hangingPunct="0">
              <a:spcBef>
                <a:spcPct val="50000"/>
              </a:spcBef>
            </a:pPr>
            <a:endParaRPr lang="tr-TR"/>
          </a:p>
        </p:txBody>
      </p:sp>
      <p:sp>
        <p:nvSpPr>
          <p:cNvPr id="119810" name="Rectangle 2"/>
          <p:cNvSpPr>
            <a:spLocks noChangeArrowheads="1"/>
          </p:cNvSpPr>
          <p:nvPr/>
        </p:nvSpPr>
        <p:spPr bwMode="auto">
          <a:xfrm>
            <a:off x="0" y="0"/>
            <a:ext cx="9144000" cy="1143000"/>
          </a:xfrm>
          <a:prstGeom prst="rect">
            <a:avLst/>
          </a:prstGeom>
          <a:solidFill>
            <a:srgbClr val="FF0000"/>
          </a:solidFill>
          <a:ln w="9525">
            <a:noFill/>
            <a:miter lim="800000"/>
            <a:headEnd/>
            <a:tailEnd/>
          </a:ln>
          <a:effectLst/>
        </p:spPr>
        <p:txBody>
          <a:bodyPr anchor="b"/>
          <a:lstStyle/>
          <a:p>
            <a:pPr algn="ctr"/>
            <a:r>
              <a:rPr lang="tr-TR">
                <a:solidFill>
                  <a:schemeClr val="bg1"/>
                </a:solidFill>
                <a:effectLst>
                  <a:outerShdw blurRad="38100" dist="38100" dir="2700000" algn="tl">
                    <a:srgbClr val="000000"/>
                  </a:outerShdw>
                </a:effectLst>
                <a:latin typeface="Verdana" pitchFamily="34" charset="0"/>
              </a:rPr>
              <a:t>1.Kapsam</a:t>
            </a:r>
            <a:br>
              <a:rPr lang="tr-TR">
                <a:solidFill>
                  <a:schemeClr val="bg1"/>
                </a:solidFill>
                <a:effectLst>
                  <a:outerShdw blurRad="38100" dist="38100" dir="2700000" algn="tl">
                    <a:srgbClr val="000000"/>
                  </a:outerShdw>
                </a:effectLst>
                <a:latin typeface="Verdana" pitchFamily="34" charset="0"/>
              </a:rPr>
            </a:br>
            <a:r>
              <a:rPr lang="tr-TR">
                <a:solidFill>
                  <a:schemeClr val="bg1"/>
                </a:solidFill>
                <a:effectLst>
                  <a:outerShdw blurRad="38100" dist="38100" dir="2700000" algn="tl">
                    <a:srgbClr val="000000"/>
                  </a:outerShdw>
                </a:effectLst>
                <a:latin typeface="Verdana" pitchFamily="34" charset="0"/>
              </a:rPr>
              <a:t>1.1. Genel 1/2</a:t>
            </a:r>
            <a:endParaRPr lang="en-AU">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339970" name="4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339971" name="5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40E0B807-8193-47F4-AE4D-F357E37A98A5}" type="slidenum">
              <a:rPr lang="en-US" sz="1400">
                <a:latin typeface="Arial Narrow" pitchFamily="34" charset="0"/>
              </a:rPr>
              <a:pPr algn="r" eaLnBrk="0" hangingPunct="0">
                <a:spcBef>
                  <a:spcPct val="50000"/>
                </a:spcBef>
              </a:pPr>
              <a:t>98</a:t>
            </a:fld>
            <a:endParaRPr lang="en-US" sz="1400">
              <a:latin typeface="Arial Narrow" pitchFamily="34" charset="0"/>
            </a:endParaRPr>
          </a:p>
        </p:txBody>
      </p:sp>
      <p:sp>
        <p:nvSpPr>
          <p:cNvPr id="121858" name="Rectangle 2"/>
          <p:cNvSpPr>
            <a:spLocks noGrp="1" noChangeArrowheads="1"/>
          </p:cNvSpPr>
          <p:nvPr>
            <p:ph type="title" idx="4294967295"/>
          </p:nvPr>
        </p:nvSpPr>
        <p:spPr>
          <a:noFill/>
          <a:effectLst>
            <a:outerShdw dist="13470" dir="2700000" algn="ctr" rotWithShape="0">
              <a:schemeClr val="bg2"/>
            </a:outerShdw>
          </a:effectLst>
        </p:spPr>
        <p:txBody>
          <a:bodyPr lIns="92075" tIns="46038" rIns="92075" bIns="46038" anchor="ctr"/>
          <a:lstStyle/>
          <a:p>
            <a:r>
              <a:rPr lang="en-AU" sz="1600" b="1">
                <a:solidFill>
                  <a:schemeClr val="tx1"/>
                </a:solidFill>
                <a:effectLst>
                  <a:outerShdw blurRad="38100" dist="38100" dir="2700000" algn="tl">
                    <a:srgbClr val="C0C0C0"/>
                  </a:outerShdw>
                </a:effectLst>
                <a:latin typeface="Arial" pitchFamily="34" charset="0"/>
                <a:cs typeface="Arial" pitchFamily="34" charset="0"/>
              </a:rPr>
              <a:t>Kapsam</a:t>
            </a:r>
            <a:br>
              <a:rPr lang="en-AU" sz="1600" b="1">
                <a:solidFill>
                  <a:schemeClr val="tx1"/>
                </a:solidFill>
                <a:effectLst>
                  <a:outerShdw blurRad="38100" dist="38100" dir="2700000" algn="tl">
                    <a:srgbClr val="C0C0C0"/>
                  </a:outerShdw>
                </a:effectLst>
                <a:latin typeface="Arial" pitchFamily="34" charset="0"/>
                <a:cs typeface="Arial" pitchFamily="34" charset="0"/>
              </a:rPr>
            </a:br>
            <a:r>
              <a:rPr lang="tr-TR" sz="1600" b="1">
                <a:solidFill>
                  <a:schemeClr val="tx1"/>
                </a:solidFill>
                <a:effectLst>
                  <a:outerShdw blurRad="38100" dist="38100" dir="2700000" algn="tl">
                    <a:srgbClr val="C0C0C0"/>
                  </a:outerShdw>
                </a:effectLst>
                <a:latin typeface="Arial" pitchFamily="34" charset="0"/>
              </a:rPr>
              <a:t>1.1</a:t>
            </a:r>
            <a:r>
              <a:rPr lang="en-AU" sz="1600" b="1">
                <a:solidFill>
                  <a:schemeClr val="tx1"/>
                </a:solidFill>
                <a:effectLst>
                  <a:outerShdw blurRad="38100" dist="38100" dir="2700000" algn="tl">
                    <a:srgbClr val="C0C0C0"/>
                  </a:outerShdw>
                </a:effectLst>
                <a:cs typeface="Times New Roman" pitchFamily="18" charset="0"/>
              </a:rPr>
              <a:t>  </a:t>
            </a:r>
            <a:r>
              <a:rPr lang="en-AU" sz="1600" b="1">
                <a:solidFill>
                  <a:schemeClr val="tx1"/>
                </a:solidFill>
                <a:effectLst>
                  <a:outerShdw blurRad="38100" dist="38100" dir="2700000" algn="tl">
                    <a:srgbClr val="C0C0C0"/>
                  </a:outerShdw>
                </a:effectLst>
                <a:latin typeface="Arial" pitchFamily="34" charset="0"/>
                <a:cs typeface="Arial" pitchFamily="34" charset="0"/>
              </a:rPr>
              <a:t>Genel</a:t>
            </a:r>
            <a:endParaRPr lang="en-AU" sz="1600" b="1" i="1">
              <a:solidFill>
                <a:schemeClr val="tx1"/>
              </a:solidFill>
              <a:effectLst>
                <a:outerShdw blurRad="38100" dist="38100" dir="2700000" algn="tl">
                  <a:srgbClr val="C0C0C0"/>
                </a:outerShdw>
              </a:effectLst>
              <a:latin typeface="Arial" pitchFamily="34" charset="0"/>
              <a:cs typeface="Arial" pitchFamily="34" charset="0"/>
            </a:endParaRPr>
          </a:p>
        </p:txBody>
      </p:sp>
      <p:sp>
        <p:nvSpPr>
          <p:cNvPr id="121859" name="Rectangle 3"/>
          <p:cNvSpPr>
            <a:spLocks noChangeArrowheads="1"/>
          </p:cNvSpPr>
          <p:nvPr/>
        </p:nvSpPr>
        <p:spPr bwMode="auto">
          <a:xfrm>
            <a:off x="827088" y="1143000"/>
            <a:ext cx="7345362" cy="3743325"/>
          </a:xfrm>
          <a:prstGeom prst="rect">
            <a:avLst/>
          </a:prstGeom>
          <a:noFill/>
          <a:ln w="12700">
            <a:noFill/>
            <a:miter lim="800000"/>
            <a:headEnd type="none" w="sm" len="sm"/>
            <a:tailEnd type="none" w="sm" len="sm"/>
          </a:ln>
          <a:effectLst/>
        </p:spPr>
        <p:txBody>
          <a:bodyPr>
            <a:spAutoFit/>
          </a:bodyPr>
          <a:lstStyle/>
          <a:p>
            <a:r>
              <a:rPr lang="tr-TR" b="1">
                <a:latin typeface="Verdana" pitchFamily="34" charset="0"/>
              </a:rPr>
              <a:t>Not 1 </a:t>
            </a:r>
            <a:r>
              <a:rPr lang="tr-TR">
                <a:latin typeface="Verdana" pitchFamily="34" charset="0"/>
              </a:rPr>
              <a:t>- Bu Standard’da “ürün “ terimi ile yalnızca aşağıdakiler kastedilmiştir:</a:t>
            </a:r>
          </a:p>
          <a:p>
            <a:r>
              <a:rPr lang="tr-TR">
                <a:latin typeface="Verdana" pitchFamily="34" charset="0"/>
              </a:rPr>
              <a:t>a) Müşteri için amaçlanan veya müşteri tarafından talep edilen ürün,</a:t>
            </a:r>
          </a:p>
          <a:p>
            <a:r>
              <a:rPr lang="tr-TR">
                <a:latin typeface="Verdana" pitchFamily="34" charset="0"/>
              </a:rPr>
              <a:t>b) Ürün gerçekleştirme prosesleri sonucunda oluşan amaçlanmış herhangi bir çıktı için kullanılabilir</a:t>
            </a:r>
            <a:r>
              <a:rPr lang="tr-TR" b="1">
                <a:latin typeface="Verdana" pitchFamily="34" charset="0"/>
              </a:rPr>
              <a:t>.</a:t>
            </a:r>
          </a:p>
          <a:p>
            <a:endParaRPr lang="tr-TR" b="1">
              <a:latin typeface="Verdana" pitchFamily="34" charset="0"/>
            </a:endParaRPr>
          </a:p>
          <a:p>
            <a:r>
              <a:rPr lang="tr-TR" b="1">
                <a:latin typeface="Verdana" pitchFamily="34" charset="0"/>
              </a:rPr>
              <a:t>Not 2 - </a:t>
            </a:r>
            <a:r>
              <a:rPr lang="tr-TR">
                <a:latin typeface="Verdana" pitchFamily="34" charset="0"/>
              </a:rPr>
              <a:t>Birincil ve ikincil mevzuat şartları yasal şartlar olarak da ifade edilebilir.</a:t>
            </a:r>
            <a:endParaRPr lang="tr-TR" b="1">
              <a:latin typeface="Verdana" pitchFamily="34" charset="0"/>
            </a:endParaRPr>
          </a:p>
        </p:txBody>
      </p:sp>
      <p:sp>
        <p:nvSpPr>
          <p:cNvPr id="339974" name="Text Box 10"/>
          <p:cNvSpPr txBox="1">
            <a:spLocks noChangeArrowheads="1"/>
          </p:cNvSpPr>
          <p:nvPr/>
        </p:nvSpPr>
        <p:spPr bwMode="auto">
          <a:xfrm>
            <a:off x="1970088" y="2667000"/>
            <a:ext cx="1898650" cy="457200"/>
          </a:xfrm>
          <a:prstGeom prst="rect">
            <a:avLst/>
          </a:prstGeom>
          <a:noFill/>
          <a:ln w="9525">
            <a:noFill/>
            <a:miter lim="800000"/>
            <a:headEnd/>
            <a:tailEnd/>
          </a:ln>
        </p:spPr>
        <p:txBody>
          <a:bodyPr>
            <a:spAutoFit/>
          </a:bodyPr>
          <a:lstStyle/>
          <a:p>
            <a:pPr eaLnBrk="0" hangingPunct="0">
              <a:spcBef>
                <a:spcPct val="50000"/>
              </a:spcBef>
            </a:pPr>
            <a:endParaRPr lang="tr-TR"/>
          </a:p>
        </p:txBody>
      </p:sp>
      <p:sp>
        <p:nvSpPr>
          <p:cNvPr id="119810" name="Rectangle 2"/>
          <p:cNvSpPr>
            <a:spLocks noChangeArrowheads="1"/>
          </p:cNvSpPr>
          <p:nvPr/>
        </p:nvSpPr>
        <p:spPr bwMode="auto">
          <a:xfrm>
            <a:off x="0" y="0"/>
            <a:ext cx="9144000" cy="1143000"/>
          </a:xfrm>
          <a:prstGeom prst="rect">
            <a:avLst/>
          </a:prstGeom>
          <a:solidFill>
            <a:srgbClr val="FF0000"/>
          </a:solidFill>
          <a:ln w="9525">
            <a:noFill/>
            <a:miter lim="800000"/>
            <a:headEnd/>
            <a:tailEnd/>
          </a:ln>
          <a:effectLst/>
        </p:spPr>
        <p:txBody>
          <a:bodyPr anchor="b"/>
          <a:lstStyle/>
          <a:p>
            <a:pPr algn="ctr"/>
            <a:r>
              <a:rPr lang="tr-TR">
                <a:solidFill>
                  <a:schemeClr val="bg1"/>
                </a:solidFill>
                <a:effectLst>
                  <a:outerShdw blurRad="38100" dist="38100" dir="2700000" algn="tl">
                    <a:srgbClr val="000000"/>
                  </a:outerShdw>
                </a:effectLst>
                <a:latin typeface="Verdana" pitchFamily="34" charset="0"/>
              </a:rPr>
              <a:t>1.Kapsam</a:t>
            </a:r>
            <a:br>
              <a:rPr lang="tr-TR">
                <a:solidFill>
                  <a:schemeClr val="bg1"/>
                </a:solidFill>
                <a:effectLst>
                  <a:outerShdw blurRad="38100" dist="38100" dir="2700000" algn="tl">
                    <a:srgbClr val="000000"/>
                  </a:outerShdw>
                </a:effectLst>
                <a:latin typeface="Verdana" pitchFamily="34" charset="0"/>
              </a:rPr>
            </a:br>
            <a:r>
              <a:rPr lang="tr-TR">
                <a:solidFill>
                  <a:schemeClr val="bg1"/>
                </a:solidFill>
                <a:effectLst>
                  <a:outerShdw blurRad="38100" dist="38100" dir="2700000" algn="tl">
                    <a:srgbClr val="000000"/>
                  </a:outerShdw>
                </a:effectLst>
                <a:latin typeface="Verdana" pitchFamily="34" charset="0"/>
              </a:rPr>
              <a:t>1.1. Genel 2/2</a:t>
            </a:r>
            <a:endParaRPr lang="en-AU">
              <a:solidFill>
                <a:schemeClr val="bg1"/>
              </a:solidFill>
              <a:effectLst>
                <a:outerShdw blurRad="38100" dist="38100" dir="2700000" algn="tl">
                  <a:srgbClr val="000000"/>
                </a:outerShdw>
              </a:effectLst>
              <a:latin typeface="Verdana" pitchFamily="34" charset="0"/>
            </a:endParaRPr>
          </a:p>
        </p:txBody>
      </p:sp>
    </p:spTree>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ltbilgi Yer Tutucusu"/>
          <p:cNvSpPr>
            <a:spLocks noGrp="1"/>
          </p:cNvSpPr>
          <p:nvPr>
            <p:ph type="ftr" sz="quarter" idx="10"/>
          </p:nvPr>
        </p:nvSpPr>
        <p:spPr/>
        <p:txBody>
          <a:bodyPr/>
          <a:lstStyle/>
          <a:p>
            <a:endParaRPr lang="tr-TR"/>
          </a:p>
          <a:p>
            <a:endParaRPr lang="tr-TR"/>
          </a:p>
          <a:p>
            <a:r>
              <a:rPr lang="en-US"/>
              <a:t>©</a:t>
            </a:r>
            <a:r>
              <a:rPr lang="tr-TR"/>
              <a:t>2009 Türk Standardları Enstitüsü</a:t>
            </a:r>
          </a:p>
        </p:txBody>
      </p:sp>
      <p:sp>
        <p:nvSpPr>
          <p:cNvPr id="115714" name="3 Altbilgi Yer Tutucusu"/>
          <p:cNvSpPr txBox="1">
            <a:spLocks noGrp="1"/>
          </p:cNvSpPr>
          <p:nvPr/>
        </p:nvSpPr>
        <p:spPr bwMode="auto">
          <a:xfrm>
            <a:off x="3663950" y="6248400"/>
            <a:ext cx="2895600" cy="457200"/>
          </a:xfrm>
          <a:prstGeom prst="rect">
            <a:avLst/>
          </a:prstGeom>
          <a:noFill/>
          <a:ln w="9525">
            <a:noFill/>
            <a:miter lim="800000"/>
            <a:headEnd/>
            <a:tailEnd/>
          </a:ln>
        </p:spPr>
        <p:txBody>
          <a:bodyPr/>
          <a:lstStyle/>
          <a:p>
            <a:pPr algn="ctr" eaLnBrk="0" hangingPunct="0">
              <a:spcBef>
                <a:spcPct val="50000"/>
              </a:spcBef>
            </a:pPr>
            <a:r>
              <a:rPr lang="en-US" sz="1400">
                <a:latin typeface="Arial Narrow" pitchFamily="34" charset="0"/>
              </a:rPr>
              <a:t>TÜRK STANDARDLARI ENSTİTÜSÜ</a:t>
            </a:r>
          </a:p>
        </p:txBody>
      </p:sp>
      <p:sp>
        <p:nvSpPr>
          <p:cNvPr id="115715" name="4 Slayt Numarası Yer Tutucusu"/>
          <p:cNvSpPr txBox="1">
            <a:spLocks noGrp="1"/>
          </p:cNvSpPr>
          <p:nvPr/>
        </p:nvSpPr>
        <p:spPr bwMode="auto">
          <a:xfrm>
            <a:off x="7092950" y="6248400"/>
            <a:ext cx="1905000" cy="457200"/>
          </a:xfrm>
          <a:prstGeom prst="rect">
            <a:avLst/>
          </a:prstGeom>
          <a:noFill/>
          <a:ln w="9525">
            <a:noFill/>
            <a:miter lim="800000"/>
            <a:headEnd/>
            <a:tailEnd/>
          </a:ln>
        </p:spPr>
        <p:txBody>
          <a:bodyPr/>
          <a:lstStyle/>
          <a:p>
            <a:pPr algn="r" eaLnBrk="0" hangingPunct="0">
              <a:spcBef>
                <a:spcPct val="50000"/>
              </a:spcBef>
            </a:pPr>
            <a:fld id="{C4C0FFAE-940F-496E-8C01-C33B70A4A0A8}" type="slidenum">
              <a:rPr lang="en-US" sz="1400">
                <a:latin typeface="Arial Narrow" pitchFamily="34" charset="0"/>
              </a:rPr>
              <a:pPr algn="r" eaLnBrk="0" hangingPunct="0">
                <a:spcBef>
                  <a:spcPct val="50000"/>
                </a:spcBef>
              </a:pPr>
              <a:t>99</a:t>
            </a:fld>
            <a:endParaRPr lang="en-US" sz="1400">
              <a:latin typeface="Arial Narrow" pitchFamily="34" charset="0"/>
            </a:endParaRPr>
          </a:p>
        </p:txBody>
      </p:sp>
      <p:sp>
        <p:nvSpPr>
          <p:cNvPr id="138242" name="Rectangle 2"/>
          <p:cNvSpPr>
            <a:spLocks noGrp="1" noChangeArrowheads="1"/>
          </p:cNvSpPr>
          <p:nvPr>
            <p:ph type="title" idx="4294967295"/>
          </p:nvPr>
        </p:nvSpPr>
        <p:spPr>
          <a:xfrm>
            <a:off x="0" y="0"/>
            <a:ext cx="9144000" cy="1371600"/>
          </a:xfrm>
        </p:spPr>
        <p:txBody>
          <a:bodyPr/>
          <a:lstStyle/>
          <a:p>
            <a:r>
              <a:rPr lang="tr-TR" sz="2000">
                <a:effectLst>
                  <a:outerShdw blurRad="38100" dist="38100" dir="2700000" algn="tl">
                    <a:srgbClr val="000000"/>
                  </a:outerShdw>
                </a:effectLst>
              </a:rPr>
              <a:t>TS-EN ISO 9001:2000</a:t>
            </a:r>
            <a:r>
              <a:rPr lang="tr-TR">
                <a:effectLst>
                  <a:outerShdw blurRad="38100" dist="38100" dir="2700000" algn="tl">
                    <a:srgbClr val="000000"/>
                  </a:outerShdw>
                </a:effectLst>
              </a:rPr>
              <a:t>  “Kalite </a:t>
            </a:r>
            <a:r>
              <a:rPr lang="tr-TR" sz="2000">
                <a:effectLst>
                  <a:outerShdw blurRad="38100" dist="38100" dir="2700000" algn="tl">
                    <a:srgbClr val="000000"/>
                  </a:outerShdw>
                </a:effectLst>
              </a:rPr>
              <a:t>Yönetim Sistemi – Şartlar” Standardı</a:t>
            </a:r>
            <a:endParaRPr lang="en-AU">
              <a:effectLst>
                <a:outerShdw blurRad="38100" dist="38100" dir="2700000" algn="tl">
                  <a:srgbClr val="000000"/>
                </a:outerShdw>
              </a:effectLst>
            </a:endParaRPr>
          </a:p>
        </p:txBody>
      </p:sp>
      <p:sp>
        <p:nvSpPr>
          <p:cNvPr id="115717" name="Text Box 3"/>
          <p:cNvSpPr txBox="1">
            <a:spLocks noChangeArrowheads="1"/>
          </p:cNvSpPr>
          <p:nvPr/>
        </p:nvSpPr>
        <p:spPr bwMode="auto">
          <a:xfrm>
            <a:off x="539750" y="1773238"/>
            <a:ext cx="7948613" cy="4065587"/>
          </a:xfrm>
          <a:prstGeom prst="rect">
            <a:avLst/>
          </a:prstGeom>
          <a:noFill/>
          <a:ln w="9525">
            <a:noFill/>
            <a:miter lim="800000"/>
            <a:headEnd/>
            <a:tailEnd/>
          </a:ln>
        </p:spPr>
        <p:txBody>
          <a:bodyPr>
            <a:spAutoFit/>
          </a:bodyPr>
          <a:lstStyle/>
          <a:p>
            <a:pPr algn="just" eaLnBrk="0" hangingPunct="0">
              <a:lnSpc>
                <a:spcPct val="110000"/>
              </a:lnSpc>
              <a:buFontTx/>
              <a:buChar char="•"/>
            </a:pPr>
            <a:r>
              <a:rPr lang="tr-TR" sz="2800">
                <a:solidFill>
                  <a:srgbClr val="3333CC"/>
                </a:solidFill>
              </a:rPr>
              <a:t>Müşteri şartları,</a:t>
            </a:r>
          </a:p>
          <a:p>
            <a:pPr algn="just" eaLnBrk="0" hangingPunct="0">
              <a:lnSpc>
                <a:spcPct val="110000"/>
              </a:lnSpc>
              <a:buFontTx/>
              <a:buChar char="•"/>
            </a:pPr>
            <a:r>
              <a:rPr lang="tr-TR" sz="2800">
                <a:solidFill>
                  <a:srgbClr val="3333CC"/>
                </a:solidFill>
              </a:rPr>
              <a:t>Ürünle ilgili uygulanabilir yasal şartlar(mevzuat),</a:t>
            </a:r>
          </a:p>
          <a:p>
            <a:pPr algn="just" eaLnBrk="0" hangingPunct="0">
              <a:lnSpc>
                <a:spcPct val="110000"/>
              </a:lnSpc>
              <a:buFontTx/>
              <a:buChar char="•"/>
            </a:pPr>
            <a:r>
              <a:rPr lang="tr-TR" sz="2800">
                <a:solidFill>
                  <a:srgbClr val="3333CC"/>
                </a:solidFill>
              </a:rPr>
              <a:t>Sistemin sürekli iyileştirilmesi ve yasal şartlara uyma güvencesi için proseslerin belirlenmesi,</a:t>
            </a:r>
          </a:p>
          <a:p>
            <a:pPr eaLnBrk="0" hangingPunct="0">
              <a:lnSpc>
                <a:spcPct val="110000"/>
              </a:lnSpc>
              <a:buFontTx/>
              <a:buChar char="•"/>
            </a:pPr>
            <a:r>
              <a:rPr lang="tr-TR" sz="2800">
                <a:solidFill>
                  <a:srgbClr val="3333CC"/>
                </a:solidFill>
              </a:rPr>
              <a:t>Sistemin etkin olarak uygulanması yoluyla  müşteri memnuniyetinin arttırılması amacına yöneldiği </a:t>
            </a:r>
          </a:p>
          <a:p>
            <a:pPr eaLnBrk="0" hangingPunct="0">
              <a:lnSpc>
                <a:spcPct val="110000"/>
              </a:lnSpc>
            </a:pPr>
            <a:r>
              <a:rPr lang="tr-TR" sz="2800">
                <a:solidFill>
                  <a:srgbClr val="3333CC"/>
                </a:solidFill>
              </a:rPr>
              <a:t>yerlerde kalite yönetim sistemi için şartları belirtir.</a:t>
            </a:r>
          </a:p>
          <a:p>
            <a:pPr eaLnBrk="0" hangingPunct="0">
              <a:lnSpc>
                <a:spcPct val="110000"/>
              </a:lnSpc>
              <a:spcBef>
                <a:spcPct val="50000"/>
              </a:spcBef>
            </a:pPr>
            <a:endParaRPr lang="en-AU" sz="2800">
              <a:solidFill>
                <a:srgbClr val="3333CC"/>
              </a:solidFill>
            </a:endParaRPr>
          </a:p>
        </p:txBody>
      </p:sp>
    </p:spTree>
  </p:cSld>
  <p:clrMapOvr>
    <a:masterClrMapping/>
  </p:clrMapOvr>
  <p:transition spd="med"/>
</p:sld>
</file>

<file path=ppt/theme/theme1.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Verdana"/>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613</TotalTime>
  <Words>13653</Words>
  <Application>Microsoft Office PowerPoint</Application>
  <PresentationFormat>Ekran Gösterisi (4:3)</PresentationFormat>
  <Paragraphs>3046</Paragraphs>
  <Slides>294</Slides>
  <Notes>5</Notes>
  <HiddenSlides>0</HiddenSlides>
  <MMClips>0</MMClips>
  <ScaleCrop>false</ScaleCrop>
  <HeadingPairs>
    <vt:vector size="8" baseType="variant">
      <vt:variant>
        <vt:lpstr>Kullanılan Yazı Tipleri</vt:lpstr>
      </vt:variant>
      <vt:variant>
        <vt:i4>10</vt:i4>
      </vt:variant>
      <vt:variant>
        <vt:lpstr>Tema</vt:lpstr>
      </vt:variant>
      <vt:variant>
        <vt:i4>1</vt:i4>
      </vt:variant>
      <vt:variant>
        <vt:lpstr>Katıştırılmış OLE Hizmet Programları</vt:lpstr>
      </vt:variant>
      <vt:variant>
        <vt:i4>5</vt:i4>
      </vt:variant>
      <vt:variant>
        <vt:lpstr>Slayt Başlıkları</vt:lpstr>
      </vt:variant>
      <vt:variant>
        <vt:i4>294</vt:i4>
      </vt:variant>
    </vt:vector>
  </HeadingPairs>
  <TitlesOfParts>
    <vt:vector size="310" baseType="lpstr">
      <vt:lpstr>Times New Roman</vt:lpstr>
      <vt:lpstr>Verdana</vt:lpstr>
      <vt:lpstr>Wingdings</vt:lpstr>
      <vt:lpstr>Arial</vt:lpstr>
      <vt:lpstr>Tahoma</vt:lpstr>
      <vt:lpstr>Arial Narrow</vt:lpstr>
      <vt:lpstr>Symbol</vt:lpstr>
      <vt:lpstr>Monotype Sorts</vt:lpstr>
      <vt:lpstr>Arial Tur</vt:lpstr>
      <vt:lpstr>Impact</vt:lpstr>
      <vt:lpstr>Level</vt:lpstr>
      <vt:lpstr>Microsoft Word Belgesi</vt:lpstr>
      <vt:lpstr>Microsoft Clip Gallery</vt:lpstr>
      <vt:lpstr>Microsoft Graph 97 Chart</vt:lpstr>
      <vt:lpstr>MS Organization Chart 2.0</vt:lpstr>
      <vt:lpstr>Microsoft Word Document</vt:lpstr>
      <vt:lpstr>Slayt 1</vt:lpstr>
      <vt:lpstr>    TÜRK STANDARDLARI ENSTİTÜSÜ</vt:lpstr>
      <vt:lpstr>TÜRK STANDARDLARI ENSİTÜSÜ  HİZMET ALANLARI</vt:lpstr>
      <vt:lpstr> YÖNETİM SİSTEMLERİ</vt:lpstr>
      <vt:lpstr>PERSONEL VE SİSTEM BELGELENDİRME FAALİYETLERİ AKREDİTASYON ÇALIŞMALARI</vt:lpstr>
      <vt:lpstr>PERSONEL BELGELENDİRME </vt:lpstr>
      <vt:lpstr>EĞİTİMLER</vt:lpstr>
      <vt:lpstr>Bu Eğitimde Hedeflenenler</vt:lpstr>
      <vt:lpstr>EĞİTİM PROGRAMI</vt:lpstr>
      <vt:lpstr>EĞİTİM PROGRAMI</vt:lpstr>
      <vt:lpstr>KALİTE</vt:lpstr>
      <vt:lpstr>Slayt 12</vt:lpstr>
      <vt:lpstr>Kalite Yönetim Sistemi Nedir? </vt:lpstr>
      <vt:lpstr>Slayt 14</vt:lpstr>
      <vt:lpstr>Slayt 15</vt:lpstr>
      <vt:lpstr>KALİTE PLANLAMASI </vt:lpstr>
      <vt:lpstr>KALİTE İYİLEŞTİRMESİ </vt:lpstr>
      <vt:lpstr>ETKİNLİK</vt:lpstr>
      <vt:lpstr>VERİMLİLİK</vt:lpstr>
      <vt:lpstr>PROSES</vt:lpstr>
      <vt:lpstr>ÜRÜN</vt:lpstr>
      <vt:lpstr>ÜRÜN</vt:lpstr>
      <vt:lpstr>ÜRÜN</vt:lpstr>
      <vt:lpstr>ÜRÜN</vt:lpstr>
      <vt:lpstr>MÜŞTERİ MEMNUNİYETİ </vt:lpstr>
      <vt:lpstr>TASARIM VE GELİŞTİRME </vt:lpstr>
      <vt:lpstr>TEDARİKÇİ</vt:lpstr>
      <vt:lpstr>KURULUŞ</vt:lpstr>
      <vt:lpstr>MÜŞTERİ</vt:lpstr>
      <vt:lpstr>İLGİLİ TARAF</vt:lpstr>
      <vt:lpstr>ÇALIŞMA ORTAMI</vt:lpstr>
      <vt:lpstr>KALİTENİN TEMİNİNDE AŞAMALAR</vt:lpstr>
      <vt:lpstr>KALİTE YAKLAŞIMLARI-1  TEPKİSEL YAKLAŞIM</vt:lpstr>
      <vt:lpstr>  ÖNLEYİCİ SİSTEM YAKLAŞIMI</vt:lpstr>
      <vt:lpstr>KALİTE VE VERİMLİLİK</vt:lpstr>
      <vt:lpstr>Slayt 36</vt:lpstr>
      <vt:lpstr>Slayt 37</vt:lpstr>
      <vt:lpstr>KALİTE GELECEKTİR !...-2</vt:lpstr>
      <vt:lpstr>KALİTE GELECEKTİR !...-3</vt:lpstr>
      <vt:lpstr>KALİTE GELECEKTİR !...-4</vt:lpstr>
      <vt:lpstr>KALİTE GELECEKTİR !...-5</vt:lpstr>
      <vt:lpstr>Slayt 42</vt:lpstr>
      <vt:lpstr>Slayt 43</vt:lpstr>
      <vt:lpstr>Slayt 44</vt:lpstr>
      <vt:lpstr>Slayt 45</vt:lpstr>
      <vt:lpstr>Slayt 46</vt:lpstr>
      <vt:lpstr>KALİTE MALİYETLERİ VE ÖRNEKLER</vt:lpstr>
      <vt:lpstr>Slayt 48</vt:lpstr>
      <vt:lpstr>Slayt 49</vt:lpstr>
      <vt:lpstr>Kalite Yönetim Prensipleri</vt:lpstr>
      <vt:lpstr>1-MÜŞTERİ ODAKLILIK</vt:lpstr>
      <vt:lpstr>Uygulama</vt:lpstr>
      <vt:lpstr>2-LİDERLİK</vt:lpstr>
      <vt:lpstr>Uygulama</vt:lpstr>
      <vt:lpstr>3-ÇALIŞANLARIN KATILIMI</vt:lpstr>
      <vt:lpstr>Uygulama</vt:lpstr>
      <vt:lpstr>4-PROSES YAKLAŞIMI</vt:lpstr>
      <vt:lpstr>Uygulama</vt:lpstr>
      <vt:lpstr>5-YÖNETİMDE SİSTEM YAKLAŞIMI</vt:lpstr>
      <vt:lpstr>Uygulama</vt:lpstr>
      <vt:lpstr>6-SÜREKLİ  İYİLEŞTİRME</vt:lpstr>
      <vt:lpstr>Uygulama</vt:lpstr>
      <vt:lpstr>7-VERİLERE DAYALI KARAR VERME YAKLAŞIMI</vt:lpstr>
      <vt:lpstr>Uygulama</vt:lpstr>
      <vt:lpstr>8-TEDARİKÇİLERLE KARŞILIKLI FAYDAYA DAYANAN İLİŞKİLER</vt:lpstr>
      <vt:lpstr>Uygulama</vt:lpstr>
      <vt:lpstr>TS-EN ISO 9000 STANDARDLAR  SERİSİ</vt:lpstr>
      <vt:lpstr>TS-EN ISO 9000...</vt:lpstr>
      <vt:lpstr>Standardın Amacı Nedir?</vt:lpstr>
      <vt:lpstr>TS-EN ISO 9000 Ne Değildir?</vt:lpstr>
      <vt:lpstr>TS-EN ISO 9001:2008 Serisi Standardlar</vt:lpstr>
      <vt:lpstr>STANDARDLARIN YAPISI-1</vt:lpstr>
      <vt:lpstr>STANDARDLARIN YAPISI-2</vt:lpstr>
      <vt:lpstr>STANDARDLARIN YAPISI-3</vt:lpstr>
      <vt:lpstr>YAPI</vt:lpstr>
      <vt:lpstr>Slayt 76</vt:lpstr>
      <vt:lpstr>Slayt 77</vt:lpstr>
      <vt:lpstr>Slayt 78</vt:lpstr>
      <vt:lpstr>Slayt 79</vt:lpstr>
      <vt:lpstr>Slayt 80</vt:lpstr>
      <vt:lpstr>TERMİNOLOJİ </vt:lpstr>
      <vt:lpstr>DOKÜMANTASYON </vt:lpstr>
      <vt:lpstr>Uygunluktan Performansa TS-EN ISO 9000’in Evrimi </vt:lpstr>
      <vt:lpstr>Uygunluktan Performansa ISO 9000’in Evrimi </vt:lpstr>
      <vt:lpstr>Slayt 85</vt:lpstr>
      <vt:lpstr>Hariç Tutma İmkanları-1</vt:lpstr>
      <vt:lpstr>Hariç Tutma İmkanları-2</vt:lpstr>
      <vt:lpstr>Hariç Tutma İmkanları-3</vt:lpstr>
      <vt:lpstr>Hangi elemanlar hariç tutulabilir?</vt:lpstr>
      <vt:lpstr>Hangi elemanlar hariç tutulamaz ?</vt:lpstr>
      <vt:lpstr>Muhtemel Hariç Tutmalar</vt:lpstr>
      <vt:lpstr>Hariç Tutulamayacak Şartlar-1</vt:lpstr>
      <vt:lpstr>Hariç Tutulamayacak Şartlar-2</vt:lpstr>
      <vt:lpstr>YÖNETİMDE SİSTEM YAKLAŞIMI</vt:lpstr>
      <vt:lpstr>Yönetimde Sistem Yaklaşımı</vt:lpstr>
      <vt:lpstr> Kalite Yönetim Sistemleri - Şartlar </vt:lpstr>
      <vt:lpstr>Kapsam 1.1  Genel</vt:lpstr>
      <vt:lpstr>Kapsam 1.1  Genel</vt:lpstr>
      <vt:lpstr>TS-EN ISO 9001:2000  “Kalite Yönetim Sistemi – Şartlar” Standardı</vt:lpstr>
      <vt:lpstr>Slayt 100</vt:lpstr>
      <vt:lpstr>Slayt 101</vt:lpstr>
      <vt:lpstr>Slayt 102</vt:lpstr>
      <vt:lpstr>Slayt 103</vt:lpstr>
      <vt:lpstr>3. Terimler ve Tarifler</vt:lpstr>
      <vt:lpstr>GÜN SONU</vt:lpstr>
      <vt:lpstr>4.Kalite Yönetim Sistemi 4.1 Genel Şartlar 1/5</vt:lpstr>
      <vt:lpstr>4.Kalite Yönetim Sistemi 4.1 Genel Şartlar 2/5</vt:lpstr>
      <vt:lpstr>4.Kalite Yönetim Sistemi 4.1 Genel Şartlar 3/5</vt:lpstr>
      <vt:lpstr>Slayt 109</vt:lpstr>
      <vt:lpstr>Slayt 110</vt:lpstr>
      <vt:lpstr>Slayt 111</vt:lpstr>
      <vt:lpstr>TS-EN ISO 9001:2008 PROSES MODELİ</vt:lpstr>
      <vt:lpstr>  Proses Yaklaşımı </vt:lpstr>
      <vt:lpstr>Slayt 114</vt:lpstr>
      <vt:lpstr>Slayt 115</vt:lpstr>
      <vt:lpstr>Slayt 116</vt:lpstr>
      <vt:lpstr>Slayt 117</vt:lpstr>
      <vt:lpstr>Slayt 118</vt:lpstr>
      <vt:lpstr>Slayt 119</vt:lpstr>
      <vt:lpstr>Slayt 120</vt:lpstr>
      <vt:lpstr>Proses yaklaşımı basamakları</vt:lpstr>
      <vt:lpstr>Proses Yaklaşımının Faydaları</vt:lpstr>
      <vt:lpstr>Slayt 123</vt:lpstr>
      <vt:lpstr>Slayt 124</vt:lpstr>
      <vt:lpstr>Slayt 125</vt:lpstr>
      <vt:lpstr>Slayt 126</vt:lpstr>
      <vt:lpstr>Slayt 127</vt:lpstr>
      <vt:lpstr>Dokümantasyon şartları olarak</vt:lpstr>
      <vt:lpstr>Kalite Yönetim Sistemi doküman çeşitliliği,</vt:lpstr>
      <vt:lpstr>Doküman Nedir?</vt:lpstr>
      <vt:lpstr>Dokümantasyon ortamları</vt:lpstr>
      <vt:lpstr>Prosedürler</vt:lpstr>
      <vt:lpstr>Prosedür Nasıl Olmalı?</vt:lpstr>
      <vt:lpstr>KALİTE PLANLARI</vt:lpstr>
      <vt:lpstr>İş talimatı nasıl oluşturulur ?</vt:lpstr>
      <vt:lpstr>4.2.2 Kalite El kitabı</vt:lpstr>
      <vt:lpstr>Kalite El kitabı</vt:lpstr>
      <vt:lpstr>4.2.3 Dokümanların Kontrolu</vt:lpstr>
      <vt:lpstr>4.2.3 Dokümanların Kontrolu</vt:lpstr>
      <vt:lpstr>Slayt 140</vt:lpstr>
      <vt:lpstr>Slayt 141</vt:lpstr>
      <vt:lpstr>4.2.4 Kayıtların Kontrolu</vt:lpstr>
      <vt:lpstr>Kayıtların kontrolu prosedürü, kayıtların;</vt:lpstr>
      <vt:lpstr>Slayt 144</vt:lpstr>
      <vt:lpstr>5. Yönetim Sorumluluğu 5.1. Yönetimin Taahhütü </vt:lpstr>
      <vt:lpstr>5. Yönetim Sorumluluğu 5.1. Yönetimin Taahhütü </vt:lpstr>
      <vt:lpstr>5.2. Müşteri Odaklılık</vt:lpstr>
      <vt:lpstr>Müşteri Odaklılık</vt:lpstr>
      <vt:lpstr>5.3. Kalite Politikası</vt:lpstr>
      <vt:lpstr>Amaç, Politika, Hedef, Strateji ......</vt:lpstr>
      <vt:lpstr>Slayt 151</vt:lpstr>
      <vt:lpstr>Hangi konular ele alınabilir ?</vt:lpstr>
      <vt:lpstr>Kalite Politikası Örneği</vt:lpstr>
      <vt:lpstr>Slayt 154</vt:lpstr>
      <vt:lpstr>Kalite Hedefleri</vt:lpstr>
      <vt:lpstr>HEDEFLER</vt:lpstr>
      <vt:lpstr>Slayt 157</vt:lpstr>
      <vt:lpstr>Slayt 158</vt:lpstr>
      <vt:lpstr>Slayt 159</vt:lpstr>
      <vt:lpstr>Slayt 160</vt:lpstr>
      <vt:lpstr>Slayt 161</vt:lpstr>
      <vt:lpstr>Slayt 162</vt:lpstr>
      <vt:lpstr>İletişim</vt:lpstr>
      <vt:lpstr>Slayt 164</vt:lpstr>
      <vt:lpstr>İLETİŞİM YÖNTEMLERİ-1</vt:lpstr>
      <vt:lpstr>İLETİŞİM YÖNTEMLERİ-2</vt:lpstr>
      <vt:lpstr>Slayt 167</vt:lpstr>
      <vt:lpstr>Slayt 168</vt:lpstr>
      <vt:lpstr>Slayt 169</vt:lpstr>
      <vt:lpstr>PRATİK ÇALIŞMA-1 GÜN SONU</vt:lpstr>
      <vt:lpstr>Slayt 171</vt:lpstr>
      <vt:lpstr>Slayt 172</vt:lpstr>
      <vt:lpstr> </vt:lpstr>
      <vt:lpstr>Slayt 174</vt:lpstr>
      <vt:lpstr>Slayt 175</vt:lpstr>
      <vt:lpstr>7.Ürün Gerçekleştirme 7.1.Ürün Gerçekleştirmenin Planlanması</vt:lpstr>
      <vt:lpstr>Slayt 177</vt:lpstr>
      <vt:lpstr>Slayt 178</vt:lpstr>
      <vt:lpstr>Ürün Gerçekleştirmenin Planlanması</vt:lpstr>
      <vt:lpstr>Ürün Gerçekleştirmenin Planlanması</vt:lpstr>
      <vt:lpstr>Slayt 181</vt:lpstr>
      <vt:lpstr>Slayt 182</vt:lpstr>
      <vt:lpstr>Slayt 183</vt:lpstr>
      <vt:lpstr>Slayt 184</vt:lpstr>
      <vt:lpstr>Slayt 185</vt:lpstr>
      <vt:lpstr>7.2.2.Ürüne İlişkin Şartların Gözden Geçirilmesi</vt:lpstr>
      <vt:lpstr>7.2.3. Müşteri ile İletişim</vt:lpstr>
      <vt:lpstr>Müşteri Düşüncelerine Ulaşabilmek İçin</vt:lpstr>
      <vt:lpstr>7.3. Tasarım ve Geliştirme 7.3.1. Tasarım ve Geliştirmenin Planlaması</vt:lpstr>
      <vt:lpstr>7.3.1. Tasarım ve Geliştirmenin Planlaması</vt:lpstr>
      <vt:lpstr>Tasarım ve Geliştirme Planlaması;</vt:lpstr>
      <vt:lpstr>Kuruluş birimler arası teknik ilişkiler için; </vt:lpstr>
      <vt:lpstr>7.3.2. Tasarım ve Geliştirme Girdileri</vt:lpstr>
      <vt:lpstr>7.3.2. Tasarım ve Geliştirme Girdileri</vt:lpstr>
      <vt:lpstr>Tasarım Girdileri Tipik Olarak;</vt:lpstr>
      <vt:lpstr>Tasarım Faaliyetinde;</vt:lpstr>
      <vt:lpstr>7.3.3. Tasarım ve Geliştirme Çıktıları</vt:lpstr>
      <vt:lpstr>7.3.3. Tasarım ve Geliştirme Çıktıları</vt:lpstr>
      <vt:lpstr>Tasarım ve Geliştirme Çıktıları</vt:lpstr>
      <vt:lpstr>7.3.4. Tasarım ve Geliştirmenin Gözden Geçirilmesi</vt:lpstr>
      <vt:lpstr>7.3.4. Tasarım ve Geliştirmenin Gözden Geçirilmesi</vt:lpstr>
      <vt:lpstr>Gözden Geçirme;</vt:lpstr>
      <vt:lpstr>Gözden Geçirme Faaliyetlerinde;</vt:lpstr>
      <vt:lpstr>7.3.5. Tasarım ve Geliştirme Doğrulaması</vt:lpstr>
      <vt:lpstr>Tasarım ve Geliştirme Doğrulaması</vt:lpstr>
      <vt:lpstr>7.3.6. Tasarım ve Geliştirmenin Geçerli Kılınması</vt:lpstr>
      <vt:lpstr>7.3.7. Tasarım ve Geliştirme Değişikliklerinin Kontrolu</vt:lpstr>
      <vt:lpstr>Tasarım Değişiklikleri</vt:lpstr>
      <vt:lpstr>7.4. Satınalma  7.4.1. Satınalma Prosesi</vt:lpstr>
      <vt:lpstr>7.4. Satınalma  7.4.1. Satınalma Prosesi</vt:lpstr>
      <vt:lpstr>7.4.2. Satınalma Bilgisi</vt:lpstr>
      <vt:lpstr>7.4.3. Satın Alınan Ürünün Doğrulanması</vt:lpstr>
      <vt:lpstr>Satınalma;</vt:lpstr>
      <vt:lpstr>Dikkat Edilecek Konular</vt:lpstr>
      <vt:lpstr>7.5. Üretim ve Hizmet Sunumu 7.5.1. Üretim ve Hizmetin Sunumunun Kontrolü</vt:lpstr>
      <vt:lpstr>7.5.1. Üretim ve Hizmetin Sunumunun Kontrolü</vt:lpstr>
      <vt:lpstr>Üretimin ve Hizmetin Kontrollu Şartlar Altında Yürütülmesi</vt:lpstr>
      <vt:lpstr>Üretimin ve Hizmetin Kontrollu Şartlar Altında Yürütülmesi</vt:lpstr>
      <vt:lpstr>7.5.2. Üretim ve Hizmetin Sunumu için Proseslerinin Geçerli Kılınması</vt:lpstr>
      <vt:lpstr>7.5.2. Üretim ve Hizmetin Sunumu için Proseslerinin Geçerli Kılınması</vt:lpstr>
      <vt:lpstr>Özel Prosesler;</vt:lpstr>
      <vt:lpstr>7.5.3.Tanımlama ve İzlenebilirlik</vt:lpstr>
      <vt:lpstr>Belirleme;</vt:lpstr>
      <vt:lpstr>Ürün, İzleme ve Ölçme Şartları Bakımından;</vt:lpstr>
      <vt:lpstr>7.5.4.Müşteri Mülkiyeti</vt:lpstr>
      <vt:lpstr>Müşteri Mülkiyeti;</vt:lpstr>
      <vt:lpstr>7.5.5. Ürünün Muhafazası</vt:lpstr>
      <vt:lpstr>Ürünün Muhafazası İçin;</vt:lpstr>
      <vt:lpstr>7.6. İzleme ve Ölçme Donanımının Kontrolu</vt:lpstr>
      <vt:lpstr>7.6. İzleme ve Ölçme Donanımının Kontrolu</vt:lpstr>
      <vt:lpstr>7.6. İzleme ve Ölçme Donanımının Kontrolu</vt:lpstr>
      <vt:lpstr>7.6. İzleme ve Ölçme Donanımının Kontrolu</vt:lpstr>
      <vt:lpstr>7.6. İzleme ve Ölçme Donanımının Kontrolu</vt:lpstr>
      <vt:lpstr>7.6. İzleme ve Ölçme Donanımının Kontrolu</vt:lpstr>
      <vt:lpstr>tanımlar</vt:lpstr>
      <vt:lpstr>8. Ölçme, Analiz ve İyileştirme 8.1 Genel</vt:lpstr>
      <vt:lpstr>Sürekli İyileşme Döngüsü </vt:lpstr>
      <vt:lpstr>8.2. İzleme ve Ölçme 8.2.1. Müşteri Memnuniyeti</vt:lpstr>
      <vt:lpstr>Müşteri memnuniyetinin ölçümü</vt:lpstr>
      <vt:lpstr>Müşteri bilgileri</vt:lpstr>
      <vt:lpstr>Bu bilgiler kullanılarak;</vt:lpstr>
      <vt:lpstr>8.2.2. İç Tetkik</vt:lpstr>
      <vt:lpstr>8.2.2. İç Tetkik</vt:lpstr>
      <vt:lpstr>8.2.2. İç Tetkik</vt:lpstr>
      <vt:lpstr>8.2.2. İç Tetkik</vt:lpstr>
      <vt:lpstr>8.2.2. İç Tetkik</vt:lpstr>
      <vt:lpstr>Tetkik;</vt:lpstr>
      <vt:lpstr>Referans Dokümanlar</vt:lpstr>
      <vt:lpstr>Tetkik safhaları</vt:lpstr>
      <vt:lpstr>Tetkikler</vt:lpstr>
      <vt:lpstr>8.2.3. Proseslerin  İzlenmesi ve Ölçülmesi</vt:lpstr>
      <vt:lpstr>8.2.3. Proseslerin  İzlenmesi ve Ölçülmesi</vt:lpstr>
      <vt:lpstr>Proseslerin İzlenmesi ve Ölçülmesi için</vt:lpstr>
      <vt:lpstr>8.2.4. Ürünün İzlenmesi ve Ölçülmesi</vt:lpstr>
      <vt:lpstr>8.2.4. Ürünün İzlenmesi ve Ölçülmesi</vt:lpstr>
      <vt:lpstr>Ürün Özellikleri</vt:lpstr>
      <vt:lpstr>Özelliklerin ölçülmesi-1</vt:lpstr>
      <vt:lpstr>Özelliklerin ölçülmesi-2</vt:lpstr>
      <vt:lpstr>8.3. Uygun Olmayan Ürünün Kontrolu</vt:lpstr>
      <vt:lpstr>8.3. Uygun Olmayan Ürünün Kontrolu</vt:lpstr>
      <vt:lpstr>8.3. Uygun Olmayan Ürünün Kontrolu</vt:lpstr>
      <vt:lpstr>8.3. Uygun Olmayan Ürünün Kontrolu</vt:lpstr>
      <vt:lpstr>Uygun Olmayan Ürün;</vt:lpstr>
      <vt:lpstr>Uygun Olmayan Ürünün Tespitinden Sonra</vt:lpstr>
      <vt:lpstr>8.4. Veri Analizi</vt:lpstr>
      <vt:lpstr>8.4. Veri Analizi</vt:lpstr>
      <vt:lpstr>Veriler;</vt:lpstr>
      <vt:lpstr>Analiz sonuçlarına göre;</vt:lpstr>
      <vt:lpstr>Sonuçlar Değerlendirilerek,</vt:lpstr>
      <vt:lpstr>8.5. İyileştirme 8.5.1. Sürekli İyileştirme</vt:lpstr>
      <vt:lpstr>Sürekli İyileştirme Delilleri</vt:lpstr>
      <vt:lpstr>İyileştirme Alanları</vt:lpstr>
      <vt:lpstr>İyileştirme Stratejisi</vt:lpstr>
      <vt:lpstr>8.5.2. Düzeltici Faaliyet</vt:lpstr>
      <vt:lpstr>8.5.2. Düzeltici Faaliyet</vt:lpstr>
      <vt:lpstr>Düzeltici faaliyet prosedürü</vt:lpstr>
      <vt:lpstr>8.5.3. Önleyici Faaliyetler</vt:lpstr>
      <vt:lpstr>8.5.3. Önleyici Faaliyetler</vt:lpstr>
      <vt:lpstr>Önleyici Faaliyet Prosedürü</vt:lpstr>
      <vt:lpstr>Düzeltici ve Önleyici Faaliyetler-1</vt:lpstr>
      <vt:lpstr>Düzeltici ve Önleyici Faaliyetler-2</vt:lpstr>
      <vt:lpstr>PRATİK ÇALIŞMA-2</vt:lpstr>
      <vt:lpstr>İSTATİSTİK TEKNİKLER</vt:lpstr>
      <vt:lpstr>İSTATİSTİK TEKNİKLER</vt:lpstr>
      <vt:lpstr>İSTATİSTİK TEKNİKLER</vt:lpstr>
      <vt:lpstr>KONFİGÜRASYON YÖNETİMİ(KY)</vt:lpstr>
      <vt:lpstr>Konfigürasyon Tanımı</vt:lpstr>
      <vt:lpstr>Konfigürasyon Basamakları</vt:lpstr>
      <vt:lpstr>Değişiklik Yönetimi</vt:lpstr>
      <vt:lpstr>PROSES YENİLEME (PROSES TASARIMI VEYA DEĞİŞİM MÜHENDİSLİĞİ)</vt:lpstr>
      <vt:lpstr>DIŞ KAYNAKLANDIRMA(OUTSOURCING)</vt:lpstr>
      <vt:lpstr>STANDARDLARIN KONTROLU </vt:lpstr>
      <vt:lpstr>GÜN SONU</vt:lpstr>
      <vt:lpstr>Slayt 294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ahmetsert</dc:creator>
  <cp:lastModifiedBy>OI1</cp:lastModifiedBy>
  <cp:revision>58</cp:revision>
  <dcterms:created xsi:type="dcterms:W3CDTF">1601-01-01T00:00:00Z</dcterms:created>
  <dcterms:modified xsi:type="dcterms:W3CDTF">2012-09-21T11:03:03Z</dcterms:modified>
</cp:coreProperties>
</file>