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3" r:id="rId2"/>
    <p:sldId id="258" r:id="rId3"/>
    <p:sldId id="259" r:id="rId4"/>
    <p:sldId id="260" r:id="rId5"/>
    <p:sldId id="261" r:id="rId6"/>
    <p:sldId id="262" r:id="rId7"/>
    <p:sldId id="263" r:id="rId8"/>
    <p:sldId id="264" r:id="rId9"/>
    <p:sldId id="265" r:id="rId10"/>
    <p:sldId id="266" r:id="rId11"/>
    <p:sldId id="267" r:id="rId12"/>
    <p:sldId id="300" r:id="rId13"/>
    <p:sldId id="295" r:id="rId14"/>
    <p:sldId id="302" r:id="rId15"/>
    <p:sldId id="301" r:id="rId16"/>
    <p:sldId id="303"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89DC71-25FB-4EDB-B956-F048FA2D089D}" type="datetimeFigureOut">
              <a:rPr lang="tr-TR" smtClean="0"/>
              <a:pPr/>
              <a:t>14.10.2016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DF92CE-69F4-4762-9B01-3EC655D463AD}"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14.10.2016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14.10.2016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2952328"/>
          </a:xfrm>
        </p:spPr>
        <p:txBody>
          <a:bodyPr>
            <a:normAutofit/>
          </a:bodyPr>
          <a:lstStyle/>
          <a:p>
            <a:r>
              <a:rPr lang="tr-TR" b="1" dirty="0" smtClean="0">
                <a:solidFill>
                  <a:srgbClr val="C00000"/>
                </a:solidFill>
              </a:rPr>
              <a:t>DEVLET MEMURLARININ ŞİKAYET VE MÜRACAATLARI HAKKINDA YÖNETMELİK</a:t>
            </a:r>
            <a:endParaRPr lang="tr-TR" b="1" dirty="0">
              <a:solidFill>
                <a:srgbClr val="C00000"/>
              </a:solidFill>
            </a:endParaRPr>
          </a:p>
        </p:txBody>
      </p:sp>
      <p:sp>
        <p:nvSpPr>
          <p:cNvPr id="3" name="2 İçerik Yer Tutucusu"/>
          <p:cNvSpPr>
            <a:spLocks noGrp="1"/>
          </p:cNvSpPr>
          <p:nvPr>
            <p:ph idx="1"/>
          </p:nvPr>
        </p:nvSpPr>
        <p:spPr>
          <a:xfrm>
            <a:off x="457200" y="4221088"/>
            <a:ext cx="8229600" cy="1440161"/>
          </a:xfrm>
        </p:spPr>
        <p:txBody>
          <a:bodyPr>
            <a:normAutofit lnSpcReduction="10000"/>
          </a:bodyPr>
          <a:lstStyle/>
          <a:p>
            <a:pPr algn="ctr"/>
            <a:endParaRPr lang="tr-TR" b="1" dirty="0" smtClean="0">
              <a:solidFill>
                <a:srgbClr val="002060"/>
              </a:solidFill>
              <a:latin typeface="Times New Roman" pitchFamily="18" charset="0"/>
              <a:cs typeface="Times New Roman" pitchFamily="18" charset="0"/>
            </a:endParaRPr>
          </a:p>
          <a:p>
            <a:pPr algn="r"/>
            <a:r>
              <a:rPr lang="tr-TR" sz="2400" b="1" dirty="0" smtClean="0">
                <a:solidFill>
                  <a:srgbClr val="002060"/>
                </a:solidFill>
                <a:latin typeface="Times New Roman" pitchFamily="18" charset="0"/>
                <a:cs typeface="Times New Roman" pitchFamily="18" charset="0"/>
              </a:rPr>
              <a:t>M. Lütfi TANRISEVER</a:t>
            </a:r>
          </a:p>
          <a:p>
            <a:pPr algn="r"/>
            <a:r>
              <a:rPr lang="tr-TR" sz="2400" b="1" dirty="0" smtClean="0">
                <a:solidFill>
                  <a:srgbClr val="002060"/>
                </a:solidFill>
                <a:latin typeface="Times New Roman" pitchFamily="18" charset="0"/>
                <a:cs typeface="Times New Roman" pitchFamily="18" charset="0"/>
              </a:rPr>
              <a:t>İl İdare Kurulu Müdürü</a:t>
            </a:r>
          </a:p>
          <a:p>
            <a:pPr algn="ctr"/>
            <a:endParaRPr lang="tr-TR" b="1" dirty="0" smtClean="0">
              <a:solidFill>
                <a:srgbClr val="0070C0"/>
              </a:solidFill>
              <a:latin typeface="Times New Roman" pitchFamily="18" charset="0"/>
              <a:cs typeface="Times New Roman" pitchFamily="18" charset="0"/>
            </a:endParaRPr>
          </a:p>
          <a:p>
            <a:endParaRPr lang="tr-TR" b="1" dirty="0" smtClean="0">
              <a:solidFill>
                <a:srgbClr val="0070C0"/>
              </a:solidFill>
              <a:latin typeface="Times New Roman" pitchFamily="18" charset="0"/>
              <a:cs typeface="Times New Roman" pitchFamily="18" charset="0"/>
            </a:endParaRPr>
          </a:p>
          <a:p>
            <a:endParaRPr lang="tr-TR" dirty="0" smtClean="0">
              <a:solidFill>
                <a:srgbClr val="0070C0"/>
              </a:solidFill>
            </a:endParaRP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Autofit/>
          </a:bodyPr>
          <a:lstStyle/>
          <a:p>
            <a:r>
              <a:rPr lang="tr-TR" sz="3600" dirty="0" smtClean="0">
                <a:solidFill>
                  <a:srgbClr val="C00000"/>
                </a:solidFill>
                <a:latin typeface="Times New Roman" pitchFamily="18" charset="0"/>
                <a:cs typeface="Times New Roman" pitchFamily="18" charset="0"/>
              </a:rPr>
              <a:t>Karar Mercii</a:t>
            </a:r>
            <a:br>
              <a:rPr lang="tr-TR" sz="3600" dirty="0" smtClean="0">
                <a:solidFill>
                  <a:srgbClr val="C00000"/>
                </a:solidFill>
                <a:latin typeface="Times New Roman" pitchFamily="18" charset="0"/>
                <a:cs typeface="Times New Roman" pitchFamily="18" charset="0"/>
              </a:rPr>
            </a:br>
            <a:r>
              <a:rPr lang="tr-TR" sz="3600" dirty="0" smtClean="0">
                <a:solidFill>
                  <a:srgbClr val="C00000"/>
                </a:solidFill>
                <a:latin typeface="Times New Roman" pitchFamily="18" charset="0"/>
                <a:cs typeface="Times New Roman" pitchFamily="18" charset="0"/>
              </a:rPr>
              <a:t>Müracaata ilişkin usul ve esaslar</a:t>
            </a:r>
            <a:endParaRPr lang="tr-TR" sz="3600" dirty="0" smtClean="0">
              <a:solidFill>
                <a:srgbClr val="C00000"/>
              </a:solidFill>
            </a:endParaRPr>
          </a:p>
        </p:txBody>
      </p:sp>
      <p:sp>
        <p:nvSpPr>
          <p:cNvPr id="13315" name="Content Placeholder 2"/>
          <p:cNvSpPr>
            <a:spLocks noGrp="1"/>
          </p:cNvSpPr>
          <p:nvPr>
            <p:ph idx="1"/>
          </p:nvPr>
        </p:nvSpPr>
        <p:spPr>
          <a:xfrm>
            <a:off x="357188" y="1700808"/>
            <a:ext cx="8329612" cy="5014317"/>
          </a:xfrm>
        </p:spPr>
        <p:txBody>
          <a:bodyPr>
            <a:normAutofit fontScale="85000" lnSpcReduction="20000"/>
          </a:bodyPr>
          <a:lstStyle/>
          <a:p>
            <a:r>
              <a:rPr lang="tr-TR" sz="2600" i="1" dirty="0" smtClean="0">
                <a:solidFill>
                  <a:srgbClr val="002060"/>
                </a:solidFill>
              </a:rPr>
              <a:t>Karar Mercii:</a:t>
            </a:r>
            <a:endParaRPr lang="tr-TR" sz="2600" dirty="0" smtClean="0">
              <a:solidFill>
                <a:srgbClr val="002060"/>
              </a:solidFill>
            </a:endParaRPr>
          </a:p>
          <a:p>
            <a:r>
              <a:rPr lang="tr-TR" sz="2600" b="1" dirty="0" smtClean="0">
                <a:solidFill>
                  <a:srgbClr val="002060"/>
                </a:solidFill>
              </a:rPr>
              <a:t>Madde 12 - </a:t>
            </a:r>
            <a:r>
              <a:rPr lang="tr-TR" sz="2600" dirty="0" smtClean="0">
                <a:solidFill>
                  <a:srgbClr val="002060"/>
                </a:solidFill>
              </a:rPr>
              <a:t>Müracaatlar hakkında </a:t>
            </a:r>
            <a:r>
              <a:rPr lang="tr-TR" sz="2600" u="sng" dirty="0" smtClean="0">
                <a:solidFill>
                  <a:srgbClr val="C00000"/>
                </a:solidFill>
              </a:rPr>
              <a:t>karar verme yetkisi</a:t>
            </a:r>
            <a:r>
              <a:rPr lang="tr-TR" sz="2600" dirty="0" smtClean="0">
                <a:solidFill>
                  <a:srgbClr val="002060"/>
                </a:solidFill>
              </a:rPr>
              <a:t>, kurumların çalışma usul ve esaslarını belirleyen Kanun, Tüzük ve Yönetmelikler ile </a:t>
            </a:r>
            <a:r>
              <a:rPr lang="tr-TR" sz="2600" dirty="0" smtClean="0">
                <a:solidFill>
                  <a:srgbClr val="C00000"/>
                </a:solidFill>
              </a:rPr>
              <a:t>müracaat konusunu çözümlemeye yetkili kılınan mercilere aittir.</a:t>
            </a:r>
          </a:p>
          <a:p>
            <a:pPr algn="just"/>
            <a:r>
              <a:rPr lang="tr-TR" sz="2600" dirty="0" smtClean="0">
                <a:solidFill>
                  <a:srgbClr val="002060"/>
                </a:solidFill>
              </a:rPr>
              <a:t>Müracaatı kabul eden ancak </a:t>
            </a:r>
            <a:r>
              <a:rPr lang="tr-TR" sz="2600" u="sng" dirty="0" smtClean="0">
                <a:solidFill>
                  <a:srgbClr val="002060"/>
                </a:solidFill>
              </a:rPr>
              <a:t>sorunu çözümleme yetkisi bulunmayan amirler bunları </a:t>
            </a:r>
            <a:r>
              <a:rPr lang="tr-TR" sz="2600" u="sng" dirty="0" smtClean="0">
                <a:solidFill>
                  <a:srgbClr val="C00000"/>
                </a:solidFill>
              </a:rPr>
              <a:t>silsile</a:t>
            </a:r>
            <a:r>
              <a:rPr lang="tr-TR" sz="2600" u="sng" dirty="0" smtClean="0">
                <a:solidFill>
                  <a:srgbClr val="002060"/>
                </a:solidFill>
              </a:rPr>
              <a:t> yolu ile birinci fıkrada belirtilen mercilere </a:t>
            </a:r>
            <a:r>
              <a:rPr lang="tr-TR" sz="2600" b="1" u="sng" dirty="0" smtClean="0">
                <a:solidFill>
                  <a:srgbClr val="C00000"/>
                </a:solidFill>
              </a:rPr>
              <a:t>3</a:t>
            </a:r>
            <a:r>
              <a:rPr lang="tr-TR" sz="2600" u="sng" dirty="0" smtClean="0">
                <a:solidFill>
                  <a:srgbClr val="C00000"/>
                </a:solidFill>
              </a:rPr>
              <a:t> </a:t>
            </a:r>
            <a:r>
              <a:rPr lang="tr-TR" sz="2600" u="sng" dirty="0" smtClean="0">
                <a:solidFill>
                  <a:srgbClr val="002060"/>
                </a:solidFill>
              </a:rPr>
              <a:t>gün içinde intikal ettirilir.</a:t>
            </a:r>
          </a:p>
          <a:p>
            <a:r>
              <a:rPr lang="tr-TR" sz="2600" dirty="0" smtClean="0">
                <a:solidFill>
                  <a:srgbClr val="002060"/>
                </a:solidFill>
              </a:rPr>
              <a:t>Toplu müracaat yasağı, şekil, yapılacak işlemler, süre, itiraz, müracaat edenin sorumluluğu konularında uygulanacak hükümler.</a:t>
            </a:r>
          </a:p>
          <a:p>
            <a:endParaRPr lang="tr-TR" sz="2600" dirty="0" smtClean="0">
              <a:solidFill>
                <a:srgbClr val="002060"/>
              </a:solidFill>
            </a:endParaRPr>
          </a:p>
          <a:p>
            <a:r>
              <a:rPr lang="tr-TR" sz="2600" i="1" dirty="0" smtClean="0">
                <a:solidFill>
                  <a:srgbClr val="002060"/>
                </a:solidFill>
              </a:rPr>
              <a:t>Müracaata ilişkin usul ve esaslar </a:t>
            </a:r>
            <a:r>
              <a:rPr lang="tr-TR" sz="2600" i="1" baseline="30000" dirty="0" smtClean="0">
                <a:solidFill>
                  <a:srgbClr val="002060"/>
                </a:solidFill>
              </a:rPr>
              <a:t>(3</a:t>
            </a:r>
            <a:endParaRPr lang="tr-TR" sz="2600" dirty="0" smtClean="0">
              <a:solidFill>
                <a:srgbClr val="002060"/>
              </a:solidFill>
            </a:endParaRPr>
          </a:p>
          <a:p>
            <a:r>
              <a:rPr lang="tr-TR" sz="2600" b="1" dirty="0" smtClean="0">
                <a:solidFill>
                  <a:srgbClr val="002060"/>
                </a:solidFill>
              </a:rPr>
              <a:t>Madde 13 - (Değişik: 5/5/2011-2011/1837 K.)</a:t>
            </a:r>
            <a:endParaRPr lang="tr-TR" sz="2600" dirty="0" smtClean="0">
              <a:solidFill>
                <a:srgbClr val="002060"/>
              </a:solidFill>
            </a:endParaRPr>
          </a:p>
          <a:p>
            <a:pPr algn="just"/>
            <a:r>
              <a:rPr lang="tr-TR" sz="2600" dirty="0" smtClean="0">
                <a:solidFill>
                  <a:srgbClr val="002060"/>
                </a:solidFill>
              </a:rPr>
              <a:t>Bu Yönetmeliğin 5 inci, 7 </a:t>
            </a:r>
            <a:r>
              <a:rPr lang="tr-TR" sz="2600" dirty="0" err="1" smtClean="0">
                <a:solidFill>
                  <a:srgbClr val="002060"/>
                </a:solidFill>
              </a:rPr>
              <a:t>nci</a:t>
            </a:r>
            <a:r>
              <a:rPr lang="tr-TR" sz="2600" dirty="0" smtClean="0">
                <a:solidFill>
                  <a:srgbClr val="002060"/>
                </a:solidFill>
              </a:rPr>
              <a:t>, 8 inci, 9 uncu ve 10 uncu maddeleri ile belirlenen usul ve esaslar </a:t>
            </a:r>
            <a:r>
              <a:rPr lang="tr-TR" sz="2600" dirty="0" smtClean="0">
                <a:solidFill>
                  <a:srgbClr val="C00000"/>
                </a:solidFill>
              </a:rPr>
              <a:t>Devlet memurlarının yapacakları müracaatlar hakkında da geçerlidir.</a:t>
            </a:r>
          </a:p>
          <a:p>
            <a:endParaRPr lang="tr-TR" sz="2400" b="1" u="sng" dirty="0" smtClean="0">
              <a:solidFill>
                <a:srgbClr val="002060"/>
              </a:solidFill>
              <a:latin typeface="Times New Roman" pitchFamily="18" charset="0"/>
              <a:cs typeface="Times New Roman"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548680"/>
            <a:ext cx="8229600" cy="792088"/>
          </a:xfrm>
        </p:spPr>
        <p:txBody>
          <a:bodyPr>
            <a:normAutofit fontScale="90000"/>
          </a:bodyPr>
          <a:lstStyle/>
          <a:p>
            <a:r>
              <a:rPr lang="tr-TR" dirty="0" smtClean="0">
                <a:solidFill>
                  <a:srgbClr val="C00000"/>
                </a:solidFill>
              </a:rPr>
              <a:t/>
            </a:r>
            <a:br>
              <a:rPr lang="tr-TR" dirty="0" smtClean="0">
                <a:solidFill>
                  <a:srgbClr val="C00000"/>
                </a:solidFill>
              </a:rPr>
            </a:br>
            <a:r>
              <a:rPr lang="tr-TR" sz="4000" dirty="0" smtClean="0">
                <a:solidFill>
                  <a:srgbClr val="C00000"/>
                </a:solidFill>
              </a:rPr>
              <a:t>DÖRDÜNCÜ KISIM</a:t>
            </a:r>
            <a:br>
              <a:rPr lang="tr-TR" sz="4000" dirty="0" smtClean="0">
                <a:solidFill>
                  <a:srgbClr val="C00000"/>
                </a:solidFill>
              </a:rPr>
            </a:br>
            <a:r>
              <a:rPr lang="tr-TR" sz="4000" i="1" dirty="0" smtClean="0">
                <a:solidFill>
                  <a:srgbClr val="C00000"/>
                </a:solidFill>
              </a:rPr>
              <a:t>Diğer Hükümler</a:t>
            </a:r>
            <a:r>
              <a:rPr lang="tr-TR" dirty="0" smtClean="0">
                <a:solidFill>
                  <a:srgbClr val="C00000"/>
                </a:solidFill>
              </a:rPr>
              <a:t/>
            </a:r>
            <a:br>
              <a:rPr lang="tr-TR" dirty="0" smtClean="0">
                <a:solidFill>
                  <a:srgbClr val="C00000"/>
                </a:solidFill>
              </a:rPr>
            </a:br>
            <a:endParaRPr lang="tr-TR" sz="4400" dirty="0" smtClean="0">
              <a:solidFill>
                <a:srgbClr val="C00000"/>
              </a:solidFill>
              <a:latin typeface="Times New Roman" pitchFamily="18" charset="0"/>
              <a:cs typeface="Times New Roman" pitchFamily="18" charset="0"/>
            </a:endParaRPr>
          </a:p>
        </p:txBody>
      </p:sp>
      <p:sp>
        <p:nvSpPr>
          <p:cNvPr id="14339" name="Rectangle 3"/>
          <p:cNvSpPr>
            <a:spLocks noGrp="1" noChangeArrowheads="1"/>
          </p:cNvSpPr>
          <p:nvPr>
            <p:ph idx="1"/>
          </p:nvPr>
        </p:nvSpPr>
        <p:spPr>
          <a:xfrm>
            <a:off x="357188" y="1484784"/>
            <a:ext cx="8329612" cy="5016029"/>
          </a:xfrm>
        </p:spPr>
        <p:txBody>
          <a:bodyPr>
            <a:noAutofit/>
          </a:bodyPr>
          <a:lstStyle/>
          <a:p>
            <a:r>
              <a:rPr lang="tr-TR" sz="2400" i="1" dirty="0" smtClean="0"/>
              <a:t>Amirlerin sorumlulukları:</a:t>
            </a:r>
            <a:endParaRPr lang="tr-TR" sz="2400" dirty="0" smtClean="0"/>
          </a:p>
          <a:p>
            <a:pPr algn="just"/>
            <a:r>
              <a:rPr lang="tr-TR" sz="2400" b="1" dirty="0" smtClean="0"/>
              <a:t>Madde    14 - </a:t>
            </a:r>
            <a:r>
              <a:rPr lang="tr-TR" sz="2400" dirty="0" smtClean="0"/>
              <a:t>Bu    Yönetmelikte    belirlenen    usul    ve    esaslara    uygun    olarak    yapılmış bulunan şikayet ve müracaatlar hakkında Yönetmelikte öngörülen </a:t>
            </a:r>
            <a:r>
              <a:rPr lang="tr-TR" sz="2400" dirty="0" smtClean="0">
                <a:solidFill>
                  <a:srgbClr val="C00000"/>
                </a:solidFill>
              </a:rPr>
              <a:t>görevlerini</a:t>
            </a:r>
            <a:r>
              <a:rPr lang="tr-TR" sz="2400" dirty="0" smtClean="0"/>
              <a:t> zamanında ve eksiksiz olarak </a:t>
            </a:r>
            <a:r>
              <a:rPr lang="tr-TR" sz="2400" dirty="0" smtClean="0">
                <a:solidFill>
                  <a:srgbClr val="C00000"/>
                </a:solidFill>
              </a:rPr>
              <a:t>yerine getirmeyen amirlere </a:t>
            </a:r>
            <a:r>
              <a:rPr lang="tr-TR" sz="2400" dirty="0" smtClean="0"/>
              <a:t>durumun niteliğine ve ağırlık derecesine göre 657 sayılı Devlet Memurları Kanununun değişik 125 </a:t>
            </a:r>
            <a:r>
              <a:rPr lang="tr-TR" sz="2400" dirty="0" err="1" smtClean="0"/>
              <a:t>nci</a:t>
            </a:r>
            <a:r>
              <a:rPr lang="tr-TR" sz="2400" dirty="0" smtClean="0"/>
              <a:t> maddesinde sayılan disiplin cezalarından birisi verilir.</a:t>
            </a:r>
          </a:p>
          <a:p>
            <a:pPr algn="just"/>
            <a:r>
              <a:rPr lang="tr-TR" sz="2400" b="1" dirty="0" smtClean="0"/>
              <a:t>             (</a:t>
            </a:r>
            <a:r>
              <a:rPr lang="tr-TR" sz="2400" b="1" dirty="0" err="1" smtClean="0"/>
              <a:t>Ekfıkra</a:t>
            </a:r>
            <a:r>
              <a:rPr lang="tr-TR" sz="2400" b="1" dirty="0" smtClean="0"/>
              <a:t>:14/9/2009-2009/15428K.)</a:t>
            </a:r>
          </a:p>
          <a:p>
            <a:pPr algn="just"/>
            <a:r>
              <a:rPr lang="tr-TR" sz="2400" u="sng" dirty="0" smtClean="0"/>
              <a:t>İhbar yükümlülüğünü yerine getiren Devlet memurlarına ihbarlarından dolayı </a:t>
            </a:r>
            <a:r>
              <a:rPr lang="tr-TR" sz="2400" u="sng" dirty="0" smtClean="0">
                <a:solidFill>
                  <a:srgbClr val="C00000"/>
                </a:solidFill>
              </a:rPr>
              <a:t>bir ceza verilemez</a:t>
            </a:r>
            <a:r>
              <a:rPr lang="tr-TR" sz="2400" dirty="0" smtClean="0"/>
              <a:t>, doğrudan veya dolaylı olarak hizmet koşulları kısmen de olsa ağırlaştırılamaz ve değiştirilemez.</a:t>
            </a:r>
            <a:endParaRPr lang="tr-TR" sz="2400" dirty="0" smtClean="0">
              <a:solidFill>
                <a:srgbClr val="002060"/>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28625" y="571500"/>
            <a:ext cx="8258175" cy="785813"/>
          </a:xfrm>
        </p:spPr>
        <p:txBody>
          <a:bodyPr/>
          <a:lstStyle/>
          <a:p>
            <a:r>
              <a:rPr lang="tr-TR" i="1" dirty="0" smtClean="0">
                <a:solidFill>
                  <a:srgbClr val="C00000"/>
                </a:solidFill>
              </a:rPr>
              <a:t>Diğer kamu görevlilerinin durumu :</a:t>
            </a:r>
            <a:endParaRPr lang="tr-TR" dirty="0">
              <a:solidFill>
                <a:srgbClr val="C00000"/>
              </a:solidFill>
            </a:endParaRPr>
          </a:p>
        </p:txBody>
      </p:sp>
      <p:sp>
        <p:nvSpPr>
          <p:cNvPr id="24579" name="Content Placeholder 2"/>
          <p:cNvSpPr>
            <a:spLocks noGrp="1"/>
          </p:cNvSpPr>
          <p:nvPr>
            <p:ph idx="1"/>
          </p:nvPr>
        </p:nvSpPr>
        <p:spPr>
          <a:xfrm>
            <a:off x="285750" y="1844824"/>
            <a:ext cx="8401050" cy="4870301"/>
          </a:xfrm>
        </p:spPr>
        <p:txBody>
          <a:bodyPr/>
          <a:lstStyle/>
          <a:p>
            <a:pPr algn="just"/>
            <a:r>
              <a:rPr lang="tr-TR" sz="2400" b="1" dirty="0" smtClean="0"/>
              <a:t>         </a:t>
            </a:r>
            <a:r>
              <a:rPr lang="tr-TR" sz="2400" b="1" dirty="0" smtClean="0">
                <a:solidFill>
                  <a:srgbClr val="002060"/>
                </a:solidFill>
              </a:rPr>
              <a:t>Madde 15 - </a:t>
            </a:r>
            <a:r>
              <a:rPr lang="tr-TR" sz="2400" dirty="0" smtClean="0">
                <a:solidFill>
                  <a:srgbClr val="002060"/>
                </a:solidFill>
              </a:rPr>
              <a:t>Bu Yönetmelik hükümleri 657 sayılı Devlet Memurları Kanununun değişik 1 inci maddesinin 1 inci fıkrasında sayılan kurumlarda çalışan sözleşmeli ve geçici personel; aynı Kanunun ek geçici 12,13 ve 14 </a:t>
            </a:r>
            <a:r>
              <a:rPr lang="tr-TR" sz="2400" dirty="0" err="1" smtClean="0">
                <a:solidFill>
                  <a:srgbClr val="002060"/>
                </a:solidFill>
              </a:rPr>
              <a:t>ncü</a:t>
            </a:r>
            <a:r>
              <a:rPr lang="tr-TR" sz="2400" dirty="0" smtClean="0">
                <a:solidFill>
                  <a:srgbClr val="002060"/>
                </a:solidFill>
              </a:rPr>
              <a:t> maddeleri  kapsamına giren personel; ek geçici 9 </a:t>
            </a:r>
            <a:r>
              <a:rPr lang="tr-TR" sz="2400" dirty="0" err="1" smtClean="0">
                <a:solidFill>
                  <a:srgbClr val="002060"/>
                </a:solidFill>
              </a:rPr>
              <a:t>ncu</a:t>
            </a:r>
            <a:r>
              <a:rPr lang="tr-TR" sz="2400" dirty="0" smtClean="0">
                <a:solidFill>
                  <a:srgbClr val="002060"/>
                </a:solidFill>
              </a:rPr>
              <a:t> maddede sayılan kurumlarda çalışan </a:t>
            </a:r>
            <a:r>
              <a:rPr lang="tr-TR" sz="2400" u="sng" dirty="0" smtClean="0">
                <a:solidFill>
                  <a:srgbClr val="002060"/>
                </a:solidFill>
              </a:rPr>
              <a:t>memurlar ile sözleşmeli</a:t>
            </a:r>
            <a:r>
              <a:rPr lang="tr-TR" sz="2400" dirty="0" smtClean="0">
                <a:solidFill>
                  <a:srgbClr val="002060"/>
                </a:solidFill>
              </a:rPr>
              <a:t> ve </a:t>
            </a:r>
            <a:r>
              <a:rPr lang="tr-TR" sz="2400" u="sng" dirty="0" smtClean="0">
                <a:solidFill>
                  <a:srgbClr val="002060"/>
                </a:solidFill>
              </a:rPr>
              <a:t>geçici personel </a:t>
            </a:r>
            <a:r>
              <a:rPr lang="tr-TR" sz="2400" dirty="0" smtClean="0">
                <a:solidFill>
                  <a:srgbClr val="002060"/>
                </a:solidFill>
              </a:rPr>
              <a:t>hakkında da uygulanır.</a:t>
            </a:r>
          </a:p>
          <a:p>
            <a:pPr algn="just"/>
            <a:r>
              <a:rPr lang="tr-TR" sz="2400" dirty="0" smtClean="0">
                <a:solidFill>
                  <a:srgbClr val="002060"/>
                </a:solidFill>
              </a:rPr>
              <a:t>         Birinci fıkra kapsamına giren ve memur olmayan personelin bu Yönetmelikte belirlenen usul ve esaslara aykırı şikayet ve müracaatları hakkında tabi oldukları mevzuat hükümleri uyarınca işlem yapılır. </a:t>
            </a:r>
          </a:p>
          <a:p>
            <a:pPr algn="just">
              <a:buFont typeface="Wingdings 2" pitchFamily="18" charset="2"/>
              <a:buNone/>
            </a:pPr>
            <a:endParaRPr lang="tr-TR" sz="2400" dirty="0" smtClean="0">
              <a:solidFill>
                <a:srgbClr val="002060"/>
              </a:solidFill>
              <a:latin typeface="Times New Roman" pitchFamily="18" charset="0"/>
              <a:cs typeface="Times New Roman" pitchFamily="18" charset="0"/>
            </a:endParaRPr>
          </a:p>
          <a:p>
            <a:endParaRPr lang="tr-TR" dirty="0"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620688"/>
            <a:ext cx="7992888" cy="5616624"/>
          </a:xfrm>
        </p:spPr>
        <p:txBody>
          <a:bodyPr>
            <a:normAutofit/>
          </a:bodyPr>
          <a:lstStyle/>
          <a:p>
            <a:pPr>
              <a:buNone/>
            </a:pPr>
            <a:r>
              <a:rPr lang="tr-TR" sz="7200" b="1" dirty="0" smtClean="0">
                <a:solidFill>
                  <a:srgbClr val="002060"/>
                </a:solidFill>
              </a:rPr>
              <a:t> </a:t>
            </a:r>
            <a:r>
              <a:rPr lang="tr-TR" sz="1800" i="1" dirty="0" smtClean="0"/>
              <a:t> </a:t>
            </a:r>
            <a:r>
              <a:rPr lang="tr-TR" sz="2800" i="1" dirty="0" smtClean="0">
                <a:solidFill>
                  <a:srgbClr val="C00000"/>
                </a:solidFill>
              </a:rPr>
              <a:t>Yürürlük:</a:t>
            </a:r>
            <a:endParaRPr lang="tr-TR" sz="2800" dirty="0" smtClean="0">
              <a:solidFill>
                <a:srgbClr val="C00000"/>
              </a:solidFill>
            </a:endParaRPr>
          </a:p>
          <a:p>
            <a:pPr algn="just"/>
            <a:r>
              <a:rPr lang="tr-TR" sz="2800" b="1" dirty="0" smtClean="0">
                <a:solidFill>
                  <a:srgbClr val="002060"/>
                </a:solidFill>
              </a:rPr>
              <a:t>Madde 16 - </a:t>
            </a:r>
            <a:r>
              <a:rPr lang="tr-TR" sz="2800" dirty="0" smtClean="0">
                <a:solidFill>
                  <a:srgbClr val="002060"/>
                </a:solidFill>
              </a:rPr>
              <a:t>Bu Yönetmelik yayımlandığı tarihte yürürlüğe girer. </a:t>
            </a:r>
          </a:p>
          <a:p>
            <a:r>
              <a:rPr lang="tr-TR" sz="2800" dirty="0" smtClean="0">
                <a:solidFill>
                  <a:srgbClr val="002060"/>
                </a:solidFill>
              </a:rPr>
              <a:t> </a:t>
            </a:r>
          </a:p>
          <a:p>
            <a:r>
              <a:rPr lang="tr-TR" sz="2800" i="1" dirty="0" smtClean="0">
                <a:solidFill>
                  <a:srgbClr val="C00000"/>
                </a:solidFill>
              </a:rPr>
              <a:t>Yürütme:</a:t>
            </a:r>
            <a:endParaRPr lang="tr-TR" sz="2800" dirty="0" smtClean="0">
              <a:solidFill>
                <a:srgbClr val="C00000"/>
              </a:solidFill>
            </a:endParaRPr>
          </a:p>
          <a:p>
            <a:pPr algn="just"/>
            <a:r>
              <a:rPr lang="tr-TR" sz="2800" b="1" dirty="0" smtClean="0">
                <a:solidFill>
                  <a:srgbClr val="002060"/>
                </a:solidFill>
              </a:rPr>
              <a:t>Madde 17 - </a:t>
            </a:r>
            <a:r>
              <a:rPr lang="tr-TR" sz="2800" dirty="0" smtClean="0">
                <a:solidFill>
                  <a:srgbClr val="002060"/>
                </a:solidFill>
              </a:rPr>
              <a:t>Bu Yönetmelik hükümlerini Bakanlar Kurulu yürütür.</a:t>
            </a:r>
            <a:endParaRPr lang="tr-TR" sz="2800"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88640"/>
            <a:ext cx="8640960" cy="6408712"/>
          </a:xfrm>
        </p:spPr>
        <p:txBody>
          <a:bodyPr>
            <a:normAutofit fontScale="62500" lnSpcReduction="20000"/>
          </a:bodyPr>
          <a:lstStyle/>
          <a:p>
            <a:pPr algn="ctr"/>
            <a:r>
              <a:rPr lang="tr-TR" sz="7200" b="1" dirty="0" smtClean="0">
                <a:solidFill>
                  <a:srgbClr val="002060"/>
                </a:solidFill>
              </a:rPr>
              <a:t> </a:t>
            </a:r>
            <a:r>
              <a:rPr lang="tr-TR" sz="2800" dirty="0" smtClean="0"/>
              <a:t> </a:t>
            </a:r>
            <a:r>
              <a:rPr lang="tr-TR" sz="5100" b="1" dirty="0" smtClean="0">
                <a:solidFill>
                  <a:srgbClr val="C00000"/>
                </a:solidFill>
              </a:rPr>
              <a:t>YAZILI MÜRACAAT/ŞİKAYET DİLEKÇE ÖRNEĞİ</a:t>
            </a:r>
          </a:p>
          <a:p>
            <a:r>
              <a:rPr lang="tr-TR" sz="2800" dirty="0" smtClean="0"/>
              <a:t> </a:t>
            </a:r>
          </a:p>
          <a:p>
            <a:pPr>
              <a:buNone/>
            </a:pPr>
            <a:r>
              <a:rPr lang="tr-TR" b="1" dirty="0" smtClean="0">
                <a:solidFill>
                  <a:srgbClr val="002060"/>
                </a:solidFill>
              </a:rPr>
              <a:t>                                                                                                                       TARİH</a:t>
            </a:r>
          </a:p>
          <a:p>
            <a:r>
              <a:rPr lang="tr-TR" b="1" dirty="0" smtClean="0">
                <a:solidFill>
                  <a:srgbClr val="002060"/>
                </a:solidFill>
              </a:rPr>
              <a:t>GÖREVİ	                :</a:t>
            </a:r>
          </a:p>
          <a:p>
            <a:r>
              <a:rPr lang="tr-TR" b="1" dirty="0" smtClean="0">
                <a:solidFill>
                  <a:srgbClr val="002060"/>
                </a:solidFill>
              </a:rPr>
              <a:t>ÜNVANI	                :</a:t>
            </a:r>
          </a:p>
          <a:p>
            <a:r>
              <a:rPr lang="tr-TR" b="1" dirty="0" smtClean="0">
                <a:solidFill>
                  <a:srgbClr val="002060"/>
                </a:solidFill>
              </a:rPr>
              <a:t>ADI SOYADI	                :</a:t>
            </a:r>
          </a:p>
          <a:p>
            <a:r>
              <a:rPr lang="tr-TR" b="1" dirty="0" smtClean="0">
                <a:solidFill>
                  <a:srgbClr val="002060"/>
                </a:solidFill>
              </a:rPr>
              <a:t>BABA ADI	                :</a:t>
            </a:r>
          </a:p>
          <a:p>
            <a:r>
              <a:rPr lang="tr-TR" b="1" dirty="0" smtClean="0">
                <a:solidFill>
                  <a:srgbClr val="002060"/>
                </a:solidFill>
              </a:rPr>
              <a:t>MEMLEKETİ	                :</a:t>
            </a:r>
          </a:p>
          <a:p>
            <a:r>
              <a:rPr lang="tr-TR" b="1" dirty="0" smtClean="0">
                <a:solidFill>
                  <a:srgbClr val="002060"/>
                </a:solidFill>
              </a:rPr>
              <a:t>DOĞUM TARİHİ	:</a:t>
            </a:r>
          </a:p>
          <a:p>
            <a:r>
              <a:rPr lang="tr-TR" b="1" dirty="0" smtClean="0">
                <a:solidFill>
                  <a:srgbClr val="002060"/>
                </a:solidFill>
              </a:rPr>
              <a:t>MEMURİYETE BAŞLAMA TARİHİ   :</a:t>
            </a:r>
          </a:p>
          <a:p>
            <a:r>
              <a:rPr lang="tr-TR" b="1" dirty="0" smtClean="0">
                <a:solidFill>
                  <a:srgbClr val="002060"/>
                </a:solidFill>
              </a:rPr>
              <a:t>SİCİL NO	:</a:t>
            </a:r>
          </a:p>
          <a:p>
            <a:r>
              <a:rPr lang="tr-TR" b="1" dirty="0" smtClean="0">
                <a:solidFill>
                  <a:srgbClr val="002060"/>
                </a:solidFill>
              </a:rPr>
              <a:t>                                                                 ÖZÜ :</a:t>
            </a:r>
          </a:p>
          <a:p>
            <a:r>
              <a:rPr lang="tr-TR" b="1" dirty="0" smtClean="0">
                <a:solidFill>
                  <a:srgbClr val="002060"/>
                </a:solidFill>
              </a:rPr>
              <a:t> </a:t>
            </a:r>
          </a:p>
          <a:p>
            <a:r>
              <a:rPr lang="tr-TR" b="1" dirty="0" smtClean="0">
                <a:solidFill>
                  <a:srgbClr val="002060"/>
                </a:solidFill>
              </a:rPr>
              <a:t> </a:t>
            </a:r>
          </a:p>
          <a:p>
            <a:pPr algn="ctr">
              <a:buNone/>
            </a:pPr>
            <a:r>
              <a:rPr lang="tr-TR" b="1" dirty="0" smtClean="0">
                <a:solidFill>
                  <a:srgbClr val="002060"/>
                </a:solidFill>
              </a:rPr>
              <a:t>DİLEKÇENİN VERİLECEĞİ</a:t>
            </a:r>
          </a:p>
          <a:p>
            <a:pPr algn="ctr">
              <a:buNone/>
            </a:pPr>
            <a:r>
              <a:rPr lang="tr-TR" b="1" dirty="0" smtClean="0">
                <a:solidFill>
                  <a:srgbClr val="002060"/>
                </a:solidFill>
              </a:rPr>
              <a:t>AMİR'İN MAKAM ÜNVANI</a:t>
            </a:r>
          </a:p>
          <a:p>
            <a:pPr algn="ctr">
              <a:buNone/>
            </a:pPr>
            <a:r>
              <a:rPr lang="tr-TR" b="1" dirty="0" smtClean="0">
                <a:solidFill>
                  <a:srgbClr val="002060"/>
                </a:solidFill>
              </a:rPr>
              <a:t>DİLEKÇENİN METNİ</a:t>
            </a:r>
          </a:p>
          <a:p>
            <a:pPr>
              <a:buNone/>
            </a:pPr>
            <a:r>
              <a:rPr lang="tr-TR" b="1" dirty="0" smtClean="0">
                <a:solidFill>
                  <a:srgbClr val="002060"/>
                </a:solidFill>
              </a:rPr>
              <a:t> </a:t>
            </a:r>
          </a:p>
          <a:p>
            <a:pPr>
              <a:buNone/>
            </a:pPr>
            <a:r>
              <a:rPr lang="tr-TR" b="1" dirty="0" smtClean="0">
                <a:solidFill>
                  <a:srgbClr val="002060"/>
                </a:solidFill>
              </a:rPr>
              <a:t>                                                                                                                         İMZA</a:t>
            </a:r>
          </a:p>
          <a:p>
            <a:pPr>
              <a:buNone/>
            </a:pPr>
            <a:r>
              <a:rPr lang="tr-TR" b="1" dirty="0" smtClean="0">
                <a:solidFill>
                  <a:srgbClr val="002060"/>
                </a:solidFill>
              </a:rPr>
              <a:t>                                                                                                                         PUL</a:t>
            </a:r>
          </a:p>
          <a:p>
            <a:pPr>
              <a:buNone/>
            </a:pPr>
            <a:endParaRPr lang="tr-TR" sz="2800" dirty="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4704"/>
            <a:ext cx="8229600" cy="648072"/>
          </a:xfrm>
        </p:spPr>
        <p:txBody>
          <a:bodyPr>
            <a:normAutofit fontScale="90000"/>
          </a:bodyPr>
          <a:lstStyle/>
          <a:p>
            <a:r>
              <a:rPr lang="tr-TR" dirty="0" smtClean="0">
                <a:solidFill>
                  <a:srgbClr val="C00000"/>
                </a:solidFill>
              </a:rPr>
              <a:t>İl İdare Kurulu Müdürlüğü</a:t>
            </a:r>
            <a:endParaRPr lang="tr-TR" dirty="0">
              <a:solidFill>
                <a:srgbClr val="C00000"/>
              </a:solidFill>
            </a:endParaRPr>
          </a:p>
        </p:txBody>
      </p:sp>
      <p:sp>
        <p:nvSpPr>
          <p:cNvPr id="3" name="2 İçerik Yer Tutucusu"/>
          <p:cNvSpPr>
            <a:spLocks noGrp="1"/>
          </p:cNvSpPr>
          <p:nvPr>
            <p:ph idx="1"/>
          </p:nvPr>
        </p:nvSpPr>
        <p:spPr/>
        <p:txBody>
          <a:bodyPr/>
          <a:lstStyle/>
          <a:p>
            <a:pPr algn="ctr"/>
            <a:endParaRPr lang="tr-TR" dirty="0" smtClean="0">
              <a:solidFill>
                <a:srgbClr val="7030A0"/>
              </a:solidFill>
            </a:endParaRPr>
          </a:p>
          <a:p>
            <a:pPr algn="ctr"/>
            <a:endParaRPr lang="tr-TR" dirty="0" smtClean="0">
              <a:solidFill>
                <a:srgbClr val="7030A0"/>
              </a:solidFill>
            </a:endParaRPr>
          </a:p>
          <a:p>
            <a:pPr algn="ctr"/>
            <a:r>
              <a:rPr lang="tr-TR" b="1" dirty="0" smtClean="0">
                <a:solidFill>
                  <a:srgbClr val="7030A0"/>
                </a:solidFill>
              </a:rPr>
              <a:t>Dinlediğiniz için teşekkür ederim.</a:t>
            </a:r>
          </a:p>
          <a:p>
            <a:endParaRPr lang="tr-TR" dirty="0" smtClean="0"/>
          </a:p>
          <a:p>
            <a:pPr algn="r"/>
            <a:r>
              <a:rPr lang="tr-TR" sz="2400" dirty="0" smtClean="0">
                <a:solidFill>
                  <a:srgbClr val="C00000"/>
                </a:solidFill>
              </a:rPr>
              <a:t>M. Lütfi TANRISEVER</a:t>
            </a:r>
          </a:p>
          <a:p>
            <a:pPr algn="r"/>
            <a:r>
              <a:rPr lang="tr-TR" sz="2400" dirty="0" smtClean="0">
                <a:solidFill>
                  <a:srgbClr val="C00000"/>
                </a:solidFill>
              </a:rPr>
              <a:t>İl İdare Kurulu Müdürü</a:t>
            </a:r>
            <a:endParaRPr lang="tr-TR" sz="2400"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0648"/>
            <a:ext cx="8229600" cy="1143000"/>
          </a:xfrm>
        </p:spPr>
        <p:txBody>
          <a:bodyPr>
            <a:noAutofit/>
          </a:bodyPr>
          <a:lstStyle/>
          <a:p>
            <a:r>
              <a:rPr lang="tr-TR" sz="2800" dirty="0" smtClean="0">
                <a:solidFill>
                  <a:srgbClr val="002060"/>
                </a:solidFill>
              </a:rPr>
              <a:t>(</a:t>
            </a:r>
            <a:r>
              <a:rPr lang="tr-TR" sz="2800" i="1" dirty="0" smtClean="0">
                <a:solidFill>
                  <a:srgbClr val="002060"/>
                </a:solidFill>
              </a:rPr>
              <a:t>NOT</a:t>
            </a:r>
            <a:r>
              <a:rPr lang="tr-TR" sz="2800" dirty="0" smtClean="0">
                <a:solidFill>
                  <a:srgbClr val="002060"/>
                </a:solidFill>
              </a:rPr>
              <a:t>)</a:t>
            </a:r>
            <a:r>
              <a:rPr lang="tr-TR" sz="2800" dirty="0" smtClean="0">
                <a:solidFill>
                  <a:srgbClr val="C00000"/>
                </a:solidFill>
              </a:rPr>
              <a:t/>
            </a:r>
            <a:br>
              <a:rPr lang="tr-TR" sz="2800" dirty="0" smtClean="0">
                <a:solidFill>
                  <a:srgbClr val="C00000"/>
                </a:solidFill>
              </a:rPr>
            </a:br>
            <a:r>
              <a:rPr lang="tr-TR" sz="2800" b="1" dirty="0" smtClean="0">
                <a:solidFill>
                  <a:srgbClr val="C00000"/>
                </a:solidFill>
              </a:rPr>
              <a:t>B İ M E R </a:t>
            </a:r>
            <a:r>
              <a:rPr lang="tr-TR" sz="2800" dirty="0" smtClean="0">
                <a:solidFill>
                  <a:srgbClr val="C00000"/>
                </a:solidFill>
              </a:rPr>
              <a:t/>
            </a:r>
            <a:br>
              <a:rPr lang="tr-TR" sz="2800" dirty="0" smtClean="0">
                <a:solidFill>
                  <a:srgbClr val="C00000"/>
                </a:solidFill>
              </a:rPr>
            </a:br>
            <a:r>
              <a:rPr lang="tr-TR" sz="2800" dirty="0" smtClean="0">
                <a:solidFill>
                  <a:srgbClr val="002060"/>
                </a:solidFill>
              </a:rPr>
              <a:t>KONUSU</a:t>
            </a:r>
            <a:endParaRPr lang="tr-TR" sz="2800" dirty="0">
              <a:solidFill>
                <a:srgbClr val="002060"/>
              </a:solidFill>
            </a:endParaRPr>
          </a:p>
        </p:txBody>
      </p:sp>
      <p:sp>
        <p:nvSpPr>
          <p:cNvPr id="3" name="2 İçerik Yer Tutucusu"/>
          <p:cNvSpPr>
            <a:spLocks noGrp="1"/>
          </p:cNvSpPr>
          <p:nvPr>
            <p:ph idx="1"/>
          </p:nvPr>
        </p:nvSpPr>
        <p:spPr>
          <a:xfrm>
            <a:off x="251520" y="1916832"/>
            <a:ext cx="8640960" cy="4209331"/>
          </a:xfrm>
        </p:spPr>
        <p:txBody>
          <a:bodyPr>
            <a:normAutofit fontScale="92500" lnSpcReduction="10000"/>
          </a:bodyPr>
          <a:lstStyle/>
          <a:p>
            <a:pPr algn="just"/>
            <a:r>
              <a:rPr lang="tr-TR" dirty="0" smtClean="0"/>
              <a:t>Açıklamada “4982 sayılı </a:t>
            </a:r>
            <a:r>
              <a:rPr lang="tr-TR" b="1" i="1" dirty="0" smtClean="0"/>
              <a:t>Bilgi Edinme</a:t>
            </a:r>
            <a:r>
              <a:rPr lang="tr-TR" dirty="0" smtClean="0"/>
              <a:t> Kanununun 6. Maddesinde belirtilen “</a:t>
            </a:r>
            <a:r>
              <a:rPr lang="tr-TR" i="1" u="sng" dirty="0" smtClean="0"/>
              <a:t>Bilgi Edinme Başvurusundan</a:t>
            </a:r>
            <a:r>
              <a:rPr lang="tr-TR" i="1" dirty="0" smtClean="0"/>
              <a:t>” bahsedilmektedir. </a:t>
            </a:r>
            <a:endParaRPr lang="tr-TR" dirty="0" smtClean="0"/>
          </a:p>
          <a:p>
            <a:pPr algn="just"/>
            <a:r>
              <a:rPr lang="tr-TR" i="1" dirty="0" smtClean="0"/>
              <a:t>	</a:t>
            </a:r>
            <a:r>
              <a:rPr lang="tr-TR" b="1" i="1" u="sng" dirty="0" smtClean="0"/>
              <a:t>Ancak</a:t>
            </a:r>
            <a:r>
              <a:rPr lang="tr-TR" i="1" dirty="0" smtClean="0"/>
              <a:t> konumuz bilgi edinme başvurusu değil, “</a:t>
            </a:r>
            <a:r>
              <a:rPr lang="tr-TR" b="1" i="1" dirty="0" smtClean="0">
                <a:solidFill>
                  <a:srgbClr val="C00000"/>
                </a:solidFill>
              </a:rPr>
              <a:t>şikayet</a:t>
            </a:r>
            <a:r>
              <a:rPr lang="tr-TR" i="1" dirty="0" smtClean="0"/>
              <a:t>” konusudur!!!</a:t>
            </a:r>
            <a:endParaRPr lang="tr-TR" dirty="0" smtClean="0"/>
          </a:p>
          <a:p>
            <a:pPr algn="just"/>
            <a:r>
              <a:rPr lang="tr-TR" i="1" dirty="0" smtClean="0"/>
              <a:t>	Devlet memurlarının </a:t>
            </a:r>
            <a:r>
              <a:rPr lang="tr-TR" i="1" u="sng" dirty="0" smtClean="0"/>
              <a:t>şikayet ve müracaatları ile ilgili yönetmelik</a:t>
            </a:r>
            <a:r>
              <a:rPr lang="tr-TR" i="1" dirty="0" smtClean="0"/>
              <a:t>, memurlar tarafından yapılacak şikayet ve müracaatlarda “</a:t>
            </a:r>
            <a:r>
              <a:rPr lang="tr-TR" b="1" i="1" dirty="0" smtClean="0">
                <a:solidFill>
                  <a:srgbClr val="C00000"/>
                </a:solidFill>
              </a:rPr>
              <a:t>silsile</a:t>
            </a:r>
            <a:r>
              <a:rPr lang="tr-TR" i="1" dirty="0" smtClean="0"/>
              <a:t>” yolunu düzenlemiş olduğuna göre… !!! </a:t>
            </a:r>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642194"/>
          </a:xfrm>
        </p:spPr>
        <p:txBody>
          <a:bodyPr/>
          <a:lstStyle/>
          <a:p>
            <a:r>
              <a:rPr lang="tr-TR" dirty="0" smtClean="0">
                <a:solidFill>
                  <a:srgbClr val="002060"/>
                </a:solidFill>
                <a:latin typeface="Times New Roman" pitchFamily="18" charset="0"/>
                <a:cs typeface="Times New Roman" pitchFamily="18" charset="0"/>
              </a:rPr>
              <a:t> </a:t>
            </a:r>
            <a:r>
              <a:rPr lang="tr-TR" i="1" dirty="0" smtClean="0">
                <a:solidFill>
                  <a:srgbClr val="FF0000"/>
                </a:solidFill>
              </a:rPr>
              <a:t>Amaç:</a:t>
            </a:r>
            <a:endParaRPr lang="tr-TR" sz="4400" dirty="0" smtClean="0">
              <a:solidFill>
                <a:srgbClr val="FF0000"/>
              </a:solidFill>
              <a:latin typeface="Times New Roman" pitchFamily="18" charset="0"/>
              <a:cs typeface="Times New Roman" pitchFamily="18" charset="0"/>
            </a:endParaRPr>
          </a:p>
        </p:txBody>
      </p:sp>
      <p:sp>
        <p:nvSpPr>
          <p:cNvPr id="5123" name="Rectangle 3"/>
          <p:cNvSpPr>
            <a:spLocks noGrp="1" noChangeArrowheads="1"/>
          </p:cNvSpPr>
          <p:nvPr>
            <p:ph idx="1"/>
          </p:nvPr>
        </p:nvSpPr>
        <p:spPr>
          <a:xfrm>
            <a:off x="142875" y="1916832"/>
            <a:ext cx="8812213" cy="4464496"/>
          </a:xfrm>
        </p:spPr>
        <p:txBody>
          <a:bodyPr/>
          <a:lstStyle/>
          <a:p>
            <a:pPr algn="just" eaLnBrk="1" hangingPunct="1">
              <a:lnSpc>
                <a:spcPct val="90000"/>
              </a:lnSpc>
            </a:pPr>
            <a:endParaRPr lang="tr-TR" sz="2400" dirty="0" smtClean="0"/>
          </a:p>
          <a:p>
            <a:pPr algn="just"/>
            <a:r>
              <a:rPr lang="tr-TR" sz="2400" i="1" dirty="0" smtClean="0"/>
              <a:t>	</a:t>
            </a:r>
            <a:r>
              <a:rPr lang="tr-TR" b="1" i="1" dirty="0" smtClean="0">
                <a:solidFill>
                  <a:srgbClr val="002060"/>
                </a:solidFill>
              </a:rPr>
              <a:t>Madde 1-</a:t>
            </a:r>
            <a:r>
              <a:rPr lang="tr-TR" i="1" dirty="0" smtClean="0">
                <a:solidFill>
                  <a:srgbClr val="002060"/>
                </a:solidFill>
              </a:rPr>
              <a:t> Bu Yönetmelik Devlet Memurlarının Şikayet ve Müracaatları ile ilgili usul ve esasları belirlemek amacıyla 657 sayılı Devlet Memurları Kanununun değişik </a:t>
            </a:r>
            <a:r>
              <a:rPr lang="tr-TR" i="1" u="sng" dirty="0" smtClean="0">
                <a:solidFill>
                  <a:srgbClr val="002060"/>
                </a:solidFill>
              </a:rPr>
              <a:t>21</a:t>
            </a:r>
            <a:r>
              <a:rPr lang="tr-TR" i="1" dirty="0" smtClean="0">
                <a:solidFill>
                  <a:srgbClr val="002060"/>
                </a:solidFill>
              </a:rPr>
              <a:t> inci maddesine dayanılarak hazırlanmıştır.</a:t>
            </a:r>
            <a:endParaRPr lang="tr-TR" dirty="0" smtClean="0">
              <a:solidFill>
                <a:srgbClr val="002060"/>
              </a:solidFill>
            </a:endParaRPr>
          </a:p>
          <a:p>
            <a:pPr algn="just" eaLnBrk="1" hangingPunct="1">
              <a:lnSpc>
                <a:spcPct val="90000"/>
              </a:lnSpc>
              <a:buFont typeface="Wingdings 2" pitchFamily="18" charset="2"/>
              <a:buNone/>
            </a:pPr>
            <a:endParaRPr lang="tr-TR" sz="2400" dirty="0" smtClean="0">
              <a:solidFill>
                <a:srgbClr val="00206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88640"/>
            <a:ext cx="8229600" cy="936104"/>
          </a:xfrm>
        </p:spPr>
        <p:txBody>
          <a:bodyPr>
            <a:normAutofit/>
          </a:bodyPr>
          <a:lstStyle/>
          <a:p>
            <a:r>
              <a:rPr lang="tr-TR" i="1" dirty="0" smtClean="0">
                <a:solidFill>
                  <a:srgbClr val="C00000"/>
                </a:solidFill>
              </a:rPr>
              <a:t>Kapsam:</a:t>
            </a:r>
            <a:endParaRPr lang="tr-TR" dirty="0">
              <a:solidFill>
                <a:srgbClr val="C00000"/>
              </a:solidFill>
            </a:endParaRPr>
          </a:p>
        </p:txBody>
      </p:sp>
      <p:sp>
        <p:nvSpPr>
          <p:cNvPr id="6147" name="Content Placeholder 2"/>
          <p:cNvSpPr>
            <a:spLocks noGrp="1"/>
          </p:cNvSpPr>
          <p:nvPr>
            <p:ph idx="1"/>
          </p:nvPr>
        </p:nvSpPr>
        <p:spPr>
          <a:xfrm>
            <a:off x="457200" y="1124744"/>
            <a:ext cx="8229600" cy="5328592"/>
          </a:xfrm>
        </p:spPr>
        <p:txBody>
          <a:bodyPr>
            <a:noAutofit/>
          </a:bodyPr>
          <a:lstStyle/>
          <a:p>
            <a:pPr algn="just"/>
            <a:r>
              <a:rPr lang="tr-TR" sz="2400" b="1" dirty="0" smtClean="0">
                <a:solidFill>
                  <a:srgbClr val="002060"/>
                </a:solidFill>
              </a:rPr>
              <a:t>Madde 2 - </a:t>
            </a:r>
            <a:r>
              <a:rPr lang="tr-TR" sz="2400" dirty="0" smtClean="0">
                <a:solidFill>
                  <a:srgbClr val="002060"/>
                </a:solidFill>
              </a:rPr>
              <a:t>Bu Yönetmelik hükümleri 657 sayılı Devlet Memurları Kanununun değişik birinci fıkrasında sayılan kurum ve kuruluşlarda çalışan </a:t>
            </a:r>
            <a:r>
              <a:rPr lang="tr-TR" sz="2400" dirty="0" smtClean="0">
                <a:solidFill>
                  <a:srgbClr val="C00000"/>
                </a:solidFill>
              </a:rPr>
              <a:t>memurlar hakkında </a:t>
            </a:r>
            <a:r>
              <a:rPr lang="tr-TR" sz="2400" dirty="0" smtClean="0">
                <a:solidFill>
                  <a:srgbClr val="002060"/>
                </a:solidFill>
              </a:rPr>
              <a:t>uygulanır.</a:t>
            </a:r>
          </a:p>
          <a:p>
            <a:pPr algn="just"/>
            <a:r>
              <a:rPr lang="tr-TR" sz="2400" dirty="0" smtClean="0">
                <a:solidFill>
                  <a:srgbClr val="002060"/>
                </a:solidFill>
              </a:rPr>
              <a:t>           Türk Silahlı Kuvvetlerinde görevli subay, astsubay, sivil memur, sözleşmeli ve </a:t>
            </a:r>
            <a:r>
              <a:rPr lang="tr-TR" sz="2400" dirty="0" err="1" smtClean="0">
                <a:solidFill>
                  <a:srgbClr val="002060"/>
                </a:solidFill>
              </a:rPr>
              <a:t>yevmiyeli</a:t>
            </a:r>
            <a:r>
              <a:rPr lang="tr-TR" sz="2400" dirty="0" smtClean="0">
                <a:solidFill>
                  <a:srgbClr val="002060"/>
                </a:solidFill>
              </a:rPr>
              <a:t> personel; Anayasa ve Uyuşmazlık Mahkemesi Üye ve Yedek Üyeleri ile raportörleri; 2656 sayılı Hakimler Kanununun 2661 sayılı Kanunla değiştirilen 18 ve 19 uncu maddeleri uyarınca bu Kanuna eklenen (1) ve (2) sayılı cetvellerde gösterilen Adli ve İdari Yargı mensupları; Danıştay ve Sayıştay meslek mensupları ve Sayıştay Savcı ve Savcı Yardımcıları; 2547 sayılı Yükseköğretim Kanununa tabi kurumlarda çalışan öğretim elemanları hakkında bu Yönetmelik hükümleri  uygulanmaz.</a:t>
            </a:r>
            <a:endParaRPr lang="tr-TR" sz="2400" dirty="0">
              <a:solidFill>
                <a:srgbClr val="00206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tr-TR" dirty="0" smtClean="0">
                <a:solidFill>
                  <a:srgbClr val="C00000"/>
                </a:solidFill>
              </a:rPr>
              <a:t>İKİNCİ KISIM</a:t>
            </a:r>
            <a:br>
              <a:rPr lang="tr-TR" dirty="0" smtClean="0">
                <a:solidFill>
                  <a:srgbClr val="C00000"/>
                </a:solidFill>
              </a:rPr>
            </a:br>
            <a:r>
              <a:rPr lang="tr-TR" i="1" dirty="0" smtClean="0">
                <a:solidFill>
                  <a:srgbClr val="C00000"/>
                </a:solidFill>
              </a:rPr>
              <a:t>Şikayet</a:t>
            </a:r>
            <a:endParaRPr lang="tr-TR" dirty="0">
              <a:solidFill>
                <a:srgbClr val="C00000"/>
              </a:solidFill>
            </a:endParaRPr>
          </a:p>
        </p:txBody>
      </p:sp>
      <p:sp>
        <p:nvSpPr>
          <p:cNvPr id="7171" name="Content Placeholder 2"/>
          <p:cNvSpPr>
            <a:spLocks noGrp="1"/>
          </p:cNvSpPr>
          <p:nvPr>
            <p:ph idx="1"/>
          </p:nvPr>
        </p:nvSpPr>
        <p:spPr>
          <a:xfrm>
            <a:off x="214313" y="1700809"/>
            <a:ext cx="8472487" cy="4657130"/>
          </a:xfrm>
        </p:spPr>
        <p:txBody>
          <a:bodyPr>
            <a:normAutofit/>
          </a:bodyPr>
          <a:lstStyle/>
          <a:p>
            <a:r>
              <a:rPr lang="tr-TR" i="1" dirty="0" smtClean="0">
                <a:solidFill>
                  <a:srgbClr val="002060"/>
                </a:solidFill>
              </a:rPr>
              <a:t>Şikayet Hakkı:</a:t>
            </a:r>
            <a:endParaRPr lang="tr-TR" dirty="0" smtClean="0">
              <a:solidFill>
                <a:srgbClr val="002060"/>
              </a:solidFill>
            </a:endParaRPr>
          </a:p>
          <a:p>
            <a:pPr algn="just"/>
            <a:r>
              <a:rPr lang="tr-TR" b="1" dirty="0" smtClean="0">
                <a:solidFill>
                  <a:srgbClr val="002060"/>
                </a:solidFill>
              </a:rPr>
              <a:t>Madde 3- </a:t>
            </a:r>
            <a:r>
              <a:rPr lang="tr-TR" dirty="0" smtClean="0">
                <a:solidFill>
                  <a:srgbClr val="002060"/>
                </a:solidFill>
              </a:rPr>
              <a:t>Devlet Memurları </a:t>
            </a:r>
            <a:r>
              <a:rPr lang="tr-TR" u="sng" dirty="0" smtClean="0">
                <a:solidFill>
                  <a:srgbClr val="002060"/>
                </a:solidFill>
              </a:rPr>
              <a:t>amirleri veya kurumları tarafından</a:t>
            </a:r>
            <a:r>
              <a:rPr lang="tr-TR" dirty="0" smtClean="0">
                <a:solidFill>
                  <a:srgbClr val="002060"/>
                </a:solidFill>
              </a:rPr>
              <a:t> </a:t>
            </a:r>
            <a:r>
              <a:rPr lang="tr-TR" u="sng" dirty="0" smtClean="0">
                <a:solidFill>
                  <a:srgbClr val="002060"/>
                </a:solidFill>
              </a:rPr>
              <a:t>kendilerine uygulanan</a:t>
            </a:r>
            <a:r>
              <a:rPr lang="tr-TR" dirty="0" smtClean="0">
                <a:solidFill>
                  <a:srgbClr val="002060"/>
                </a:solidFill>
              </a:rPr>
              <a:t> </a:t>
            </a:r>
            <a:r>
              <a:rPr lang="tr-TR" u="sng" dirty="0" smtClean="0">
                <a:solidFill>
                  <a:srgbClr val="002060"/>
                </a:solidFill>
              </a:rPr>
              <a:t>idari eylem</a:t>
            </a:r>
            <a:r>
              <a:rPr lang="tr-TR" dirty="0" smtClean="0">
                <a:solidFill>
                  <a:srgbClr val="002060"/>
                </a:solidFill>
              </a:rPr>
              <a:t> </a:t>
            </a:r>
            <a:r>
              <a:rPr lang="tr-TR" u="sng" dirty="0" smtClean="0">
                <a:solidFill>
                  <a:srgbClr val="002060"/>
                </a:solidFill>
              </a:rPr>
              <a:t>ve işlemlerden dolayı</a:t>
            </a:r>
            <a:r>
              <a:rPr lang="tr-TR" dirty="0" smtClean="0">
                <a:solidFill>
                  <a:srgbClr val="002060"/>
                </a:solidFill>
              </a:rPr>
              <a:t> şikayet hakkına sahiptirler. </a:t>
            </a:r>
          </a:p>
          <a:p>
            <a:endParaRPr lang="tr-TR" dirty="0" smtClean="0">
              <a:solidFill>
                <a:srgbClr val="002060"/>
              </a:solidFill>
            </a:endParaRPr>
          </a:p>
          <a:p>
            <a:r>
              <a:rPr lang="tr-TR" i="1" dirty="0" smtClean="0">
                <a:solidFill>
                  <a:srgbClr val="002060"/>
                </a:solidFill>
              </a:rPr>
              <a:t>Toplu Şikayet Yasağı:</a:t>
            </a:r>
            <a:endParaRPr lang="tr-TR" dirty="0" smtClean="0">
              <a:solidFill>
                <a:srgbClr val="002060"/>
              </a:solidFill>
            </a:endParaRPr>
          </a:p>
          <a:p>
            <a:r>
              <a:rPr lang="tr-TR" b="1" dirty="0" smtClean="0">
                <a:solidFill>
                  <a:srgbClr val="002060"/>
                </a:solidFill>
              </a:rPr>
              <a:t>Madde 4 - (Mülga: 5/5/2011-2011/1837 K.)</a:t>
            </a:r>
            <a:endParaRPr lang="tr-TR" dirty="0">
              <a:solidFill>
                <a:srgbClr val="00206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052736"/>
          </a:xfrm>
        </p:spPr>
        <p:txBody>
          <a:bodyPr/>
          <a:lstStyle/>
          <a:p>
            <a:r>
              <a:rPr lang="tr-TR" i="1" dirty="0" smtClean="0">
                <a:solidFill>
                  <a:srgbClr val="C00000"/>
                </a:solidFill>
              </a:rPr>
              <a:t>Yapılma Şekli:</a:t>
            </a:r>
            <a:endParaRPr lang="tr-TR" dirty="0">
              <a:solidFill>
                <a:srgbClr val="C00000"/>
              </a:solidFill>
            </a:endParaRPr>
          </a:p>
        </p:txBody>
      </p:sp>
      <p:sp>
        <p:nvSpPr>
          <p:cNvPr id="8195" name="Rectangle 3"/>
          <p:cNvSpPr>
            <a:spLocks noGrp="1" noChangeArrowheads="1"/>
          </p:cNvSpPr>
          <p:nvPr>
            <p:ph idx="1"/>
          </p:nvPr>
        </p:nvSpPr>
        <p:spPr>
          <a:xfrm>
            <a:off x="457200" y="1124744"/>
            <a:ext cx="8229600" cy="5472608"/>
          </a:xfrm>
        </p:spPr>
        <p:txBody>
          <a:bodyPr>
            <a:normAutofit fontScale="92500" lnSpcReduction="20000"/>
          </a:bodyPr>
          <a:lstStyle/>
          <a:p>
            <a:pPr algn="just"/>
            <a:r>
              <a:rPr lang="tr-TR" sz="2600" b="1" dirty="0" smtClean="0"/>
              <a:t>Madde 5 - </a:t>
            </a:r>
            <a:r>
              <a:rPr lang="tr-TR" sz="2600" dirty="0" smtClean="0"/>
              <a:t>Şikayetler söz veya yazı ile en yakın amirden başlanarak </a:t>
            </a:r>
            <a:r>
              <a:rPr lang="tr-TR" sz="2600" b="1" u="sng" dirty="0" smtClean="0">
                <a:solidFill>
                  <a:srgbClr val="FF0000"/>
                </a:solidFill>
              </a:rPr>
              <a:t>silsile</a:t>
            </a:r>
            <a:r>
              <a:rPr lang="tr-TR" sz="2600" dirty="0" smtClean="0"/>
              <a:t> yolu ile ve </a:t>
            </a:r>
            <a:r>
              <a:rPr lang="tr-TR" sz="2600" b="1" dirty="0" smtClean="0">
                <a:solidFill>
                  <a:srgbClr val="FF0000"/>
                </a:solidFill>
              </a:rPr>
              <a:t>şikayet edilen amirler atlanarak</a:t>
            </a:r>
            <a:r>
              <a:rPr lang="tr-TR" sz="2600" dirty="0" smtClean="0">
                <a:solidFill>
                  <a:srgbClr val="FF0000"/>
                </a:solidFill>
              </a:rPr>
              <a:t> </a:t>
            </a:r>
            <a:r>
              <a:rPr lang="tr-TR" sz="2600" dirty="0" smtClean="0"/>
              <a:t>yapılır.</a:t>
            </a:r>
          </a:p>
          <a:p>
            <a:pPr algn="just"/>
            <a:r>
              <a:rPr lang="tr-TR" sz="2600" dirty="0" smtClean="0"/>
              <a:t>Yazılı şikayetler maksadı en iyi ifade edecek şekilde ve mevzuat hükümlerine uygun olarak yazılan bir dilekçe ile yapılır. Dilekçede tespit edilen eksiklikler ile suç teşkil etmeyen usulsüzlüklerin giderilmesi şikayeti kabul eden amirlerce sağlanır. (Örnek: 1).</a:t>
            </a:r>
          </a:p>
          <a:p>
            <a:pPr algn="just"/>
            <a:r>
              <a:rPr lang="tr-TR" sz="2600" dirty="0" smtClean="0"/>
              <a:t>Sözlü şikayetlerde de bu esaslara uyulur.</a:t>
            </a:r>
          </a:p>
          <a:p>
            <a:pPr algn="just"/>
            <a:r>
              <a:rPr lang="tr-TR" sz="2600" b="1" dirty="0" smtClean="0">
                <a:solidFill>
                  <a:srgbClr val="FF0000"/>
                </a:solidFill>
              </a:rPr>
              <a:t>Sözlü</a:t>
            </a:r>
            <a:r>
              <a:rPr lang="tr-TR" sz="2600" b="1" dirty="0" smtClean="0"/>
              <a:t> </a:t>
            </a:r>
            <a:r>
              <a:rPr lang="tr-TR" sz="2600" dirty="0" smtClean="0"/>
              <a:t>olarak yapılan şikayetler, şikayeti yapanın istemi halinde yapıldıkları anda </a:t>
            </a:r>
            <a:r>
              <a:rPr lang="tr-TR" sz="2600" u="sng" dirty="0" smtClean="0"/>
              <a:t>şikayetçi</a:t>
            </a:r>
            <a:r>
              <a:rPr lang="tr-TR" sz="2600" dirty="0" smtClean="0"/>
              <a:t> ile </a:t>
            </a:r>
            <a:r>
              <a:rPr lang="tr-TR" sz="2600" u="sng" dirty="0" smtClean="0"/>
              <a:t>şikayeti kabul eden amir tarafından</a:t>
            </a:r>
            <a:r>
              <a:rPr lang="tr-TR" sz="2600" dirty="0" smtClean="0"/>
              <a:t> birlikte imzalanan </a:t>
            </a:r>
            <a:r>
              <a:rPr lang="tr-TR" sz="2600" dirty="0" smtClean="0">
                <a:solidFill>
                  <a:srgbClr val="FF0000"/>
                </a:solidFill>
              </a:rPr>
              <a:t>bir </a:t>
            </a:r>
            <a:r>
              <a:rPr lang="tr-TR" sz="2600" b="1" dirty="0" smtClean="0">
                <a:solidFill>
                  <a:srgbClr val="FF0000"/>
                </a:solidFill>
              </a:rPr>
              <a:t>tutanakla</a:t>
            </a:r>
            <a:r>
              <a:rPr lang="tr-TR" sz="2600" dirty="0" smtClean="0">
                <a:solidFill>
                  <a:srgbClr val="FF0000"/>
                </a:solidFill>
              </a:rPr>
              <a:t> tespit olunur </a:t>
            </a:r>
            <a:r>
              <a:rPr lang="tr-TR" sz="2600" u="sng" dirty="0" smtClean="0"/>
              <a:t>ve iki tarafa verilir</a:t>
            </a:r>
            <a:r>
              <a:rPr lang="tr-TR" sz="2600" dirty="0" smtClean="0"/>
              <a:t>.</a:t>
            </a:r>
          </a:p>
          <a:p>
            <a:pPr algn="just"/>
            <a:r>
              <a:rPr lang="tr-TR" sz="2600" dirty="0" smtClean="0"/>
              <a:t>Amir de şikayetin tutanağa geçirilmesini isteyebilir. Şikayetçi tutanak düzenlenmesinden kaçınırsa şikayet yapılmamış sayılır.</a:t>
            </a:r>
          </a:p>
          <a:p>
            <a:pPr eaLnBrk="1" hangingPunct="1">
              <a:buFont typeface="Wingdings 2" pitchFamily="18" charset="2"/>
              <a:buNone/>
            </a:pPr>
            <a:endParaRPr lang="tr-TR" sz="24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994122"/>
          </a:xfrm>
        </p:spPr>
        <p:txBody>
          <a:bodyPr/>
          <a:lstStyle/>
          <a:p>
            <a:r>
              <a:rPr lang="tr-TR" i="1" dirty="0" smtClean="0">
                <a:solidFill>
                  <a:srgbClr val="C00000"/>
                </a:solidFill>
              </a:rPr>
              <a:t>Karar Mercii:</a:t>
            </a:r>
            <a:endParaRPr lang="tr-TR" dirty="0" smtClean="0">
              <a:solidFill>
                <a:srgbClr val="C00000"/>
              </a:solidFill>
            </a:endParaRPr>
          </a:p>
        </p:txBody>
      </p:sp>
      <p:sp>
        <p:nvSpPr>
          <p:cNvPr id="9219" name="Content Placeholder 2"/>
          <p:cNvSpPr>
            <a:spLocks noGrp="1"/>
          </p:cNvSpPr>
          <p:nvPr>
            <p:ph idx="1"/>
          </p:nvPr>
        </p:nvSpPr>
        <p:spPr>
          <a:xfrm>
            <a:off x="285750" y="1628801"/>
            <a:ext cx="8401050" cy="4896544"/>
          </a:xfrm>
        </p:spPr>
        <p:txBody>
          <a:bodyPr>
            <a:normAutofit/>
          </a:bodyPr>
          <a:lstStyle/>
          <a:p>
            <a:pPr algn="just"/>
            <a:r>
              <a:rPr lang="tr-TR" sz="2800" i="1" dirty="0" smtClean="0">
                <a:solidFill>
                  <a:srgbClr val="002060"/>
                </a:solidFill>
              </a:rPr>
              <a:t>Karar Mercii:</a:t>
            </a:r>
            <a:endParaRPr lang="tr-TR" sz="2800" dirty="0" smtClean="0">
              <a:solidFill>
                <a:srgbClr val="002060"/>
              </a:solidFill>
            </a:endParaRPr>
          </a:p>
          <a:p>
            <a:pPr algn="just"/>
            <a:r>
              <a:rPr lang="tr-TR" sz="2800" b="1" dirty="0" smtClean="0">
                <a:solidFill>
                  <a:srgbClr val="002060"/>
                </a:solidFill>
              </a:rPr>
              <a:t>Madde 6 - </a:t>
            </a:r>
            <a:r>
              <a:rPr lang="tr-TR" sz="2800" dirty="0" smtClean="0">
                <a:solidFill>
                  <a:srgbClr val="002060"/>
                </a:solidFill>
              </a:rPr>
              <a:t>Şikayet hakkında karar verme yetkisi şikayet edilenin </a:t>
            </a:r>
            <a:r>
              <a:rPr lang="tr-TR" sz="2800" b="1" dirty="0" smtClean="0">
                <a:solidFill>
                  <a:srgbClr val="FF0000"/>
                </a:solidFill>
              </a:rPr>
              <a:t>ilk</a:t>
            </a:r>
            <a:r>
              <a:rPr lang="tr-TR" sz="2800" dirty="0" smtClean="0">
                <a:solidFill>
                  <a:srgbClr val="002060"/>
                </a:solidFill>
              </a:rPr>
              <a:t> disiplin amirine aittir.</a:t>
            </a:r>
          </a:p>
          <a:p>
            <a:pPr algn="just"/>
            <a:r>
              <a:rPr lang="tr-TR" sz="2800" dirty="0" smtClean="0">
                <a:solidFill>
                  <a:srgbClr val="002060"/>
                </a:solidFill>
              </a:rPr>
              <a:t>Şikayeti kabul eden ancak karar verme yetkisi bulunmayan amirler bunları silsile yolu ile ve kendi </a:t>
            </a:r>
            <a:r>
              <a:rPr lang="tr-TR" sz="2800" dirty="0" smtClean="0">
                <a:solidFill>
                  <a:srgbClr val="C00000"/>
                </a:solidFill>
              </a:rPr>
              <a:t>görüşlerini</a:t>
            </a:r>
            <a:r>
              <a:rPr lang="tr-TR" sz="2800" dirty="0" smtClean="0">
                <a:solidFill>
                  <a:srgbClr val="002060"/>
                </a:solidFill>
              </a:rPr>
              <a:t> de ilave etmek suretiyle birinci fıkrada belirtilen amirlere </a:t>
            </a:r>
            <a:r>
              <a:rPr lang="tr-TR" sz="2800" b="1" dirty="0" smtClean="0">
                <a:solidFill>
                  <a:srgbClr val="C00000"/>
                </a:solidFill>
              </a:rPr>
              <a:t>3</a:t>
            </a:r>
            <a:r>
              <a:rPr lang="tr-TR" sz="2800" dirty="0" smtClean="0">
                <a:solidFill>
                  <a:srgbClr val="C00000"/>
                </a:solidFill>
              </a:rPr>
              <a:t> </a:t>
            </a:r>
            <a:r>
              <a:rPr lang="tr-TR" sz="2800" dirty="0" smtClean="0">
                <a:solidFill>
                  <a:srgbClr val="002060"/>
                </a:solidFill>
              </a:rPr>
              <a:t>gün içinde intikal ettirirler. Şikayet edene de durum hakkında bilgi verirler.</a:t>
            </a:r>
          </a:p>
          <a:p>
            <a:pPr eaLnBrk="1" hangingPunct="1">
              <a:buFont typeface="Wingdings 2" pitchFamily="18" charset="2"/>
              <a:buNone/>
            </a:pPr>
            <a:endParaRPr lang="tr-TR" u="sng"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tr-TR" i="1" dirty="0" smtClean="0">
                <a:solidFill>
                  <a:srgbClr val="C00000"/>
                </a:solidFill>
              </a:rPr>
              <a:t>Yapılacak İşlemler - Süre:</a:t>
            </a:r>
            <a:endParaRPr lang="tr-TR" sz="4400" dirty="0" smtClean="0">
              <a:solidFill>
                <a:srgbClr val="C00000"/>
              </a:solidFill>
            </a:endParaRPr>
          </a:p>
        </p:txBody>
      </p:sp>
      <p:sp>
        <p:nvSpPr>
          <p:cNvPr id="10243" name="Content Placeholder 2"/>
          <p:cNvSpPr>
            <a:spLocks noGrp="1"/>
          </p:cNvSpPr>
          <p:nvPr>
            <p:ph idx="1"/>
          </p:nvPr>
        </p:nvSpPr>
        <p:spPr>
          <a:xfrm>
            <a:off x="285750" y="1556792"/>
            <a:ext cx="8401050" cy="5158333"/>
          </a:xfrm>
        </p:spPr>
        <p:txBody>
          <a:bodyPr/>
          <a:lstStyle/>
          <a:p>
            <a:r>
              <a:rPr lang="tr-TR" sz="2400" i="1" dirty="0" smtClean="0">
                <a:solidFill>
                  <a:srgbClr val="002060"/>
                </a:solidFill>
              </a:rPr>
              <a:t>Yapılacak İşlemler:</a:t>
            </a:r>
            <a:endParaRPr lang="tr-TR" sz="2400" dirty="0" smtClean="0">
              <a:solidFill>
                <a:srgbClr val="002060"/>
              </a:solidFill>
            </a:endParaRPr>
          </a:p>
          <a:p>
            <a:pPr algn="just"/>
            <a:r>
              <a:rPr lang="tr-TR" sz="2400" b="1" dirty="0" smtClean="0">
                <a:solidFill>
                  <a:srgbClr val="002060"/>
                </a:solidFill>
              </a:rPr>
              <a:t>Madde 7 - </a:t>
            </a:r>
            <a:r>
              <a:rPr lang="tr-TR" sz="2400" dirty="0" smtClean="0">
                <a:solidFill>
                  <a:srgbClr val="002060"/>
                </a:solidFill>
              </a:rPr>
              <a:t>Bu Yönetmelikte belirtilen usul ve esaslara uygun olarak yapılan şikayetler karar vermeye yetkili amirlerce </a:t>
            </a:r>
            <a:r>
              <a:rPr lang="tr-TR" sz="2400" u="sng" dirty="0" smtClean="0">
                <a:solidFill>
                  <a:srgbClr val="002060"/>
                </a:solidFill>
              </a:rPr>
              <a:t>incelenir ve </a:t>
            </a:r>
            <a:r>
              <a:rPr lang="tr-TR" sz="2400" u="sng" dirty="0" smtClean="0">
                <a:solidFill>
                  <a:srgbClr val="C00000"/>
                </a:solidFill>
              </a:rPr>
              <a:t>karara bağlanır</a:t>
            </a:r>
            <a:r>
              <a:rPr lang="tr-TR" sz="2400" dirty="0" smtClean="0">
                <a:solidFill>
                  <a:srgbClr val="002060"/>
                </a:solidFill>
              </a:rPr>
              <a:t>. Kararlar şikayet sahiplerine ve lüzum görülürse şikayet edilene yazı ile bildirilir. </a:t>
            </a:r>
          </a:p>
          <a:p>
            <a:pPr>
              <a:buNone/>
            </a:pPr>
            <a:endParaRPr lang="tr-TR" sz="2400" dirty="0" smtClean="0">
              <a:solidFill>
                <a:srgbClr val="002060"/>
              </a:solidFill>
            </a:endParaRPr>
          </a:p>
          <a:p>
            <a:r>
              <a:rPr lang="tr-TR" sz="2400" i="1" dirty="0" smtClean="0">
                <a:solidFill>
                  <a:srgbClr val="002060"/>
                </a:solidFill>
              </a:rPr>
              <a:t>Süre:</a:t>
            </a:r>
            <a:endParaRPr lang="tr-TR" sz="2400" dirty="0" smtClean="0">
              <a:solidFill>
                <a:srgbClr val="002060"/>
              </a:solidFill>
            </a:endParaRPr>
          </a:p>
          <a:p>
            <a:pPr algn="just"/>
            <a:r>
              <a:rPr lang="tr-TR" sz="2400" b="1" dirty="0" smtClean="0">
                <a:solidFill>
                  <a:srgbClr val="002060"/>
                </a:solidFill>
              </a:rPr>
              <a:t>Madde 8 - </a:t>
            </a:r>
            <a:r>
              <a:rPr lang="tr-TR" sz="2400" dirty="0" smtClean="0">
                <a:solidFill>
                  <a:srgbClr val="002060"/>
                </a:solidFill>
              </a:rPr>
              <a:t>Şikayetlerin incelenmesi ve bir karara bağlanarak şikayet sahiplerine tebliğ edilmesi ile ilgili </a:t>
            </a:r>
            <a:r>
              <a:rPr lang="tr-TR" sz="2400" u="sng" dirty="0" smtClean="0">
                <a:solidFill>
                  <a:srgbClr val="C00000"/>
                </a:solidFill>
              </a:rPr>
              <a:t>bütün işlemlerin </a:t>
            </a:r>
            <a:r>
              <a:rPr lang="tr-TR" sz="2400" dirty="0" smtClean="0">
                <a:solidFill>
                  <a:srgbClr val="002060"/>
                </a:solidFill>
              </a:rPr>
              <a:t>en geç </a:t>
            </a:r>
            <a:r>
              <a:rPr lang="tr-TR" sz="2400" u="sng" dirty="0" smtClean="0">
                <a:solidFill>
                  <a:srgbClr val="002060"/>
                </a:solidFill>
              </a:rPr>
              <a:t>şikayet dilekçesinin karar merciine intikal ettiği tarihi izleyen </a:t>
            </a:r>
            <a:r>
              <a:rPr lang="tr-TR" sz="2400" b="1" u="sng" dirty="0" smtClean="0">
                <a:solidFill>
                  <a:srgbClr val="C00000"/>
                </a:solidFill>
              </a:rPr>
              <a:t>30 gün</a:t>
            </a:r>
            <a:r>
              <a:rPr lang="tr-TR" sz="2400" u="sng" dirty="0" smtClean="0">
                <a:solidFill>
                  <a:srgbClr val="002060"/>
                </a:solidFill>
              </a:rPr>
              <a:t> içinde tamamlanması zorunludur</a:t>
            </a:r>
            <a:r>
              <a:rPr lang="tr-TR" sz="2400" dirty="0" smtClean="0">
                <a:solidFill>
                  <a:srgbClr val="002060"/>
                </a:solidFill>
              </a:rPr>
              <a:t>. Adli ve idari tahkikata konu olacak nitelikteki şikayetler hakkında ilgili mevzuat hükümleri uygulanır. </a:t>
            </a:r>
          </a:p>
          <a:p>
            <a:pPr eaLnBrk="1" hangingPunct="1"/>
            <a:endParaRPr lang="tr-TR" sz="24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r>
              <a:rPr lang="tr-TR" sz="4400" dirty="0" smtClean="0">
                <a:solidFill>
                  <a:srgbClr val="C00000"/>
                </a:solidFill>
                <a:latin typeface="Times New Roman" pitchFamily="18" charset="0"/>
                <a:cs typeface="Times New Roman" pitchFamily="18" charset="0"/>
              </a:rPr>
              <a:t>İtiraz – Şikayet Edenin Sorumluluğu</a:t>
            </a:r>
            <a:endParaRPr lang="tr-TR" sz="4400" dirty="0" smtClean="0">
              <a:solidFill>
                <a:srgbClr val="C00000"/>
              </a:solidFill>
            </a:endParaRPr>
          </a:p>
        </p:txBody>
      </p:sp>
      <p:sp>
        <p:nvSpPr>
          <p:cNvPr id="11267" name="Content Placeholder 2"/>
          <p:cNvSpPr>
            <a:spLocks noGrp="1"/>
          </p:cNvSpPr>
          <p:nvPr>
            <p:ph idx="1"/>
          </p:nvPr>
        </p:nvSpPr>
        <p:spPr>
          <a:xfrm>
            <a:off x="428625" y="1340768"/>
            <a:ext cx="8258175" cy="5160045"/>
          </a:xfrm>
        </p:spPr>
        <p:txBody>
          <a:bodyPr>
            <a:normAutofit fontScale="70000" lnSpcReduction="20000"/>
          </a:bodyPr>
          <a:lstStyle/>
          <a:p>
            <a:r>
              <a:rPr lang="tr-TR" sz="3400" b="1" i="1" dirty="0" smtClean="0">
                <a:solidFill>
                  <a:srgbClr val="FF0000"/>
                </a:solidFill>
              </a:rPr>
              <a:t>İtiraz:</a:t>
            </a:r>
            <a:endParaRPr lang="tr-TR" sz="3400" dirty="0" smtClean="0">
              <a:solidFill>
                <a:srgbClr val="FF0000"/>
              </a:solidFill>
            </a:endParaRPr>
          </a:p>
          <a:p>
            <a:pPr algn="just"/>
            <a:r>
              <a:rPr lang="tr-TR" sz="3400" b="1" dirty="0" smtClean="0"/>
              <a:t>Madde 9 - </a:t>
            </a:r>
            <a:r>
              <a:rPr lang="tr-TR" sz="3400" dirty="0" smtClean="0"/>
              <a:t>Şikayette bulunan ve şikayet edilen memurlar yetkili amirlerce verilen kararlara karşı </a:t>
            </a:r>
            <a:r>
              <a:rPr lang="tr-TR" sz="3400" u="sng" dirty="0" smtClean="0"/>
              <a:t>bir</a:t>
            </a:r>
            <a:r>
              <a:rPr lang="tr-TR" sz="3400" dirty="0" smtClean="0"/>
              <a:t> defaya mahsus olmak üzere kararın kendilerine tebliğini izleyen </a:t>
            </a:r>
            <a:r>
              <a:rPr lang="tr-TR" sz="3400" b="1" dirty="0" smtClean="0">
                <a:solidFill>
                  <a:srgbClr val="C00000"/>
                </a:solidFill>
              </a:rPr>
              <a:t>10</a:t>
            </a:r>
            <a:r>
              <a:rPr lang="tr-TR" sz="3400" b="1" dirty="0" smtClean="0"/>
              <a:t> </a:t>
            </a:r>
            <a:r>
              <a:rPr lang="tr-TR" sz="3400" dirty="0" smtClean="0"/>
              <a:t>gün</a:t>
            </a:r>
            <a:r>
              <a:rPr lang="tr-TR" sz="3400" b="1" dirty="0" smtClean="0"/>
              <a:t> </a:t>
            </a:r>
            <a:r>
              <a:rPr lang="tr-TR" sz="3400" dirty="0" smtClean="0"/>
              <a:t>içinde </a:t>
            </a:r>
            <a:r>
              <a:rPr lang="tr-TR" sz="3400" b="1" dirty="0" smtClean="0">
                <a:solidFill>
                  <a:srgbClr val="C00000"/>
                </a:solidFill>
              </a:rPr>
              <a:t>bir üst </a:t>
            </a:r>
            <a:r>
              <a:rPr lang="tr-TR" sz="3400" b="1" dirty="0" err="1" smtClean="0">
                <a:solidFill>
                  <a:srgbClr val="C00000"/>
                </a:solidFill>
              </a:rPr>
              <a:t>merciie</a:t>
            </a:r>
            <a:r>
              <a:rPr lang="tr-TR" sz="3400" dirty="0" smtClean="0">
                <a:solidFill>
                  <a:srgbClr val="C00000"/>
                </a:solidFill>
              </a:rPr>
              <a:t> </a:t>
            </a:r>
            <a:r>
              <a:rPr lang="tr-TR" sz="3400" b="1" dirty="0" smtClean="0">
                <a:solidFill>
                  <a:srgbClr val="C00000"/>
                </a:solidFill>
              </a:rPr>
              <a:t>itiraz</a:t>
            </a:r>
            <a:r>
              <a:rPr lang="tr-TR" sz="3400" dirty="0" smtClean="0">
                <a:solidFill>
                  <a:srgbClr val="C00000"/>
                </a:solidFill>
              </a:rPr>
              <a:t> </a:t>
            </a:r>
            <a:r>
              <a:rPr lang="tr-TR" sz="3400" b="1" dirty="0" smtClean="0">
                <a:solidFill>
                  <a:srgbClr val="C00000"/>
                </a:solidFill>
              </a:rPr>
              <a:t>edebilirler.</a:t>
            </a:r>
          </a:p>
          <a:p>
            <a:pPr algn="just"/>
            <a:r>
              <a:rPr lang="tr-TR" sz="3400" dirty="0" smtClean="0"/>
              <a:t>İtirazların yapılmasında ve incelenip karara bağlanmasında şikayetler hakkında bu Yönetmelikte belirtilen usul ve esaslar geçerlidir.</a:t>
            </a:r>
          </a:p>
          <a:p>
            <a:r>
              <a:rPr lang="tr-TR" dirty="0" smtClean="0"/>
              <a:t> </a:t>
            </a:r>
          </a:p>
          <a:p>
            <a:r>
              <a:rPr lang="tr-TR" b="1" i="1" dirty="0" smtClean="0">
                <a:solidFill>
                  <a:srgbClr val="0070C0"/>
                </a:solidFill>
              </a:rPr>
              <a:t>Şikayet Edenin Sorumluluğu:</a:t>
            </a:r>
            <a:endParaRPr lang="tr-TR" b="1" dirty="0" smtClean="0">
              <a:solidFill>
                <a:srgbClr val="0070C0"/>
              </a:solidFill>
            </a:endParaRPr>
          </a:p>
          <a:p>
            <a:pPr algn="just"/>
            <a:r>
              <a:rPr lang="tr-TR" sz="3400" b="1" dirty="0" smtClean="0"/>
              <a:t>Madde 10 - </a:t>
            </a:r>
            <a:r>
              <a:rPr lang="tr-TR" sz="3400" dirty="0" smtClean="0"/>
              <a:t>Şikayet haklarını kullanan Devlet Memurlarına şikayetlerinden dolayı bir ceza verilemez. </a:t>
            </a:r>
            <a:r>
              <a:rPr lang="tr-TR" sz="3400" b="1" dirty="0" smtClean="0">
                <a:solidFill>
                  <a:srgbClr val="C00000"/>
                </a:solidFill>
              </a:rPr>
              <a:t>Ancak</a:t>
            </a:r>
            <a:r>
              <a:rPr lang="tr-TR" sz="3400" b="1" dirty="0" smtClean="0"/>
              <a:t>,</a:t>
            </a:r>
            <a:r>
              <a:rPr lang="tr-TR" sz="3400" dirty="0" smtClean="0"/>
              <a:t> </a:t>
            </a:r>
            <a:r>
              <a:rPr lang="tr-TR" sz="3400" b="1" dirty="0" smtClean="0">
                <a:solidFill>
                  <a:srgbClr val="C00000"/>
                </a:solidFill>
              </a:rPr>
              <a:t>şikayet haklarını</a:t>
            </a:r>
            <a:r>
              <a:rPr lang="tr-TR" sz="3400" b="1" dirty="0" smtClean="0">
                <a:solidFill>
                  <a:srgbClr val="002060"/>
                </a:solidFill>
              </a:rPr>
              <a:t> bu </a:t>
            </a:r>
            <a:r>
              <a:rPr lang="tr-TR" sz="3400" b="1" u="sng" dirty="0" smtClean="0">
                <a:solidFill>
                  <a:srgbClr val="002060"/>
                </a:solidFill>
              </a:rPr>
              <a:t>Yönetmelikte tespit edilen</a:t>
            </a:r>
            <a:r>
              <a:rPr lang="tr-TR" sz="3400" dirty="0" smtClean="0"/>
              <a:t> </a:t>
            </a:r>
            <a:r>
              <a:rPr lang="tr-TR" sz="3400" b="1" u="sng" dirty="0" smtClean="0">
                <a:solidFill>
                  <a:srgbClr val="C00000"/>
                </a:solidFill>
              </a:rPr>
              <a:t>usul ve esaslara</a:t>
            </a:r>
            <a:r>
              <a:rPr lang="tr-TR" sz="3400" b="1" dirty="0" smtClean="0">
                <a:solidFill>
                  <a:srgbClr val="C00000"/>
                </a:solidFill>
              </a:rPr>
              <a:t> </a:t>
            </a:r>
            <a:r>
              <a:rPr lang="tr-TR" sz="3400" b="1" u="sng" dirty="0" smtClean="0">
                <a:solidFill>
                  <a:srgbClr val="C00000"/>
                </a:solidFill>
              </a:rPr>
              <a:t>aykırı</a:t>
            </a:r>
            <a:r>
              <a:rPr lang="tr-TR" sz="3400" b="1" dirty="0" smtClean="0">
                <a:solidFill>
                  <a:srgbClr val="C00000"/>
                </a:solidFill>
              </a:rPr>
              <a:t> surette kullananların</a:t>
            </a:r>
            <a:r>
              <a:rPr lang="tr-TR" sz="3400" dirty="0" smtClean="0">
                <a:solidFill>
                  <a:srgbClr val="C00000"/>
                </a:solidFill>
              </a:rPr>
              <a:t> </a:t>
            </a:r>
            <a:r>
              <a:rPr lang="tr-TR" sz="3400" u="sng" dirty="0" smtClean="0"/>
              <a:t>veya</a:t>
            </a:r>
            <a:r>
              <a:rPr lang="tr-TR" sz="3400" dirty="0" smtClean="0"/>
              <a:t> </a:t>
            </a:r>
            <a:r>
              <a:rPr lang="tr-TR" sz="3400" u="sng" dirty="0" smtClean="0"/>
              <a:t>her ne surette olursa olsun </a:t>
            </a:r>
            <a:r>
              <a:rPr lang="tr-TR" sz="3400" b="1" dirty="0" smtClean="0">
                <a:solidFill>
                  <a:srgbClr val="002060"/>
                </a:solidFill>
              </a:rPr>
              <a:t>bu haklarını kullanırken bir suç işleyenlerin sorumlulukları saklıdır.</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tr-TR" dirty="0" smtClean="0">
                <a:solidFill>
                  <a:srgbClr val="C00000"/>
                </a:solidFill>
              </a:rPr>
              <a:t/>
            </a:r>
            <a:br>
              <a:rPr lang="tr-TR" dirty="0" smtClean="0">
                <a:solidFill>
                  <a:srgbClr val="C00000"/>
                </a:solidFill>
              </a:rPr>
            </a:br>
            <a:r>
              <a:rPr lang="tr-TR" dirty="0" smtClean="0">
                <a:solidFill>
                  <a:srgbClr val="C00000"/>
                </a:solidFill>
              </a:rPr>
              <a:t>ÜÇÜNCÜ KISIM </a:t>
            </a:r>
            <a:br>
              <a:rPr lang="tr-TR" dirty="0" smtClean="0">
                <a:solidFill>
                  <a:srgbClr val="C00000"/>
                </a:solidFill>
              </a:rPr>
            </a:br>
            <a:r>
              <a:rPr lang="tr-TR" i="1" dirty="0" smtClean="0">
                <a:solidFill>
                  <a:srgbClr val="C00000"/>
                </a:solidFill>
              </a:rPr>
              <a:t>Müracaat ve İhbar</a:t>
            </a:r>
            <a:endParaRPr lang="tr-TR" sz="4400" dirty="0" smtClean="0">
              <a:solidFill>
                <a:srgbClr val="C00000"/>
              </a:solidFill>
            </a:endParaRPr>
          </a:p>
        </p:txBody>
      </p:sp>
      <p:sp>
        <p:nvSpPr>
          <p:cNvPr id="12291" name="Content Placeholder 2"/>
          <p:cNvSpPr>
            <a:spLocks noGrp="1"/>
          </p:cNvSpPr>
          <p:nvPr>
            <p:ph idx="1"/>
          </p:nvPr>
        </p:nvSpPr>
        <p:spPr/>
        <p:txBody>
          <a:bodyPr/>
          <a:lstStyle/>
          <a:p>
            <a:endParaRPr lang="tr-TR" sz="2800" i="1" dirty="0" smtClean="0"/>
          </a:p>
          <a:p>
            <a:r>
              <a:rPr lang="tr-TR" sz="2800" i="1" dirty="0" smtClean="0">
                <a:solidFill>
                  <a:srgbClr val="002060"/>
                </a:solidFill>
              </a:rPr>
              <a:t>Müracaat Hakkı ve İhbar Yükümlülüğü:(</a:t>
            </a:r>
            <a:r>
              <a:rPr lang="tr-TR" sz="2800" i="1" baseline="30000" dirty="0" smtClean="0">
                <a:solidFill>
                  <a:srgbClr val="002060"/>
                </a:solidFill>
              </a:rPr>
              <a:t>2)</a:t>
            </a:r>
            <a:endParaRPr lang="tr-TR" sz="2800" dirty="0" smtClean="0">
              <a:solidFill>
                <a:srgbClr val="002060"/>
              </a:solidFill>
            </a:endParaRPr>
          </a:p>
          <a:p>
            <a:r>
              <a:rPr lang="tr-TR" sz="2800" b="1" dirty="0" smtClean="0">
                <a:solidFill>
                  <a:srgbClr val="002060"/>
                </a:solidFill>
              </a:rPr>
              <a:t>Madde 11 - </a:t>
            </a:r>
            <a:r>
              <a:rPr lang="tr-TR" sz="2000" b="1" dirty="0" smtClean="0">
                <a:solidFill>
                  <a:srgbClr val="002060"/>
                </a:solidFill>
              </a:rPr>
              <a:t>(Değişik: 14/9/2009-2009/15428 K.)</a:t>
            </a:r>
          </a:p>
          <a:p>
            <a:pPr algn="just"/>
            <a:r>
              <a:rPr lang="tr-TR" sz="2800" dirty="0" smtClean="0">
                <a:solidFill>
                  <a:srgbClr val="002060"/>
                </a:solidFill>
              </a:rPr>
              <a:t>Devlet memurları, kurumları ile ilgili resmi ve şahsi işlerinden dolayı müracaat hakkına sahiptirler. Ayrıca </a:t>
            </a:r>
            <a:r>
              <a:rPr lang="tr-TR" sz="2800" u="sng" dirty="0" smtClean="0">
                <a:solidFill>
                  <a:srgbClr val="002060"/>
                </a:solidFill>
              </a:rPr>
              <a:t>Devlet memurları</a:t>
            </a:r>
            <a:r>
              <a:rPr lang="tr-TR" sz="2800" dirty="0" smtClean="0">
                <a:solidFill>
                  <a:srgbClr val="002060"/>
                </a:solidFill>
              </a:rPr>
              <a:t>, görevleri sırasında haberdar oldukları </a:t>
            </a:r>
            <a:r>
              <a:rPr lang="tr-TR" sz="2800" b="1" dirty="0" smtClean="0">
                <a:solidFill>
                  <a:srgbClr val="C00000"/>
                </a:solidFill>
              </a:rPr>
              <a:t>konusu suç teşkil eden</a:t>
            </a:r>
            <a:r>
              <a:rPr lang="tr-TR" sz="2800" dirty="0" smtClean="0">
                <a:solidFill>
                  <a:srgbClr val="C00000"/>
                </a:solidFill>
              </a:rPr>
              <a:t> </a:t>
            </a:r>
            <a:r>
              <a:rPr lang="tr-TR" sz="2800" dirty="0" smtClean="0">
                <a:solidFill>
                  <a:srgbClr val="002060"/>
                </a:solidFill>
              </a:rPr>
              <a:t>durumları </a:t>
            </a:r>
            <a:r>
              <a:rPr lang="tr-TR" sz="2800" u="sng" dirty="0" smtClean="0">
                <a:solidFill>
                  <a:srgbClr val="002060"/>
                </a:solidFill>
              </a:rPr>
              <a:t>yetkili makamlara bildirmekle yükümlüdürler</a:t>
            </a:r>
            <a:r>
              <a:rPr lang="tr-TR" sz="2400" u="sng" dirty="0" smtClean="0">
                <a:solidFill>
                  <a:srgbClr val="002060"/>
                </a:solidFill>
              </a:rPr>
              <a:t>.</a:t>
            </a:r>
            <a:endParaRPr lang="tr-TR" sz="2400" u="sng" dirty="0">
              <a:solidFill>
                <a:srgbClr val="002060"/>
              </a:solidFill>
            </a:endParaRPr>
          </a:p>
        </p:txBody>
      </p:sp>
    </p:spTree>
  </p:cSld>
  <p:clrMapOvr>
    <a:masterClrMapping/>
  </p:clrMapOvr>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871</Words>
  <Application>Microsoft Office PowerPoint</Application>
  <PresentationFormat>Ekran Gösterisi (4:3)</PresentationFormat>
  <Paragraphs>99</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DEVLET MEMURLARININ ŞİKAYET VE MÜRACAATLARI HAKKINDA YÖNETMELİK</vt:lpstr>
      <vt:lpstr> Amaç:</vt:lpstr>
      <vt:lpstr>Kapsam:</vt:lpstr>
      <vt:lpstr>İKİNCİ KISIM Şikayet</vt:lpstr>
      <vt:lpstr>Yapılma Şekli:</vt:lpstr>
      <vt:lpstr>Karar Mercii:</vt:lpstr>
      <vt:lpstr>Yapılacak İşlemler - Süre:</vt:lpstr>
      <vt:lpstr>İtiraz – Şikayet Edenin Sorumluluğu</vt:lpstr>
      <vt:lpstr> ÜÇÜNCÜ KISIM  Müracaat ve İhbar</vt:lpstr>
      <vt:lpstr>Karar Mercii Müracaata ilişkin usul ve esaslar</vt:lpstr>
      <vt:lpstr> DÖRDÜNCÜ KISIM Diğer Hükümler </vt:lpstr>
      <vt:lpstr>Diğer kamu görevlilerinin durumu :</vt:lpstr>
      <vt:lpstr>Slayt 13</vt:lpstr>
      <vt:lpstr>Slayt 14</vt:lpstr>
      <vt:lpstr>İl İdare Kurulu Müdürlüğü</vt:lpstr>
      <vt:lpstr>(NOT) B İ M E R  KONUSU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LUTFI-TANRISEVER</cp:lastModifiedBy>
  <cp:revision>80</cp:revision>
  <dcterms:created xsi:type="dcterms:W3CDTF">2013-03-24T14:42:58Z</dcterms:created>
  <dcterms:modified xsi:type="dcterms:W3CDTF">2016-10-14T14:33:20Z</dcterms:modified>
</cp:coreProperties>
</file>