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91" r:id="rId34"/>
    <p:sldId id="290"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7" d="100"/>
          <a:sy n="67" d="100"/>
        </p:scale>
        <p:origin x="-148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8E83CA4-F332-43DB-B7CF-777C02533B48}" type="datetimeFigureOut">
              <a:rPr lang="tr-TR" smtClean="0"/>
              <a:pPr/>
              <a:t>07.12.2015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0C3F457-CB2F-4D3E-8D94-6439924483E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83CA4-F332-43DB-B7CF-777C02533B48}" type="datetimeFigureOut">
              <a:rPr lang="tr-TR" smtClean="0"/>
              <a:pPr/>
              <a:t>07.12.2015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3F457-CB2F-4D3E-8D94-6439924483E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000" dirty="0" smtClean="0">
                <a:solidFill>
                  <a:srgbClr val="0070C0"/>
                </a:solidFill>
              </a:rPr>
              <a:t>İNSAN HAKLARININ TARİHSEL GELİŞİMİ</a:t>
            </a:r>
            <a:endParaRPr lang="tr-TR" sz="4000" dirty="0">
              <a:solidFill>
                <a:srgbClr val="0070C0"/>
              </a:solidFill>
            </a:endParaRPr>
          </a:p>
        </p:txBody>
      </p:sp>
      <p:sp>
        <p:nvSpPr>
          <p:cNvPr id="3" name="2 Alt Başlık"/>
          <p:cNvSpPr>
            <a:spLocks noGrp="1"/>
          </p:cNvSpPr>
          <p:nvPr>
            <p:ph type="subTitle" idx="1"/>
          </p:nvPr>
        </p:nvSpPr>
        <p:spPr/>
        <p:txBody>
          <a:bodyPr/>
          <a:lstStyle/>
          <a:p>
            <a:endParaRPr lang="tr-TR" dirty="0" smtClean="0"/>
          </a:p>
          <a:p>
            <a:r>
              <a:rPr lang="tr-TR" dirty="0" smtClean="0">
                <a:solidFill>
                  <a:schemeClr val="accent1"/>
                </a:solidFill>
              </a:rPr>
              <a:t>ÖMER ERU</a:t>
            </a:r>
          </a:p>
          <a:p>
            <a:r>
              <a:rPr lang="tr-TR" dirty="0" smtClean="0">
                <a:solidFill>
                  <a:schemeClr val="accent1"/>
                </a:solidFill>
              </a:rPr>
              <a:t>VALİ YARDIMC</a:t>
            </a:r>
            <a:r>
              <a:rPr lang="tr-TR" dirty="0" smtClean="0"/>
              <a:t>ISI</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79512" y="918634"/>
            <a:ext cx="820891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18. Y</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zyılda </a:t>
            </a:r>
            <a:r>
              <a:rPr kumimoji="0" lang="tr-TR" sz="2800" b="0" i="0" u="none" strike="noStrike" cap="none" normalizeH="0" baseline="0" dirty="0" smtClean="0">
                <a:ln>
                  <a:noFill/>
                </a:ln>
                <a:solidFill>
                  <a:schemeClr val="accent6"/>
                </a:solidFill>
                <a:effectLst/>
                <a:latin typeface="Arial" pitchFamily="34" charset="0"/>
                <a:ea typeface="Times New Roman" pitchFamily="18" charset="0"/>
                <a:cs typeface="Arial" pitchFamily="34" charset="0"/>
              </a:rPr>
              <a:t>I. Kant, J.S.</a:t>
            </a:r>
            <a:r>
              <a:rPr kumimoji="0" lang="tr-TR" sz="2800" b="0" i="0" u="none" strike="noStrike" cap="none" normalizeH="0" baseline="0" dirty="0" err="1" smtClean="0">
                <a:ln>
                  <a:noFill/>
                </a:ln>
                <a:solidFill>
                  <a:schemeClr val="accent6"/>
                </a:solidFill>
                <a:effectLst/>
                <a:latin typeface="Arial" pitchFamily="34" charset="0"/>
                <a:ea typeface="Times New Roman" pitchFamily="18" charset="0"/>
                <a:cs typeface="Arial" pitchFamily="34" charset="0"/>
              </a:rPr>
              <a:t>Mill</a:t>
            </a:r>
            <a:r>
              <a:rPr kumimoji="0" lang="tr-TR" sz="2800" b="0" i="0" u="none" strike="noStrike" cap="none" normalizeH="0" baseline="0" dirty="0" smtClean="0">
                <a:ln>
                  <a:noFill/>
                </a:ln>
                <a:solidFill>
                  <a:schemeClr val="accent6"/>
                </a:solidFill>
                <a:effectLst/>
                <a:latin typeface="Arial" pitchFamily="34" charset="0"/>
                <a:ea typeface="Times New Roman" pitchFamily="18" charset="0"/>
                <a:cs typeface="Arial" pitchFamily="34" charset="0"/>
              </a:rPr>
              <a:t> ve Thomas </a:t>
            </a:r>
            <a:r>
              <a:rPr kumimoji="0" lang="tr-TR" sz="2800" b="0" i="0" u="none" strike="noStrike" cap="none" normalizeH="0" baseline="0" dirty="0" err="1" smtClean="0">
                <a:ln>
                  <a:noFill/>
                </a:ln>
                <a:solidFill>
                  <a:schemeClr val="accent6"/>
                </a:solidFill>
                <a:effectLst/>
                <a:latin typeface="Arial" pitchFamily="34" charset="0"/>
                <a:ea typeface="Times New Roman" pitchFamily="18" charset="0"/>
                <a:cs typeface="Arial" pitchFamily="34" charset="0"/>
              </a:rPr>
              <a:t>Pain</a:t>
            </a:r>
            <a:r>
              <a:rPr kumimoji="0" lang="tr-TR" sz="2800" b="0" i="0" u="none" strike="noStrike" cap="none" normalizeH="0" baseline="0" dirty="0" smtClean="0">
                <a:ln>
                  <a:noFill/>
                </a:ln>
                <a:solidFill>
                  <a:schemeClr val="accent6"/>
                </a:solidFill>
                <a:effectLst/>
                <a:latin typeface="Arial" pitchFamily="34" charset="0"/>
                <a:ea typeface="Times New Roman" pitchFamily="18" charset="0"/>
                <a:cs typeface="Arial" pitchFamily="34" charset="0"/>
              </a:rPr>
              <a:t>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gibi filozofların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alışmaları insan haklarını etkilemiştir. 18.ve 19.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zyılda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zellikle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lelik karşıtı hareketler, demokrasi m</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cadelesi,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zellikle demokratik katılım, genel oy ilkesi ve kadınların oy kullanma hakkı gibi alanlarda insan hakları m</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cadelesi yoğunlaşmıştır. 20.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zyılın ilk yarısında Milletler Cemiyeti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döneminde (1918-45) azınlıkların korunması, halkların kendi kaderini tayin etme hakkı ve yabancı hakları gibi haklar öne çıkmıştır</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179512" y="2175246"/>
            <a:ext cx="864096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18.ve 19.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zyılda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zellikle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lelik karşıtı hareketler, demokrasi m</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cadelesi,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zellikle demokratik katılım, genel oy ilkesi ve kadınların oy kullanma hakkı gibi alanlarda insan hakları m</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cadelesi yoğunlaşmıştır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67544" y="1456952"/>
            <a:ext cx="820891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1945</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te Birleşmiş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Milletler</a:t>
            </a:r>
            <a:r>
              <a:rPr kumimoji="0" lang="tr-TR" sz="2800" b="0" i="0" u="none" strike="noStrike" cap="none" normalizeH="0" baseline="0" dirty="0" err="1" smtClean="0">
                <a:ln>
                  <a:noFill/>
                </a:ln>
                <a:solidFill>
                  <a:srgbClr val="FF0000"/>
                </a:solidFill>
                <a:effectLst/>
                <a:latin typeface="Calibri"/>
                <a:ea typeface="Times New Roman" pitchFamily="18" charset="0"/>
                <a:cs typeface="Arial" pitchFamily="34" charset="0"/>
              </a:rPr>
              <a:t>’</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in</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(BM) kurulmasıyla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 hakları kurumsal olarak da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nya politikasına girmiştir</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Daha sonra kurulan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İnsan Hakları Komisyonu</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Evrensel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İnsan Hakları Beyannamesini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(EİHB) hazırlamış ve modern insan hakları belgelerinin temel referansı haline gelen </a:t>
            </a:r>
            <a:r>
              <a:rPr kumimoji="0" lang="tr-TR" sz="2800" b="0"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rPr>
              <a:t>Beyanname, 10 Aralık 1948</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tarihinde BM Genel Kurulu tarafından kabul edilmiştir.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95536" y="605606"/>
            <a:ext cx="874846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Evrensel İnsan Hakları Beyannamesi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 Aralık 1948 tarihinde BM genel Kurulu tarafından kabul edilmiştir.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Uluslararası İnsan Hakları Belgeleri: BM ve Avrupa Konseyi Birleşmiş Milletler tarafından insan hakları alanında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yeler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zerinde bağlayıcılığı olan anlaşma veya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 denen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zenlemeler ve bildirge ya da beyanname gibi bağlayıcı olmayan belgeler olmak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zere iki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eşit metin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retilmiştir. BM Genel Kurulu tarafından 10Aralık 1948 tarihinde kabul edilen ve bağlayıcılığı olmayan Evrensel İnsan Hakları Beyannamesinden günümüze onlarca metin, insanlığın hizmetine sunulmuştur.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95536" y="738033"/>
            <a:ext cx="820891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zellikle 1970</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 yılarda artan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reselleşme olgusuna paralel olarak,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reselleşen insan haklarının</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1990</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lı yıllarda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nya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ndemindeki yeri iyice belirginleşmiştir. </a:t>
            </a:r>
            <a:endPar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Avrupa</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Amerika ve Afrika insan hakları mekanizmaları gibi b</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lgesel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zenlemeler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ve Uluslararası Af </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rg</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İnsan </a:t>
            </a:r>
            <a:endParaRPr kumimoji="0" lang="tr-TR"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Hakları İzleme </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rg</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t</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gibi k</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resel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STK</a:t>
            </a:r>
            <a:r>
              <a:rPr kumimoji="0" lang="tr-TR" sz="2800" b="0" i="0" u="none" strike="noStrike" cap="none" normalizeH="0" baseline="0" dirty="0" err="1" smtClean="0">
                <a:ln>
                  <a:noFill/>
                </a:ln>
                <a:solidFill>
                  <a:srgbClr val="FF0000"/>
                </a:solidFill>
                <a:effectLst/>
                <a:latin typeface="Calibri"/>
                <a:ea typeface="Times New Roman" pitchFamily="18" charset="0"/>
                <a:cs typeface="Arial" pitchFamily="34" charset="0"/>
              </a:rPr>
              <a:t>’</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larla</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birlikte hızla artan yerel oluşumların katkısıyla bu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devletler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zeri bir hale gelmiştir.: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251520" y="779845"/>
            <a:ext cx="835292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10 Aralık D</a:t>
            </a:r>
            <a:r>
              <a:rPr kumimoji="0" lang="tr-TR" sz="24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nya İnsan Hakları G</a:t>
            </a:r>
            <a:r>
              <a:rPr kumimoji="0" lang="tr-TR" sz="24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n</a:t>
            </a:r>
            <a:r>
              <a:rPr kumimoji="0" lang="tr-TR" sz="24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olarak kutlanmaktadır.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BM</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 </a:t>
            </a:r>
            <a:r>
              <a:rPr kumimoji="0" lang="tr-TR" sz="2400" b="0"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rPr>
              <a:t>insan hakları alanında atmış olduğu ilk ve </a:t>
            </a:r>
            <a:r>
              <a:rPr kumimoji="0" lang="tr-TR" sz="2400" b="0" i="0" u="none" strike="noStrike" cap="none" normalizeH="0" baseline="0" dirty="0" smtClean="0">
                <a:ln>
                  <a:noFill/>
                </a:ln>
                <a:solidFill>
                  <a:schemeClr val="tx2">
                    <a:lumMod val="60000"/>
                    <a:lumOff val="40000"/>
                  </a:schemeClr>
                </a:solidFill>
                <a:effectLst/>
                <a:latin typeface="Calibri"/>
                <a:ea typeface="Times New Roman" pitchFamily="18" charset="0"/>
                <a:cs typeface="Arial" pitchFamily="34" charset="0"/>
              </a:rPr>
              <a:t>ö</a:t>
            </a:r>
            <a:r>
              <a:rPr kumimoji="0" lang="tr-TR" sz="2400" b="0" i="0" u="none" strike="noStrike" cap="none" normalizeH="0" baseline="0" dirty="0" smtClean="0">
                <a:ln>
                  <a:noFill/>
                </a:ln>
                <a:solidFill>
                  <a:schemeClr val="tx2">
                    <a:lumMod val="60000"/>
                    <a:lumOff val="40000"/>
                  </a:schemeClr>
                </a:solidFill>
                <a:effectLst/>
                <a:latin typeface="Arial" pitchFamily="34" charset="0"/>
                <a:ea typeface="Times New Roman" pitchFamily="18" charset="0"/>
                <a:cs typeface="Arial" pitchFamily="34" charset="0"/>
              </a:rPr>
              <a:t>nemli adım 1948 yılında kabul ettiği İnsan Hakları Evrensel Beyannamesidir (İHEB)</a:t>
            </a:r>
            <a:endParaRPr kumimoji="0" lang="tr-TR" sz="2400" b="0" i="0" u="none" strike="noStrike" cap="none" normalizeH="0" baseline="0" dirty="0" smtClean="0">
              <a:ln>
                <a:noFill/>
              </a:ln>
              <a:solidFill>
                <a:schemeClr val="tx2">
                  <a:lumMod val="60000"/>
                  <a:lumOff val="4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Beyanname, Soğuk Savaş</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ın ideolojik yaklaşımının aksine, insan haklarına y</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nelik kapsayıcı bir bakış a</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ısı geliştirmiş ve bir dizi siyasi, sivil, ekonomik, sosyal ve k</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 hakları aynı dok</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manda birleştirmeyi başarmıştır.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Hem k</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resel hem de b</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lgesel d</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zeyde d</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nyada sivil, siyasal, ekonomik, sosyal ve k</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 haklar ile ilgili onlarca anlaşma, bildirge ve s</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 i</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ilham kaynağı olan İHEB, insan hakları tarihinde bir d</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 noktasıdır. Beyannamenin başlangı</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t>
            </a:r>
            <a:r>
              <a:rPr kumimoji="0" lang="tr-TR" sz="24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nde belirtildiği gibi,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528" y="1491215"/>
            <a:ext cx="849694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 haklarının etkin bi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imde korunması 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 halklar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bir ortak başarı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 Ancak Beyanname</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 bağlayıcı olmaması, insan haklarının etkili bir şekilde korunabilmesi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in,bağlayıcı nitelik taşıyan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zleşmelerin kabul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edilmesini zorunlu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kılmıştır.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323528" y="1923844"/>
            <a:ext cx="835292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1984 yılında olduk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kısa olan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Barış Hakkı Deklarasyonu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kabul edilmiştir. Barışın bir hak olarak belirtildiği deklarasyonda devletlerin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nyada barışı sağlamak için hem içerde hem de dışarıda gerekli hassasiyeti göstermesi gerektiği vurgulanmıştır</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667186"/>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deklarasyonu 1986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Yılındaki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Kalkınma Hakkı Deklarasyonu</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izlemiştir.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 haklarının bir b</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olduğunu ve birbirini desteklediğini vurgulayan deklarasyonda, kalkınmanın sosyal, ekonomik ve siyasal boyutlarını da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eren kapsamlı bir tanımı yapılmış ve insanı, kalkınmanın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znesi olarak kabul edilmiştir. İnsan hakları ve kalkınmanın ayrı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lemeyeceği tespitini yapan belgede kalkınma, temel bir insan hakkı olarak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tanımlanmıştır. Kalkınma hakkının sağlanabilmesi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uluslararası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venlik ve barışın ka</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ınılmaz fakt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rler olduğu belirtilmiştir.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395536" y="764123"/>
            <a:ext cx="756084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 hakları bildirgeleri daha ziyade gelecekte bağlayıcı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zleşmelere zemin hazırlama aşamasını oluşturmaktadır.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Kalkınma Hakkı Deklarasyonunu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2007 yılında kabul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edilen Yerli Halkların Hakları Deklarasyonu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takip etmiştir. BM</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nin yerli halkların insan haklarını koruma ve geliştirmede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nemli bir role sahip olduğu vurgulanan bildirgede, yerli halkların diğer halklar gibi uluslararası hukukta belirtilen bütün insan haklarına sahip olması gerektiği dile getirilmiştir</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636391"/>
            <a:ext cx="856895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Bireyin haklarını konu edinen ilk yazılı belge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Hammurabi</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kanunlarıdır</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Zira, bu kanunlar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nemi itibari ile adil yargılanma ve m</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lkiyet hakkı konusunda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ok modern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zenlemeler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ermektedir.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kanunlar bireyi keyfi sorgu ve cezalandırmaktan koruyordu</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539552" y="2139287"/>
            <a:ext cx="842493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 hakları bildirgeleri daha ziyade gelecekte bağlayıcı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zleşmelere zemin hazırlama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aşamasını oluşturmaktadır. Bunlar bir durum tespiti ve uluslararası bazı standartları belirleme belgeleri olarak da karşımıza çıkmaktadır</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51520" y="2067279"/>
            <a:ext cx="842493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Bağlayıcı İnsan Hakları Belgeleri BM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yelerine bir takım hukuki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kler doğuran uluslararası insan hakları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zenlemeleri nispeten ge</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ortaya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ıkmasına rağmen, hızlı bir gelişme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stermiş ve kısa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rede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resel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apta etkisini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stermiştir.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323528" y="272303"/>
            <a:ext cx="8496944"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1948 tarihli İnsan Hakları Evrensel Beyannamesi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nden sonra BM İnsan Hakları Komisyonu,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yeler arasında bu konuda bağlayıcı anlaşmalar geliştirmenin yolunu aramış ve 1966 yılında hedefe ulaşmıştır. Soğuk Savaş ortamı maalesef insan hakları gibi ortak insanlık değerlerin gelişim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recini de etkilemiş ve 1966 tarihli anlaşmalar, 1977</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ğe</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girmiş ve ikiz insan hakları anlaşmaları denen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ideolojik ve ikili bir yapı ortaya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ıkmıştır. Kapitalist batı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lkeleri siyasi ve sivil hakları</a:t>
            </a:r>
            <a:r>
              <a:rPr kumimoji="0" lang="tr-T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ncelerken, sosyalist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lkeler ise ekonomik, sosyal ve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 haklara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nem verdiğinden, her iki tarafın talepleri dikkate alınarak bu yola başvurulmuştur</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67544" y="605605"/>
            <a:ext cx="828092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Bu nedenle, bu iki hak gruplarını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zenleyen iki ayrı uluslararası anlaşma ortaya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ıkmıştır: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Uluslararası Sivil ve Siyasal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HaklarAnlaşması</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ile Uluslararası Ekonomik, Sosyal ve K</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lt</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rel Haklar Anlaşması.Adından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 anlaşıldığı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zere, birinci anlaşmada negatif haklar veya birinci kuşak haklar olarak tanımlanan ifade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inan</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adil yargılanma, karar alma mekanizmalarına katılma gibi kişinin sivil ve siyasal haklarını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zenlemektedir. İkinci anlaşma ise, barınma ve giyinmenin yanında aş, iş, eğitim,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 değerler gibi ekonomik sosyal ve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 hakları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79512" y="1779248"/>
            <a:ext cx="849694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zenlemektedir. Bu anlaşmalar ile İnsan Hakları Evrensel Beyannamesi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nde sayılan hakların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nemli bir kısmı taraf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lkeler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bağlayıcı bir hale getirilmiştir.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1528961"/>
            <a:ext cx="889248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İkiz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zleşmeler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ğe girdikten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yıl sonra, 1979</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 BM tarafından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Kadınlara Karşı Her T</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Ayrımcılığın </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nlenmesi S</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zleşmesi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kabul edilmiştir. </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Sözleşme, özellikle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kadınlarakarşı</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uygulanan ayrımcılığı tanımladıktan sonra, kadın haklarını en detaylı şekilde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belirlemişve</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taraf devletlerin yükümlülüklerini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belirtmişt</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251520" y="1228398"/>
            <a:ext cx="889248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İşkenceye ve Diğer Zalimane, İnsanlık Dışı </a:t>
            </a:r>
            <a:endParaRPr kumimoji="0" lang="tr-TR"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veya Onur Kırıcı Muamele veya Cezaya Karşı Birleşmiş Milletler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S</a:t>
            </a:r>
            <a:r>
              <a:rPr kumimoji="0" lang="tr-TR" sz="2800" b="0" i="0" u="none" strike="noStrike" cap="none" normalizeH="0" baseline="0" dirty="0" err="1"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zleşmesiise</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1984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yılındakabul</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edilmiştir.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 hakları alanında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ıkarılan diğer bir anlaşma ise,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1989 tarihinde kabul edilen </a:t>
            </a:r>
            <a:r>
              <a:rPr kumimoji="0" lang="tr-TR" sz="2800" b="0" i="0" u="none" strike="noStrike" cap="none" normalizeH="0" baseline="0" dirty="0" err="1" smtClean="0">
                <a:ln>
                  <a:noFill/>
                </a:ln>
                <a:solidFill>
                  <a:srgbClr val="FF0000"/>
                </a:solidFill>
                <a:effectLst/>
                <a:latin typeface="Calibri"/>
                <a:ea typeface="Times New Roman" pitchFamily="18" charset="0"/>
                <a:cs typeface="Arial" pitchFamily="34" charset="0"/>
              </a:rPr>
              <a:t>Ç</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ocukHakları</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S</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zleşmesi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olup, 1990 tarihinde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ğe girmiştir.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zleşmede,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ocukların, temel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yaşam hakkının yanında, eğitim, sağlık, aile ve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rel</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haklarına vurgu yapılmıştır.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51520" y="2390735"/>
            <a:ext cx="889248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ocuk Hakları Anlaşması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1990</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yılında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ğe girmiştir.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51520" y="631183"/>
            <a:ext cx="820891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1990 yılında BM tarafından kabul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edilen T</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 G</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öç</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men İş</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ilerin ve Aile Fertlerinin Haklarının Korunmasına Dair Uluslararası S</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zleşme</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de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geniş bir kavram dizisi tanımlanmıştır: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men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Sınır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isi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Mevsimlik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Gemi Adamı</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Sahil A</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ığındaki Tesiste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alışan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Gezici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Projeye Bağlı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Belirli Bir İş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 İstihdam Edilen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Serbest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alışan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zleşmede 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men iş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 ve aile fertlerinin insan hakları vurgulanmış ve taraf devletlere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haklar konusunda ayrımcılık yapmamaları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ğ</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getirilmiştir.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1205504"/>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 hakları alanında BM tarafından kabul edilen son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2006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tarihliEngelli</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HaklarıS</a:t>
            </a:r>
            <a:r>
              <a:rPr kumimoji="0" lang="tr-TR" sz="2800" b="0" i="0" u="none" strike="noStrike" cap="none" normalizeH="0" baseline="0" dirty="0" err="1"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zleşmesi</a:t>
            </a:r>
            <a:r>
              <a:rPr kumimoji="0" lang="tr-TR" sz="2800" b="0" i="0" u="none" strike="noStrike" cap="none" normalizeH="0" baseline="0" dirty="0" err="1" smtClean="0">
                <a:ln>
                  <a:noFill/>
                </a:ln>
                <a:solidFill>
                  <a:srgbClr val="FF0000"/>
                </a:solidFill>
                <a:effectLst/>
                <a:latin typeface="Calibri"/>
                <a:ea typeface="Times New Roman" pitchFamily="18" charset="0"/>
                <a:cs typeface="Arial" pitchFamily="34" charset="0"/>
              </a:rPr>
              <a:t>’</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dir</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ocuklar, kadınlar ve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menlerle birlikte toplumun dezavantajlı gruplarından birisi olan engellilerin haklar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ının</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korunması ve geliştirilmesinde bu anlaşma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gelecekte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nemli bir rol oynayabilir.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 taraf devletlere, engellilere karşı ayrımcılığı ortadan kaldırmak ve onların yaşam standartlarını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kseltmek gibi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kler getirmektedir</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755576" y="1412196"/>
            <a:ext cx="799288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İran</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Pers imparatorlarından B</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Kiros</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modern haklarla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şen bir takım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zenlemeleri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eren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Kiros</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Silindirini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yayınlamıştır. B</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Kiros'un</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bildirisi, temelde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Babilli</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lelerin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serbest ve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 olması gerektiğinden bahsettiği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in,kimi uzmanlar  onu ilk insan hakları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belgesi olarak da kabul etmektedir.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1098072"/>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Engelli Hakları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zleşmesi,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21'inci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zyılın ilk İnsan Hakları antlaşması oldu. Genel Kurulun Aralık 2001 tarihli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nergesiyle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engelli kişilerin haysiyetini ve haklarını korumak ve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lendirmek amacıyla uluslararası bir kongre toplanması</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teklifinden beş yıl sonra, BM Genel Kurulu engelli bireylerin eğitim, sağlık, iş hayatı ve diğer alanlarda korunmasını ve desteklenmesini kapsayan uluslararası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zleşmeyi oybirliği ile benimsedi.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79512" y="1420949"/>
            <a:ext cx="896448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Avrupa Konseyi İnsan Hakları Belgeleri</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demokrasi ve insan hakları kurumu olarak kurulan Avrupa Konseyi son yarım asrı aşkındır bir dizi insan hakları belgeleri yayınlamıştır. Bunların başında Avrupa İnsan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hakları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zleşmesi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gelmektedir. Buna ek olarak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ocuk hakları, azınlık hakları, Avrupa Sosyal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venlik Kodu, İşkencenin ve Gayri İnsani ya da 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üçü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Ceza veya Muamelenin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nlenmesine dair Avrupa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zleşmesi</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323528" y="2139287"/>
            <a:ext cx="828092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Demokratik Vatandaşlık ve İnsan Hakları Eğitimi Şartı ve daha pek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ok konuyu kapsayan direktif </a:t>
            </a:r>
            <a:r>
              <a:rPr kumimoji="0" lang="tr-TR" sz="28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ve kılavuz yayınlamıştır</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Avrupa Konseyi Demokratik Vatandaşlık ve İnsan hakları Eğitimi Şartı</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nı 2010 yılında kabul etmiştir.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530626"/>
          </a:xfrm>
        </p:spPr>
        <p:txBody>
          <a:bodyPr>
            <a:noAutofit/>
          </a:bodyPr>
          <a:lstStyle/>
          <a:p>
            <a:r>
              <a:rPr lang="tr-TR" sz="5400" dirty="0" smtClean="0"/>
              <a:t>İNSAN HAKLARI KONUSUNDA ÜLKEMİZDEKİ ÇALIŞMALAR</a:t>
            </a:r>
            <a:endParaRPr lang="tr-TR" sz="5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523170"/>
            <a:ext cx="849694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Vatandaşlarımızın insan hakları alanındaki istek ve beklentilerinin temel yönlendirici rol oynadığı reformlarda, Avrupa İnsan Hakları Sözleşmesi (AİHS) hükümleri, Avrupa İnsan Hakları Mahkemesi’nin (AİHM) içtihatları ile Avrupa Birliği (AB) Katılım Ortaklığı Belgesi ve Ulusal Program ışığında Kopenhag kriterlerine uyum boyutu da göz önünde tutulmaktadır. Ayrıca, Birleşmiş Milletler (BM), Avrupa Konseyi (AK) ve Avrupa Güvenlik ve İşbirliği Teşkilatı (AGİT) gibi uluslararası örgütler ile saygın yerel ve uluslararası sivil toplum kuruluşlarının gözlem ve raporları da uygun şekilde dikkate alınmaktadır.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51520" y="774618"/>
            <a:ext cx="820891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BM sözleşmeleri, AGİT belgeleri, AİHS ve diğer AK belgeleri,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AİHM’nin</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içtihadı ve Kopenhag kriterleri ışığında mevzuatımız gözden geçirilerek, iyileştirilmektedir. Bu çerçevede, Ekim 2001 ayında yapılan kapsamlı Anayasa değişikliklerini izleyen dönemde sekiz reform paketi ile Mayıs 2004’te bir dizi Anayasa değişikliği daha kabul edilmiştir. Nisan 2006’da kamuoyuna açıklanan “9. Uyum Paketi” çerçevesinde öngörülen yasal ve idari düzenlemelerin büyük bir çoğunluğu hayata geçirilmiş olup, süreç devam etmektedir.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980728"/>
            <a:ext cx="7632848" cy="3970318"/>
          </a:xfrm>
          <a:prstGeom prst="rect">
            <a:avLst/>
          </a:prstGeom>
        </p:spPr>
        <p:txBody>
          <a:bodyPr wrap="square">
            <a:spAutoFit/>
          </a:bodyPr>
          <a:lstStyle/>
          <a:p>
            <a:r>
              <a:rPr lang="tr-TR" sz="2800" dirty="0" smtClean="0"/>
              <a:t>Anayasanın 90. maddesine getirilen değişiklikle temel hak ve özgürlükler konusundaki ulusal yasaların uluslararası insan hakları sözleşmelerinde yer alan hükümlerle farklılık içermesi halinde uluslararası sözleşmelerde yer alan hükümlerin geçerli kılınması, 2002 yılının başında yeni Medeni Kanun’un ve Eylül 2004’te yeni Türk Ceza </a:t>
            </a:r>
            <a:r>
              <a:rPr lang="tr-TR" sz="2800" dirty="0" err="1" smtClean="0"/>
              <a:t>Kanun’nun</a:t>
            </a:r>
            <a:r>
              <a:rPr lang="tr-TR" sz="2800" dirty="0" smtClean="0"/>
              <a:t> kabul edilmesi yasal reformların önemli aşamalarını oluşturmaktadır. </a:t>
            </a:r>
            <a:endParaRPr lang="tr-TR" sz="28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395536" y="1564384"/>
            <a:ext cx="856895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Mayıs 2008’de yürürlüğe giren "Türk Ceza Kanununda Değişiklik Yapılmasına Dair Kanun"la düşünce ve ifade özgürlüğü alanında ilerleme kaydedilmiştir. Temmuz 2010’da Terörle Mücadele Kanunu’nda yapılan değişiklikle, teröre ilişkin suç işlemekle itham edilen çocukların çocuk mahkemelerinde yargılanmalarını sağlamıştır.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71600" y="2413338"/>
            <a:ext cx="6912768" cy="3108543"/>
          </a:xfrm>
          <a:prstGeom prst="rect">
            <a:avLst/>
          </a:prstGeom>
        </p:spPr>
        <p:txBody>
          <a:bodyPr wrap="square">
            <a:spAutoFit/>
          </a:bodyPr>
          <a:lstStyle/>
          <a:p>
            <a:r>
              <a:rPr lang="tr-TR" sz="2800" dirty="0" smtClean="0"/>
              <a:t>Ülkemiz cinsiyet eşitliğinin sağlanmasına yönelik olarak uluslararası alanda yapılan çalışmalara katkıda bulunmaktadır. Türkiye, Kadınlara Karşı Her Türlü Ayrımcılığın Önlenmesi Sözleşmesine (CEDAW) 1985’ten beri taraftır. Ayrıca, </a:t>
            </a:r>
            <a:r>
              <a:rPr lang="tr-TR" sz="2800" dirty="0" err="1" smtClean="0"/>
              <a:t>CEDAW’a</a:t>
            </a:r>
            <a:r>
              <a:rPr lang="tr-TR" sz="2800" dirty="0" smtClean="0"/>
              <a:t> ilişkin İhtiyari Protokol 2002 yılında onaylanmıştır</a:t>
            </a:r>
            <a:endParaRPr lang="tr-TR"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1166842"/>
            <a:ext cx="8460432" cy="5262979"/>
          </a:xfrm>
          <a:prstGeom prst="rect">
            <a:avLst/>
          </a:prstGeom>
        </p:spPr>
        <p:txBody>
          <a:bodyPr wrap="square">
            <a:spAutoFit/>
          </a:bodyPr>
          <a:lstStyle/>
          <a:p>
            <a:r>
              <a:rPr lang="tr-TR" sz="2800" dirty="0" smtClean="0"/>
              <a:t>. 2010 yılı Haziran ayında yapılan seçimlerde, Birleşmiş Milletler Kadına Karşı Her Türlü Ayrımcılığın Önlenmesi Komitesi (CEDAW) üyeliğine, bu komitenin eski başkan ve üyelerinden Prof. Dr. Feride Acar seçilmiştir. Türkiye’nin </a:t>
            </a:r>
            <a:r>
              <a:rPr lang="tr-TR" sz="2800" dirty="0" err="1" smtClean="0"/>
              <a:t>evsahipliği</a:t>
            </a:r>
            <a:r>
              <a:rPr lang="tr-TR" sz="2800" dirty="0" smtClean="0"/>
              <a:t> yaptığı uluslararası organizasyonlar da ülkemizin kadın hakları alanında yükselen bir uluslararası aktör konumunun göstergeleridir. Son olarak, kadınların küresel ekonomideki yerlerini güçlendirmeyi hedefleyen ve ABD’de mukim "Global </a:t>
            </a:r>
            <a:r>
              <a:rPr lang="tr-TR" sz="2800" dirty="0" err="1" smtClean="0"/>
              <a:t>Summit</a:t>
            </a:r>
            <a:r>
              <a:rPr lang="tr-TR" sz="2800" dirty="0" smtClean="0"/>
              <a:t> of </a:t>
            </a:r>
            <a:r>
              <a:rPr lang="tr-TR" sz="2800" dirty="0" err="1" smtClean="0"/>
              <a:t>Women</a:t>
            </a:r>
            <a:r>
              <a:rPr lang="tr-TR" sz="2800" dirty="0" smtClean="0"/>
              <a:t>" isimli kuruluş tarafından düzenlenen 21. Küresel Kadın Zirvesi Bakanlığımız ve Kadının Statüsü Genel Müdürlüğü’nün katkıları ile İstanbul’da gerçekleştirilmiştir</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23528" y="86915"/>
            <a:ext cx="882047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Daha yakınlara gelindiğinde İslam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nyasının insan haklarına katkısı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lmektedir. Medine ve ona bağlı yerlerde bulunan M</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man, Yahudi, Putperest ve diğer b</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toplulukların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haklarını garanti altına alan ve kimİ uzmanlara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 de ilk anayasa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rneği olan 622 tarihli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Medine S</a:t>
            </a:r>
            <a:r>
              <a:rPr kumimoji="0" lang="tr-TR" sz="2800" b="0" i="0" u="none" strike="noStrike" cap="none" normalizeH="0" baseline="0" dirty="0" smtClean="0">
                <a:ln>
                  <a:noFill/>
                </a:ln>
                <a:solidFill>
                  <a:srgbClr val="FF0000"/>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zleşmesi ya da Vesikasıdır</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Aynı şekilde b</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insanların eşitliğini vurgulayan ve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kadın haklarından bahseden 632 tarihli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Veda Hutbesi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insan haklarına kaynaklık eden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tarihi bir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belge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olarak kabul edilmektedir.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İnsanların eşitliği ve kadın haklarını vurgulayan 632 tarihli Veda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Hutbesi</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insan haklarına kaynaklık eden tarihi bir belge olarak kabul edilmektedir.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738614"/>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Türkiye, çocuk haklarını korumak ve çocukların yaşam koşullarını daha iyi hale getirmek için her türlü çabayı göstermektedir.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Ükemiz</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Çocuk Haklarına dair Sözleşmeyi ve bu sözleşmeye ek Çocuk Satışı, Fahişeliği ve Pornografisi hakkında İhtiyari Protokol ile Çocukların Silahlı Çatışmalarda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Yeralması</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hakkında İhtiyari Protokolü imzalamış ve onaylamıştır. Sözleşme'nin bireysel başvuru hakkına ilişkin İhtiyari Protokol'ü ise 24 Eylül 2012 tarihinde imzalamıştır. Türkiye Çocuk Haklarına dair Sözleşme’nin denetim organı olan Çocuk Hakları Komitesi’ne ikinci ve üçüncü dönem ülke raporunu 2008 yılında sunmuştur.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11560" y="0"/>
            <a:ext cx="8208912" cy="6986528"/>
          </a:xfrm>
          <a:prstGeom prst="rect">
            <a:avLst/>
          </a:prstGeom>
        </p:spPr>
        <p:txBody>
          <a:bodyPr wrap="square">
            <a:spAutoFit/>
          </a:bodyPr>
          <a:lstStyle/>
          <a:p>
            <a:r>
              <a:rPr lang="tr-TR" sz="2800" dirty="0" smtClean="0"/>
              <a:t>12 Eylül 2010 tarihinde yapılan referandumla kabul edilen Anayasa değişikliği paketinde yer alan düzenlemeler sayesinde birçok alanda temel hak ve özgürlükler genişletilmiş ve anayasal sistemimiz uluslararası yükümlülüklerimize uygun hale getirilmiştir. Yapılan değişiklikler, AİHM kararlarında işaret edilen bazı eksiklerimizin giderilmesine ve AK İnsan Hakları Komiseri, Venedik Komisyonu, AK Irkçılık ve Hoşgörüsüzlükle Mücadele Komisyonu, AKPM Denetim Komisyonu, BM Kadınlara Karşı Ayrımcılığın Ortadan Kaldırılması Komitesi, BM Irkçılığın Ortadan Kaldırılması Komitesi ve diğer bazı uluslararası denetim mekanizmalarının yanı sıra Avrupa Birliği ilerleme raporları ve diğer vesilelerle ortaya konan bir dizi saptama ve tavsiyelerin yerine getirilmesine imkan vermiştir</a:t>
            </a:r>
            <a:endParaRPr lang="tr-TR"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251520" y="1384945"/>
            <a:ext cx="856895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Bu çerçevede, pozitif ayrımcılık, kişisel verilerin korunması, çocuk hakları, örgütlenme özgürlüğü, seyahat özgürlüğü, bilgi edinme hakkı, ombudsmanlık kurumu, seçme ve seçilme hakları, askeri yargının görev alanı ve denetimi, Anayasa Mahkemesi’ne bireysel başvuru hakkı, Anayasa Mahkemesi ve Hakimler ve Savcılar Yüksek Kurulu’nun oluşumu konularında önemli gelişmeler sağlanmıştır.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27584" y="476672"/>
            <a:ext cx="7848872" cy="5693866"/>
          </a:xfrm>
          <a:prstGeom prst="rect">
            <a:avLst/>
          </a:prstGeom>
        </p:spPr>
        <p:txBody>
          <a:bodyPr wrap="square">
            <a:spAutoFit/>
          </a:bodyPr>
          <a:lstStyle/>
          <a:p>
            <a:r>
              <a:rPr lang="tr-TR" sz="2800" dirty="0" smtClean="0"/>
              <a:t>Uluslararası insan hakları belgeleri açısından bakıldığında, Türkiye’nin büyük bir ilerleme kaydettiği görülecektir. Ülkemiz BM’nin temel insan hakları sözleşmelerine taraftır. Ayrıca, Medeni ve Siyasi Haklara İlişkin Uluslararası Sözleşme’ye ek Birinci İhtiyari Protokol Kasım 2006’da, İkinci İhtiyari Protokol ise Mart 2006’da onaylanarak, ülkemiz açısından yürürlük kazanmışlardır. İşkence ve kötü muamele ile mücadele kapsamında, BM İşkenceye Karşı Sözleşmeye Ek İhtiyari Protokol Eylül 2005’te imzalanmış, 27 Eylül 2011 itibarıyla Protokol'e taraf olunmuştur.</a:t>
            </a:r>
            <a:br>
              <a:rPr lang="tr-TR" sz="2800" dirty="0" smtClean="0"/>
            </a:br>
            <a:endParaRPr lang="tr-T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1043608" y="2191372"/>
            <a:ext cx="756084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Türkiye, Kasım 2003’te ölüm cezasının kaldırılmasına ilişkin Avrupa İnsan Hakları Sözleşmesi’ne Ek 6 Numaralı Protokol’ü onaylamıştır. Ölüm cezasını her koşulda kaldıran 13 Numaralı Protokolün onay işlemleri de Şubat 2006’da tamamlanmış ve anılan Protokol ülkemiz açısından yürürlüğe girmiştir.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683568" y="128287"/>
            <a:ext cx="72008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Türkiye, BM sözleşme dışı mekanizmaları çerçevesinde görev yapan özel raportörler ve özel temsilcilere açık davette bulunan ülkeler arasında yer almaktadır. Özel raportörler ve temsilciler ülkemizi bu çerçevede ziyaret etmektedirler.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Ülkemiz Avrupa İşkencenin Önlenmesi Komitesi (AİÖK) ile etkin işbirliği içindedir. Gözaltı koşulları ve ceza ve tevkif evlerindeki koşullar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AİÖK’ün</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tavsiyelerine uygun şekilde iyileştirilmiştir.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AİÖK’ün</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ülkemize yapmış olduğu ziyaretlere ilişkin raporları ve bu raporlara Hükümetimizin yanıtları, Hükümetimizin izni ile kamuoyuna açıklanmaktadır.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523170"/>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Yasal ve idari reformların yanı sıra, eğitim yoluyla insan hakları bilincinin geliştirilmesine yönelik faaliyetler yoğunlaştırılmıştır. İlköğretim müfredatında insan hakları konuları okutulmaktadır. Liselerde ise demokrasi ve insan hakları konulu seçmeli dersler verilmektedir. Çeşitli üniversitelerde yeni insan hakları merkezleri açılmıştır. Polis Akademisi’nde insan hakları dersi zorunlu hale getirilmiştir. Memur adaylarının hazırlık programlarına insan hakları kursları da dahil edilmiştir.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Emniyet ve yargı mensupları için, AB ve çeşitli Avrupa ülkeleriyle işbirliği içerisinde insan hakları programları sürdürülmektedir.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251520" y="-51153"/>
            <a:ext cx="813690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İnsan haklarının korunması ve geliştirilmesine yönelik çalışmalarda bulunmak üzere 2001 yılında Başbakanlık İnsan Hakları Başkanlığı kurulmuştur. İnsan Hakları Başkanlığı, insan hakları ile ilgili konularda görevli kuruluşlarla sürekli temas halinde bulunmak ve bu kuruluşlar arasında koordinasyonu sağlamakla görevlidir.</a:t>
            </a:r>
            <a:endPar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Ülkemizin Birleşmiş Milletler Paris İlkeleri’yle uyumlu bir Ulusal İnsan Hakları Kurumu kurma kararı çerçevesinde, Türkiye İnsan Hakları Kurumu Kanunu Haziran 2012 TBMM'de kabul edilmiştir. Keza Kamu Denetçiliği Kanunu, Haziran 2012'de Meclis'ten geçmiştir.</a:t>
            </a:r>
            <a:b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1062069"/>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Gerçekleştirilmekte olan Reformların uygulamaya yansımasını gözden geçirmek amacıyla Reform İzleme Grubu (RİG) adı altında siyasi düzeyde özel bir izleme mekanizması oluşturulmuştur. Dışişleri, Adalet ve İçişleri Bakanlarının yanı sıra Devlet Bakanı ve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Başmüzakereci’nin</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eşbaşkanlığında</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yürütülen çalışmalara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sözkonusu</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üç Bakanlığın üst düzey temsilcilerinin yanı sıra Avrupa Birliği Genel Sekreteri, Başbakanlık İnsan Hakları Başkanı gibi üst düzey bürokratlar da katkıda bulunmaktadır. RİG uygulamaya ilişkin konuları ele almak üzere düzenli olarak toplanmaktadır.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179512" y="846626"/>
            <a:ext cx="871296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İnsan haklarından sorumlu Başbakan Yardımcısı başkanlığında toplanan, Başbakanlık, Dışişleri Bakanlığı, Adalet Bakanlığı, İçişleri Bakanlığı, Milli Eğitim Bakanlığı ve Sağlık Bakanlığı Müsteşarlarından oluşan İnsan Hakları Üst Kurulu hükümet kanadında insan hakları konularını yürütmektedir. Üst Kurul’un görevleri arasında hükümet ve sivil toplum kuruluşları temsilcilerini bir araya getiren İnsan Hakları Danışma Kurulu tarafından iletilen raporları da ele almak da bulunmaktadır. Üst Kurul ile Danışma Kurulu’nun sekretarya hizmetleri İnsan Hakları Başkanlığı tarafından yerine getirilmektedir.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23528" y="1384945"/>
            <a:ext cx="820891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Yunanlıların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zerinde durduğu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doğal haklar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anlayışı Roma İmparatorluğu 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neminde de varlığını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rd</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rm</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şt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 </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Daha sonra, 1215 tarihli </a:t>
            </a:r>
            <a:r>
              <a:rPr kumimoji="0" lang="tr-TR" sz="2800" b="0"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Magna</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Carta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 da B</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zleşmesi de bug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insan haklarının kaynakları arasında değerlendirilmektedir.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Modern İnsan Haklarının felsefi arka planı 17.yy rasyonalizmine dayanır</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323528" y="120925"/>
            <a:ext cx="835292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İllerde ve ilçelerde insan hakları kurulları oluşturulmuştur. Bu kurullar insan hakları ihlalleri şikayetlerini ele alıp incelemekte ve bulgularını idari ve/veya yasal önlem alınması amacıyla yetkili makamlara iletmektedir. İl ve ilçe kurulları yerel düzeyde insan hakları eğitimi programları da yürütmektedirler. </a:t>
            </a:r>
            <a:r>
              <a:rPr kumimoji="0" lang="tr-TR" sz="28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Sözkonusu</a:t>
            </a:r>
            <a:r>
              <a:rPr kumimoji="0" lang="tr-TR"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kurulların çalışmalarına akademisyenler, Baro temsilcileri, Sanayi ve Ticaret Odası temsilcileri, Tabipler Odası temsilcileri, sivil toplum kuruluşları ve yerel yönetim temsilcileri katılmaktadırlar. </a:t>
            </a:r>
          </a:p>
          <a:p>
            <a:pPr marL="0" marR="0" lvl="0" indent="0" algn="l" defTabSz="914400" rtl="0" eaLnBrk="1" fontAlgn="base" latinLnBrk="0" hangingPunct="1">
              <a:lnSpc>
                <a:spcPct val="100000"/>
              </a:lnSpc>
              <a:spcBef>
                <a:spcPct val="0"/>
              </a:spcBef>
              <a:spcAft>
                <a:spcPct val="0"/>
              </a:spcAft>
              <a:buClrTx/>
              <a:buSzTx/>
              <a:buFontTx/>
              <a:buNone/>
              <a:tabLst/>
            </a:pPr>
            <a:endParaRPr lang="tr-TR" sz="2800"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tr-TR" sz="2800" b="1" dirty="0" smtClean="0">
                <a:solidFill>
                  <a:srgbClr val="FF0000"/>
                </a:solidFill>
                <a:latin typeface="Calibri" pitchFamily="34" charset="0"/>
                <a:cs typeface="Times New Roman" pitchFamily="18" charset="0"/>
              </a:rPr>
              <a:t>TEŞEKKÜR EDERİM</a:t>
            </a:r>
            <a:endParaRPr kumimoji="0" lang="tr-TR" sz="2800" b="1"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39552" y="1492377"/>
            <a:ext cx="792088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John Locke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modern insan haklarının kurucu babası olarak kabul edilmektedir.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J.Locke</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den sonra doğal haklar felsefesini yeterince somut bulmayan T.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Hobbes</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pozitif hukuk ile hakları geliştirmiştir.</a:t>
            </a: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John Locke modern insan haklarının kurucu babası olarak kabul edilmektedir</a:t>
            </a:r>
            <a:r>
              <a:rPr kumimoji="0" lang="tr-T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611560" y="487747"/>
            <a:ext cx="763284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İngiltere</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1689 devriminden sonra geliştirilen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Yurttaş Hakları Beyannamesi</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bug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nk</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lere benzer temel hak ve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kleri belirlerken, beyanname dili ve 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eriği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zerinde J.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Locke</a:t>
            </a:r>
            <a:r>
              <a:rPr kumimoji="0" lang="tr-TR" sz="2800" b="0" i="0" u="none" strike="noStrike" cap="none" normalizeH="0" baseline="0" dirty="0" err="1"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un</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etkisi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lmektedir. Aynı şekilde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1776 ABD Bağımsızlık Bildirgesinde de aynı liberal ve </a:t>
            </a:r>
            <a:endParaRPr kumimoji="0" lang="tr-TR"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dini s</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ylem bulunmaktadır. Bildirge</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ye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insanlar eşit yaratılmıştır,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yaratıcıtarafından</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kendilerine bahşedilen devredilemez hakları vardır. Bunlardan bazıları yaşama hakkı, özgürlük ve mutluluğu arama hakkıdır” ve bu gerçeklerin meşruiyeti kendiliğindendir.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23528" y="836131"/>
            <a:ext cx="835292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1789 tarihli Fransa </a:t>
            </a:r>
            <a:r>
              <a:rPr kumimoji="0" lang="tr-TR" sz="28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İhtilali</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sonrasında ilan edilen </a:t>
            </a:r>
            <a:r>
              <a:rPr kumimoji="0" lang="tr-TR"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İnsan ve Yurttaş Hakları Bildirgesinde </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 benzer bir anlayış 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lmektedir. Bildirge, insanların </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ö</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zg</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 doğduğunu ve eşit yaşamaları Gerektiğini, insanların zulme karşı direnme hakkı olduğunu, her t</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rl</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egemenliğin esasının millete dayalı olduğunu ve mutlak egemenliğin bir kişi ya da grubun elinde bulunamayacağını, devleti idare edenlerin esas olarak millete karşı sorumlu olduğunu, hi</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kimsenin dini ve sosyal inan</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ç</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ları y</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a:t>
            </a:r>
            <a:r>
              <a:rPr kumimoji="0" lang="tr-TR" sz="2800" b="0" i="0" u="none" strike="noStrike" cap="none" normalizeH="0" baseline="0" dirty="0" smtClean="0">
                <a:ln>
                  <a:noFill/>
                </a:ln>
                <a:solidFill>
                  <a:schemeClr val="tx1"/>
                </a:solidFill>
                <a:effectLst/>
                <a:latin typeface="Calibri"/>
                <a:ea typeface="Times New Roman" pitchFamily="18" charset="0"/>
                <a:cs typeface="Arial" pitchFamily="34" charset="0"/>
              </a:rPr>
              <a:t>ü</a:t>
            </a:r>
            <a:r>
              <a:rPr kumimoji="0" lang="tr-T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nden kınanamayacağını ortaya koyuyordu.</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286000" y="2828836"/>
            <a:ext cx="4572000" cy="2677656"/>
          </a:xfrm>
          <a:prstGeom prst="rect">
            <a:avLst/>
          </a:prstGeom>
        </p:spPr>
        <p:txBody>
          <a:bodyPr>
            <a:spAutoFit/>
          </a:bodyPr>
          <a:lstStyle/>
          <a:p>
            <a:r>
              <a:rPr lang="tr-TR" sz="2800" dirty="0"/>
              <a:t>1776 </a:t>
            </a:r>
            <a:r>
              <a:rPr lang="tr-TR" sz="2800" dirty="0">
                <a:solidFill>
                  <a:srgbClr val="FF0000"/>
                </a:solidFill>
              </a:rPr>
              <a:t>ABD Bağımsızlık Bildirgesine</a:t>
            </a:r>
            <a:r>
              <a:rPr lang="tr-TR" sz="2800" dirty="0"/>
              <a:t> göre, bütün insanlar eşit yaratılmıştır,yaratıcı tarafından kendilerine bahşedilen devredilemez hakları vardır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2925</Words>
  <Application>Microsoft Office PowerPoint</Application>
  <PresentationFormat>Ekran Gösterisi (4:3)</PresentationFormat>
  <Paragraphs>107</Paragraphs>
  <Slides>51</Slides>
  <Notes>0</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Ofis Teması</vt:lpstr>
      <vt:lpstr>İNSAN HAKLARININ TARİHSEL GELİŞİMİ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İNSAN HAKLARI KONUSUNDA ÜLKEMİZDEKİ ÇALIŞMALAR</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vector>
  </TitlesOfParts>
  <Company>NeC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HAKLARININ TARİ,HSEL GELİŞİMİ</dc:title>
  <dc:creator>Omer ERU</dc:creator>
  <cp:lastModifiedBy>Omer ERU</cp:lastModifiedBy>
  <cp:revision>109</cp:revision>
  <dcterms:created xsi:type="dcterms:W3CDTF">2015-11-25T08:04:17Z</dcterms:created>
  <dcterms:modified xsi:type="dcterms:W3CDTF">2015-12-07T07:01:59Z</dcterms:modified>
</cp:coreProperties>
</file>